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4.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35"/>
  </p:notesMasterIdLst>
  <p:sldIdLst>
    <p:sldId id="260" r:id="rId3"/>
    <p:sldId id="259" r:id="rId4"/>
    <p:sldId id="258" r:id="rId5"/>
    <p:sldId id="257" r:id="rId6"/>
    <p:sldId id="261" r:id="rId7"/>
    <p:sldId id="262" r:id="rId8"/>
    <p:sldId id="277" r:id="rId9"/>
    <p:sldId id="294" r:id="rId10"/>
    <p:sldId id="312" r:id="rId11"/>
    <p:sldId id="302" r:id="rId12"/>
    <p:sldId id="296" r:id="rId13"/>
    <p:sldId id="303" r:id="rId14"/>
    <p:sldId id="304" r:id="rId15"/>
    <p:sldId id="305" r:id="rId16"/>
    <p:sldId id="263" r:id="rId17"/>
    <p:sldId id="316" r:id="rId18"/>
    <p:sldId id="265" r:id="rId19"/>
    <p:sldId id="267" r:id="rId20"/>
    <p:sldId id="317" r:id="rId21"/>
    <p:sldId id="318" r:id="rId22"/>
    <p:sldId id="269" r:id="rId23"/>
    <p:sldId id="270" r:id="rId24"/>
    <p:sldId id="271" r:id="rId25"/>
    <p:sldId id="287" r:id="rId26"/>
    <p:sldId id="272" r:id="rId27"/>
    <p:sldId id="308" r:id="rId28"/>
    <p:sldId id="274" r:id="rId29"/>
    <p:sldId id="275" r:id="rId30"/>
    <p:sldId id="310" r:id="rId31"/>
    <p:sldId id="311" r:id="rId32"/>
    <p:sldId id="309" r:id="rId33"/>
    <p:sldId id="281" r:id="rId34"/>
  </p:sldIdLst>
  <p:sldSz cx="7559675" cy="7559675"/>
  <p:notesSz cx="6761163" cy="99425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userDrawn="1">
          <p15:clr>
            <a:srgbClr val="A4A3A4"/>
          </p15:clr>
        </p15:guide>
        <p15:guide id="2" pos="238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79BC57"/>
    <a:srgbClr val="8BDCDE"/>
    <a:srgbClr val="65B7CA"/>
    <a:srgbClr val="C0D03C"/>
    <a:srgbClr val="D4E597"/>
    <a:srgbClr val="CBE294"/>
    <a:srgbClr val="7CD9E0"/>
    <a:srgbClr val="6DC781"/>
    <a:srgbClr val="79C9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Светлый стиль 2 — акцент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Средний стиль 1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44" autoAdjust="0"/>
    <p:restoredTop sz="92889" autoAdjust="0"/>
  </p:normalViewPr>
  <p:slideViewPr>
    <p:cSldViewPr snapToGrid="0">
      <p:cViewPr varScale="1">
        <p:scale>
          <a:sx n="64" d="100"/>
          <a:sy n="64" d="100"/>
        </p:scale>
        <p:origin x="510" y="54"/>
      </p:cViewPr>
      <p:guideLst>
        <p:guide orient="horz" pos="2381"/>
        <p:guide pos="2381"/>
      </p:guideLst>
    </p:cSldViewPr>
  </p:slideViewPr>
  <p:outlineViewPr>
    <p:cViewPr>
      <p:scale>
        <a:sx n="33" d="100"/>
        <a:sy n="33" d="100"/>
      </p:scale>
      <p:origin x="0" y="-179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Excel1.xlsx"/></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Excel3.xlsx"/></Relationships>
</file>

<file path=ppt/charts/_rels/chart5.xml.rels><?xml version="1.0" encoding="UTF-8" standalone="yes"?>
<Relationships xmlns="http://schemas.openxmlformats.org/package/2006/relationships"><Relationship Id="rId1" Type="http://schemas.openxmlformats.org/officeDocument/2006/relationships/package" Target="../embeddings/_____Microsoft_Excel4.xlsx"/></Relationships>
</file>

<file path=ppt/charts/_rels/chart6.xml.rels><?xml version="1.0" encoding="UTF-8" standalone="yes"?>
<Relationships xmlns="http://schemas.openxmlformats.org/package/2006/relationships"><Relationship Id="rId1" Type="http://schemas.openxmlformats.org/officeDocument/2006/relationships/package" Target="../embeddings/_____Microsoft_Excel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9317340448251141"/>
          <c:y val="8.1589760158741552E-7"/>
          <c:w val="0.50981465400858816"/>
          <c:h val="0.80394600716031761"/>
        </c:manualLayout>
      </c:layout>
      <c:pie3DChart>
        <c:varyColors val="1"/>
        <c:ser>
          <c:idx val="0"/>
          <c:order val="0"/>
          <c:tx>
            <c:strRef>
              <c:f>Лист1!$B$1</c:f>
              <c:strCache>
                <c:ptCount val="1"/>
                <c:pt idx="0">
                  <c:v>Столбец1</c:v>
                </c:pt>
              </c:strCache>
            </c:strRef>
          </c:tx>
          <c:dPt>
            <c:idx val="0"/>
            <c:bubble3D val="0"/>
            <c:explosion val="8"/>
            <c:spPr>
              <a:solidFill>
                <a:srgbClr val="C0D03C"/>
              </a:solidFill>
              <a:ln w="19050">
                <a:noFill/>
              </a:ln>
              <a:effectLst>
                <a:innerShdw blurRad="114300">
                  <a:schemeClr val="accent6">
                    <a:lumMod val="75000"/>
                  </a:schemeClr>
                </a:innerShdw>
              </a:effectLst>
              <a:scene3d>
                <a:camera prst="orthographicFront"/>
                <a:lightRig rig="threePt" dir="t"/>
              </a:scene3d>
              <a:sp3d contourW="19050" prstMaterial="flat">
                <a:contourClr>
                  <a:schemeClr val="accent6">
                    <a:lumMod val="75000"/>
                  </a:schemeClr>
                </a:contourClr>
              </a:sp3d>
            </c:spPr>
            <c:extLst>
              <c:ext xmlns:c16="http://schemas.microsoft.com/office/drawing/2014/chart" uri="{C3380CC4-5D6E-409C-BE32-E72D297353CC}">
                <c16:uniqueId val="{00000001-1959-4126-A4D1-A99845705119}"/>
              </c:ext>
            </c:extLst>
          </c:dPt>
          <c:dPt>
            <c:idx val="1"/>
            <c:bubble3D val="0"/>
            <c:explosion val="7"/>
            <c:spPr>
              <a:solidFill>
                <a:srgbClr val="6C8EBE"/>
              </a:solidFill>
              <a:ln w="19050">
                <a:no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c:ext xmlns:c16="http://schemas.microsoft.com/office/drawing/2014/chart" uri="{C3380CC4-5D6E-409C-BE32-E72D297353CC}">
                <c16:uniqueId val="{00000003-1959-4126-A4D1-A99845705119}"/>
              </c:ext>
            </c:extLst>
          </c:dPt>
          <c:dPt>
            <c:idx val="2"/>
            <c:bubble3D val="0"/>
            <c:explosion val="9"/>
            <c:spPr>
              <a:solidFill>
                <a:srgbClr val="25B8CA"/>
              </a:solidFill>
              <a:ln w="19050">
                <a:no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c:ext xmlns:c16="http://schemas.microsoft.com/office/drawing/2014/chart" uri="{C3380CC4-5D6E-409C-BE32-E72D297353CC}">
                <c16:uniqueId val="{00000005-1959-4126-A4D1-A99845705119}"/>
              </c:ext>
            </c:extLst>
          </c:dPt>
          <c:dPt>
            <c:idx val="3"/>
            <c:bubble3D val="0"/>
            <c:explosion val="8"/>
            <c:spPr>
              <a:solidFill>
                <a:srgbClr val="EBE352"/>
              </a:solidFill>
              <a:ln w="19050">
                <a:noFill/>
              </a:ln>
              <a:effectLst>
                <a:innerShdw blurRad="114300">
                  <a:schemeClr val="accent6">
                    <a:lumMod val="60000"/>
                    <a:lumMod val="75000"/>
                  </a:schemeClr>
                </a:innerShdw>
              </a:effectLst>
              <a:scene3d>
                <a:camera prst="orthographicFront"/>
                <a:lightRig rig="threePt" dir="t"/>
              </a:scene3d>
              <a:sp3d contourW="19050" prstMaterial="flat">
                <a:contourClr>
                  <a:schemeClr val="accent6">
                    <a:lumMod val="60000"/>
                    <a:lumMod val="75000"/>
                  </a:schemeClr>
                </a:contourClr>
              </a:sp3d>
            </c:spPr>
            <c:extLst>
              <c:ext xmlns:c16="http://schemas.microsoft.com/office/drawing/2014/chart" uri="{C3380CC4-5D6E-409C-BE32-E72D297353CC}">
                <c16:uniqueId val="{00000007-1959-4126-A4D1-A99845705119}"/>
              </c:ext>
            </c:extLst>
          </c:dPt>
          <c:dPt>
            <c:idx val="4"/>
            <c:bubble3D val="0"/>
            <c:explosion val="10"/>
            <c:spPr>
              <a:solidFill>
                <a:srgbClr val="77CA82"/>
              </a:solidFill>
              <a:ln w="19050">
                <a:noFill/>
              </a:ln>
              <a:effectLst>
                <a:innerShdw blurRad="114300">
                  <a:schemeClr val="accent5">
                    <a:lumMod val="60000"/>
                    <a:lumMod val="75000"/>
                  </a:schemeClr>
                </a:innerShdw>
              </a:effectLst>
              <a:scene3d>
                <a:camera prst="orthographicFront"/>
                <a:lightRig rig="threePt" dir="t"/>
              </a:scene3d>
              <a:sp3d contourW="19050" prstMaterial="flat">
                <a:contourClr>
                  <a:schemeClr val="accent5">
                    <a:lumMod val="60000"/>
                    <a:lumMod val="75000"/>
                  </a:schemeClr>
                </a:contourClr>
              </a:sp3d>
            </c:spPr>
            <c:extLst>
              <c:ext xmlns:c16="http://schemas.microsoft.com/office/drawing/2014/chart" uri="{C3380CC4-5D6E-409C-BE32-E72D297353CC}">
                <c16:uniqueId val="{00000009-1959-4126-A4D1-A99845705119}"/>
              </c:ext>
            </c:extLst>
          </c:dPt>
          <c:dPt>
            <c:idx val="5"/>
            <c:bubble3D val="0"/>
            <c:explosion val="14"/>
            <c:spPr>
              <a:solidFill>
                <a:srgbClr val="8BDCDE"/>
              </a:solidFill>
              <a:ln w="19050">
                <a:noFill/>
              </a:ln>
              <a:effectLst>
                <a:innerShdw blurRad="114300">
                  <a:schemeClr val="accent4">
                    <a:lumMod val="60000"/>
                    <a:lumMod val="75000"/>
                  </a:schemeClr>
                </a:innerShdw>
              </a:effectLst>
              <a:scene3d>
                <a:camera prst="orthographicFront"/>
                <a:lightRig rig="threePt" dir="t"/>
              </a:scene3d>
              <a:sp3d contourW="19050" prstMaterial="flat">
                <a:contourClr>
                  <a:schemeClr val="accent4">
                    <a:lumMod val="60000"/>
                    <a:lumMod val="75000"/>
                  </a:schemeClr>
                </a:contourClr>
              </a:sp3d>
            </c:spPr>
            <c:extLst>
              <c:ext xmlns:c16="http://schemas.microsoft.com/office/drawing/2014/chart" uri="{C3380CC4-5D6E-409C-BE32-E72D297353CC}">
                <c16:uniqueId val="{0000000B-1959-4126-A4D1-A99845705119}"/>
              </c:ext>
            </c:extLst>
          </c:dPt>
          <c:dPt>
            <c:idx val="7"/>
            <c:bubble3D val="0"/>
            <c:explosion val="12"/>
            <c:spPr>
              <a:solidFill>
                <a:srgbClr val="CBE294"/>
              </a:solidFill>
            </c:spPr>
            <c:extLst>
              <c:ext xmlns:c16="http://schemas.microsoft.com/office/drawing/2014/chart" uri="{C3380CC4-5D6E-409C-BE32-E72D297353CC}">
                <c16:uniqueId val="{00000007-993C-4E5B-A049-2B443809557A}"/>
              </c:ext>
            </c:extLst>
          </c:dPt>
          <c:dLbls>
            <c:dLbl>
              <c:idx val="1"/>
              <c:layout>
                <c:manualLayout>
                  <c:x val="0"/>
                  <c:y val="-4.8354640088418499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1959-4126-A4D1-A99845705119}"/>
                </c:ext>
              </c:extLst>
            </c:dLbl>
            <c:dLbl>
              <c:idx val="2"/>
              <c:layout>
                <c:manualLayout>
                  <c:x val="-5.2564089296483528E-3"/>
                  <c:y val="-1.383034085376178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1959-4126-A4D1-A99845705119}"/>
                </c:ext>
              </c:extLst>
            </c:dLbl>
            <c:dLbl>
              <c:idx val="3"/>
              <c:layout>
                <c:manualLayout>
                  <c:x val="-5.0182184920752188E-2"/>
                  <c:y val="2.0862012134029159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1959-4126-A4D1-A99845705119}"/>
                </c:ext>
              </c:extLst>
            </c:dLbl>
            <c:dLbl>
              <c:idx val="4"/>
              <c:layout>
                <c:manualLayout>
                  <c:x val="-1.4337713360509759E-2"/>
                  <c:y val="3.1779211581829682E-3"/>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1959-4126-A4D1-A99845705119}"/>
                </c:ext>
              </c:extLst>
            </c:dLbl>
            <c:dLbl>
              <c:idx val="5"/>
              <c:layout>
                <c:manualLayout>
                  <c:x val="-7.1688566802549283E-3"/>
                  <c:y val="-2.4039606933171441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1959-4126-A4D1-A99845705119}"/>
                </c:ext>
              </c:extLst>
            </c:dLbl>
            <c:dLbl>
              <c:idx val="6"/>
              <c:layout>
                <c:manualLayout>
                  <c:x val="2.8675238562051512E-2"/>
                  <c:y val="-3.1361472009816892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993C-4E5B-A049-2B443809557A}"/>
                </c:ext>
              </c:extLst>
            </c:dLbl>
            <c:dLbl>
              <c:idx val="7"/>
              <c:layout>
                <c:manualLayout>
                  <c:x val="4.7792377868365425E-3"/>
                  <c:y val="-1.036189954016015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993C-4E5B-A049-2B443809557A}"/>
                </c:ext>
              </c:extLst>
            </c:dLbl>
            <c:spPr>
              <a:solidFill>
                <a:prstClr val="white">
                  <a:alpha val="90000"/>
                </a:prstClr>
              </a:solidFill>
              <a:ln w="12700" cap="flat" cmpd="sng" algn="ctr">
                <a:solidFill>
                  <a:srgbClr val="70AD47"/>
                </a:solidFill>
                <a:round/>
              </a:ln>
              <a:effectLst>
                <a:outerShdw blurRad="50800" dist="38100" dir="2700000" algn="tl" rotWithShape="0">
                  <a:srgbClr val="70AD47">
                    <a:lumMod val="75000"/>
                    <a:alpha val="40000"/>
                  </a:srgbClr>
                </a:outerShdw>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defRPr>
                </a:pPr>
                <a:endParaRPr lang="ru-RU"/>
              </a:p>
            </c:txPr>
            <c:dLblPos val="outEnd"/>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15:layout/>
              </c:ext>
            </c:extLst>
          </c:dLbls>
          <c:cat>
            <c:strRef>
              <c:f>Лист1!$A$2:$A$9</c:f>
              <c:strCache>
                <c:ptCount val="8"/>
                <c:pt idx="0">
                  <c:v>хранение и транспортировка</c:v>
                </c:pt>
                <c:pt idx="1">
                  <c:v>производство и распределение электроэнергии, газа и воды</c:v>
                </c:pt>
                <c:pt idx="2">
                  <c:v>деятельность профессиональная.научная.техническая</c:v>
                </c:pt>
                <c:pt idx="3">
                  <c:v>образование</c:v>
                </c:pt>
                <c:pt idx="4">
                  <c:v>торговля  оптовая и розничная</c:v>
                </c:pt>
                <c:pt idx="5">
                  <c:v>здравоохранение</c:v>
                </c:pt>
                <c:pt idx="6">
                  <c:v>государственное управление</c:v>
                </c:pt>
                <c:pt idx="7">
                  <c:v>прочее</c:v>
                </c:pt>
              </c:strCache>
            </c:strRef>
          </c:cat>
          <c:val>
            <c:numRef>
              <c:f>Лист1!$B$2:$B$9</c:f>
              <c:numCache>
                <c:formatCode>0.0%</c:formatCode>
                <c:ptCount val="8"/>
                <c:pt idx="0">
                  <c:v>8.8999999999999996E-2</c:v>
                </c:pt>
                <c:pt idx="1">
                  <c:v>0.32100000000000001</c:v>
                </c:pt>
                <c:pt idx="2">
                  <c:v>2E-3</c:v>
                </c:pt>
                <c:pt idx="3">
                  <c:v>0.11799999999999999</c:v>
                </c:pt>
                <c:pt idx="4">
                  <c:v>0.36799999999999999</c:v>
                </c:pt>
                <c:pt idx="6">
                  <c:v>0.09</c:v>
                </c:pt>
                <c:pt idx="7">
                  <c:v>1.2E-2</c:v>
                </c:pt>
              </c:numCache>
            </c:numRef>
          </c:val>
          <c:extLst>
            <c:ext xmlns:c16="http://schemas.microsoft.com/office/drawing/2014/chart" uri="{C3380CC4-5D6E-409C-BE32-E72D297353CC}">
              <c16:uniqueId val="{00000016-1959-4126-A4D1-A99845705119}"/>
            </c:ext>
          </c:extLst>
        </c:ser>
        <c:dLbls>
          <c:showLegendKey val="0"/>
          <c:showVal val="1"/>
          <c:showCatName val="0"/>
          <c:showSerName val="0"/>
          <c:showPercent val="0"/>
          <c:showBubbleSize val="0"/>
          <c:showLeaderLines val="1"/>
        </c:dLbls>
      </c:pie3DChart>
      <c:spPr>
        <a:noFill/>
        <a:ln>
          <a:noFill/>
        </a:ln>
        <a:effectLst/>
      </c:spPr>
    </c:plotArea>
    <c:legend>
      <c:legendPos val="b"/>
      <c:layout>
        <c:manualLayout>
          <c:xMode val="edge"/>
          <c:yMode val="edge"/>
          <c:x val="8.3636661269640922E-2"/>
          <c:y val="0.62621005773291416"/>
          <c:w val="0.78944202398838681"/>
          <c:h val="0.3226031376158166"/>
        </c:manualLayout>
      </c:layout>
      <c:overlay val="0"/>
      <c:spPr>
        <a:noFill/>
        <a:ln>
          <a:noFill/>
        </a:ln>
        <a:effectLst/>
      </c:spPr>
      <c:txPr>
        <a:bodyPr rot="0" spcFirstLastPara="1" vertOverflow="ellipsis" vert="horz" wrap="square" anchor="b" anchorCtr="0"/>
        <a:lstStyle/>
        <a:p>
          <a:pPr>
            <a:defRPr sz="1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zero"/>
    <c:showDLblsOverMax val="0"/>
  </c:chart>
  <c:spPr>
    <a:noFill/>
    <a:ln>
      <a:noFill/>
    </a:ln>
    <a:effectLst/>
    <a:scene3d>
      <a:camera prst="orthographicFront"/>
      <a:lightRig rig="threePt" dir="t"/>
    </a:scene3d>
    <a:sp3d/>
  </c:spPr>
  <c:txPr>
    <a:bodyPr/>
    <a:lstStyle/>
    <a:p>
      <a:pPr>
        <a:defRPr sz="900">
          <a:latin typeface="Open Sans" panose="020B0606030504020204" pitchFamily="34" charset="0"/>
          <a:ea typeface="Open Sans" panose="020B0606030504020204" pitchFamily="34" charset="0"/>
          <a:cs typeface="Open Sans" panose="020B0606030504020204" pitchFamily="34" charset="0"/>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574284240574641"/>
          <c:y val="0.13347038811186723"/>
          <c:w val="0.58332629399214397"/>
          <c:h val="0.76599481939134373"/>
        </c:manualLayout>
      </c:layout>
      <c:pieChart>
        <c:varyColors val="1"/>
        <c:ser>
          <c:idx val="0"/>
          <c:order val="0"/>
          <c:tx>
            <c:strRef>
              <c:f>Лист1!$B$1</c:f>
              <c:strCache>
                <c:ptCount val="1"/>
                <c:pt idx="0">
                  <c:v>Отраслевая структура малых предприятий, %</c:v>
                </c:pt>
              </c:strCache>
            </c:strRef>
          </c:tx>
          <c:spPr>
            <a:ln w="3175">
              <a:solidFill>
                <a:srgbClr val="0070C0"/>
              </a:solidFill>
            </a:ln>
          </c:spPr>
          <c:explosion val="6"/>
          <c:dPt>
            <c:idx val="0"/>
            <c:bubble3D val="0"/>
            <c:spPr>
              <a:solidFill>
                <a:srgbClr val="0070C0"/>
              </a:solidFill>
              <a:ln w="3175">
                <a:solidFill>
                  <a:srgbClr val="0070C0"/>
                </a:solidFill>
              </a:ln>
              <a:effectLst/>
            </c:spPr>
            <c:extLst>
              <c:ext xmlns:c16="http://schemas.microsoft.com/office/drawing/2014/chart" uri="{C3380CC4-5D6E-409C-BE32-E72D297353CC}">
                <c16:uniqueId val="{00000001-AB19-4056-BA0C-AD5E9B5B2677}"/>
              </c:ext>
            </c:extLst>
          </c:dPt>
          <c:dPt>
            <c:idx val="1"/>
            <c:bubble3D val="0"/>
            <c:explosion val="7"/>
            <c:spPr>
              <a:solidFill>
                <a:srgbClr val="C0D03C"/>
              </a:solidFill>
              <a:ln w="3175">
                <a:solidFill>
                  <a:srgbClr val="0070C0"/>
                </a:solidFill>
              </a:ln>
            </c:spPr>
            <c:extLst>
              <c:ext xmlns:c16="http://schemas.microsoft.com/office/drawing/2014/chart" uri="{C3380CC4-5D6E-409C-BE32-E72D297353CC}">
                <c16:uniqueId val="{00000003-AB19-4056-BA0C-AD5E9B5B2677}"/>
              </c:ext>
            </c:extLst>
          </c:dPt>
          <c:dPt>
            <c:idx val="2"/>
            <c:bubble3D val="0"/>
            <c:spPr>
              <a:solidFill>
                <a:srgbClr val="EBE352"/>
              </a:solidFill>
              <a:ln w="3175">
                <a:solidFill>
                  <a:srgbClr val="0070C0"/>
                </a:solidFill>
              </a:ln>
              <a:effectLst/>
            </c:spPr>
            <c:extLst>
              <c:ext xmlns:c16="http://schemas.microsoft.com/office/drawing/2014/chart" uri="{C3380CC4-5D6E-409C-BE32-E72D297353CC}">
                <c16:uniqueId val="{00000005-AB19-4056-BA0C-AD5E9B5B2677}"/>
              </c:ext>
            </c:extLst>
          </c:dPt>
          <c:dPt>
            <c:idx val="3"/>
            <c:bubble3D val="0"/>
            <c:spPr>
              <a:solidFill>
                <a:srgbClr val="77CA82"/>
              </a:solidFill>
              <a:ln w="3175">
                <a:solidFill>
                  <a:srgbClr val="0070C0"/>
                </a:solidFill>
              </a:ln>
              <a:effectLst/>
            </c:spPr>
            <c:extLst>
              <c:ext xmlns:c16="http://schemas.microsoft.com/office/drawing/2014/chart" uri="{C3380CC4-5D6E-409C-BE32-E72D297353CC}">
                <c16:uniqueId val="{00000007-AB19-4056-BA0C-AD5E9B5B2677}"/>
              </c:ext>
            </c:extLst>
          </c:dPt>
          <c:dPt>
            <c:idx val="4"/>
            <c:bubble3D val="0"/>
            <c:spPr>
              <a:solidFill>
                <a:srgbClr val="65B7CA"/>
              </a:solidFill>
              <a:ln w="3175">
                <a:solidFill>
                  <a:srgbClr val="0070C0"/>
                </a:solidFill>
              </a:ln>
              <a:effectLst/>
            </c:spPr>
            <c:extLst>
              <c:ext xmlns:c16="http://schemas.microsoft.com/office/drawing/2014/chart" uri="{C3380CC4-5D6E-409C-BE32-E72D297353CC}">
                <c16:uniqueId val="{00000009-AB19-4056-BA0C-AD5E9B5B2677}"/>
              </c:ext>
            </c:extLst>
          </c:dPt>
          <c:dPt>
            <c:idx val="5"/>
            <c:bubble3D val="0"/>
            <c:spPr>
              <a:solidFill>
                <a:srgbClr val="8BDCDE"/>
              </a:solidFill>
              <a:ln w="3175">
                <a:solidFill>
                  <a:srgbClr val="0070C0"/>
                </a:solidFill>
              </a:ln>
              <a:effectLst/>
            </c:spPr>
            <c:extLst>
              <c:ext xmlns:c16="http://schemas.microsoft.com/office/drawing/2014/chart" uri="{C3380CC4-5D6E-409C-BE32-E72D297353CC}">
                <c16:uniqueId val="{0000000B-DEA9-4078-A26C-BA95FD8E8760}"/>
              </c:ext>
            </c:extLst>
          </c:dPt>
          <c:dLbls>
            <c:dLbl>
              <c:idx val="0"/>
              <c:layout>
                <c:manualLayout>
                  <c:x val="-1.6632508165242529E-2"/>
                  <c:y val="9.9342508877059681E-3"/>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AB19-4056-BA0C-AD5E9B5B2677}"/>
                </c:ext>
              </c:extLst>
            </c:dLbl>
            <c:dLbl>
              <c:idx val="1"/>
              <c:layout>
                <c:manualLayout>
                  <c:x val="4.9791344488997608E-3"/>
                  <c:y val="4.0575754007845272E-2"/>
                </c:manualLayout>
              </c:layout>
              <c:spPr>
                <a:solidFill>
                  <a:prstClr val="white">
                    <a:alpha val="90000"/>
                  </a:prstClr>
                </a:solidFill>
                <a:ln>
                  <a:solidFill>
                    <a:srgbClr val="B2D499"/>
                  </a:solidFill>
                </a:ln>
                <a:effectLst>
                  <a:outerShdw blurRad="50800" dist="38100" dir="2700000" algn="ctr" rotWithShape="0">
                    <a:srgbClr val="000000">
                      <a:alpha val="40000"/>
                    </a:srgbClr>
                  </a:outerShdw>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bestFit"/>
              <c:showLegendKey val="0"/>
              <c:showVal val="1"/>
              <c:showCatName val="0"/>
              <c:showSerName val="0"/>
              <c:showPercent val="0"/>
              <c:showBubbleSize val="0"/>
              <c:extLst>
                <c:ext xmlns:c15="http://schemas.microsoft.com/office/drawing/2012/chart" uri="{CE6537A1-D6FC-4f65-9D91-7224C49458BB}">
                  <c15:layout>
                    <c:manualLayout>
                      <c:w val="0.17452406581650298"/>
                      <c:h val="8.3639253645326608E-2"/>
                    </c:manualLayout>
                  </c15:layout>
                </c:ext>
                <c:ext xmlns:c16="http://schemas.microsoft.com/office/drawing/2014/chart" uri="{C3380CC4-5D6E-409C-BE32-E72D297353CC}">
                  <c16:uniqueId val="{00000003-AB19-4056-BA0C-AD5E9B5B2677}"/>
                </c:ext>
              </c:extLst>
            </c:dLbl>
            <c:dLbl>
              <c:idx val="2"/>
              <c:layout>
                <c:manualLayout>
                  <c:x val="-5.2749755432051168E-2"/>
                  <c:y val="-1.7293999541429378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AB19-4056-BA0C-AD5E9B5B2677}"/>
                </c:ext>
              </c:extLst>
            </c:dLbl>
            <c:dLbl>
              <c:idx val="3"/>
              <c:layout>
                <c:manualLayout>
                  <c:x val="3.8508185062785361E-2"/>
                  <c:y val="-4.6781949668775677E-2"/>
                </c:manualLayout>
              </c:layout>
              <c:spPr>
                <a:solidFill>
                  <a:prstClr val="white">
                    <a:alpha val="90000"/>
                  </a:prstClr>
                </a:solidFill>
                <a:ln>
                  <a:solidFill>
                    <a:srgbClr val="B2D499"/>
                  </a:solidFill>
                </a:ln>
                <a:effectLst>
                  <a:outerShdw blurRad="50800" dist="38100" dir="2700000" algn="ctr" rotWithShape="0">
                    <a:srgbClr val="000000">
                      <a:alpha val="40000"/>
                    </a:srgbClr>
                  </a:outerShdw>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bestFit"/>
              <c:showLegendKey val="0"/>
              <c:showVal val="1"/>
              <c:showCatName val="0"/>
              <c:showSerName val="0"/>
              <c:showPercent val="0"/>
              <c:showBubbleSize val="0"/>
              <c:extLst>
                <c:ext xmlns:c15="http://schemas.microsoft.com/office/drawing/2012/chart" uri="{CE6537A1-D6FC-4f65-9D91-7224C49458BB}">
                  <c15:layout>
                    <c:manualLayout>
                      <c:w val="0.11728478374436008"/>
                      <c:h val="6.5991720941185217E-2"/>
                    </c:manualLayout>
                  </c15:layout>
                </c:ext>
                <c:ext xmlns:c16="http://schemas.microsoft.com/office/drawing/2014/chart" uri="{C3380CC4-5D6E-409C-BE32-E72D297353CC}">
                  <c16:uniqueId val="{00000007-AB19-4056-BA0C-AD5E9B5B2677}"/>
                </c:ext>
              </c:extLst>
            </c:dLbl>
            <c:dLbl>
              <c:idx val="4"/>
              <c:layout>
                <c:manualLayout>
                  <c:x val="1.6384282905066109E-2"/>
                  <c:y val="-2.3854967745133886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AB19-4056-BA0C-AD5E9B5B2677}"/>
                </c:ext>
              </c:extLst>
            </c:dLbl>
            <c:dLbl>
              <c:idx val="5"/>
              <c:layout>
                <c:manualLayout>
                  <c:x val="1.3397557293551883E-2"/>
                  <c:y val="2.7157915610611753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DEA9-4078-A26C-BA95FD8E8760}"/>
                </c:ext>
              </c:extLst>
            </c:dLbl>
            <c:spPr>
              <a:solidFill>
                <a:prstClr val="white">
                  <a:alpha val="90000"/>
                </a:prstClr>
              </a:solidFill>
              <a:ln>
                <a:solidFill>
                  <a:srgbClr val="B2D499"/>
                </a:solidFill>
              </a:ln>
              <a:effectLst>
                <a:outerShdw blurRad="50800" dist="38100" dir="2700000" algn="ctr" rotWithShape="0">
                  <a:srgbClr val="000000">
                    <a:alpha val="40000"/>
                  </a:srgbClr>
                </a:outerShdw>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Лист1!$A$2:$A$7</c:f>
              <c:strCache>
                <c:ptCount val="6"/>
                <c:pt idx="0">
                  <c:v>Промышленность</c:v>
                </c:pt>
                <c:pt idx="1">
                  <c:v>Грузоперевозки</c:v>
                </c:pt>
                <c:pt idx="2">
                  <c:v>Оптовая и розничная торговля</c:v>
                </c:pt>
                <c:pt idx="3">
                  <c:v>Сельское хозяйство</c:v>
                </c:pt>
                <c:pt idx="4">
                  <c:v>Заготовка и переработка дреесины</c:v>
                </c:pt>
                <c:pt idx="5">
                  <c:v>Прочие виды</c:v>
                </c:pt>
              </c:strCache>
            </c:strRef>
          </c:cat>
          <c:val>
            <c:numRef>
              <c:f>Лист1!$B$2:$B$7</c:f>
              <c:numCache>
                <c:formatCode>0.0%</c:formatCode>
                <c:ptCount val="6"/>
                <c:pt idx="0">
                  <c:v>0.04</c:v>
                </c:pt>
                <c:pt idx="1">
                  <c:v>8.4000000000000005E-2</c:v>
                </c:pt>
                <c:pt idx="2">
                  <c:v>0.37</c:v>
                </c:pt>
                <c:pt idx="3">
                  <c:v>7.0999999999999994E-2</c:v>
                </c:pt>
                <c:pt idx="4">
                  <c:v>7.0999999999999994E-2</c:v>
                </c:pt>
                <c:pt idx="5">
                  <c:v>0.36399999999999999</c:v>
                </c:pt>
              </c:numCache>
            </c:numRef>
          </c:val>
          <c:extLst>
            <c:ext xmlns:c16="http://schemas.microsoft.com/office/drawing/2014/chart" uri="{C3380CC4-5D6E-409C-BE32-E72D297353CC}">
              <c16:uniqueId val="{0000000A-AB19-4056-BA0C-AD5E9B5B2677}"/>
            </c:ext>
          </c:extLst>
        </c:ser>
        <c:dLbls>
          <c:showLegendKey val="0"/>
          <c:showVal val="1"/>
          <c:showCatName val="0"/>
          <c:showSerName val="0"/>
          <c:showPercent val="0"/>
          <c:showBubbleSize val="0"/>
          <c:showLeaderLines val="1"/>
        </c:dLbls>
        <c:firstSliceAng val="0"/>
      </c:pieChart>
      <c:spPr>
        <a:noFill/>
        <a:ln>
          <a:noFill/>
        </a:ln>
        <a:effectLst/>
      </c:spPr>
    </c:plotArea>
    <c:plotVisOnly val="1"/>
    <c:dispBlanksAs val="zero"/>
    <c:showDLblsOverMax val="0"/>
  </c:chart>
  <c:spPr>
    <a:noFill/>
    <a:ln>
      <a:noFill/>
    </a:ln>
    <a:effectLst/>
  </c:spPr>
  <c:txPr>
    <a:bodyPr/>
    <a:lstStyle/>
    <a:p>
      <a:pPr>
        <a:defRPr/>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95286328998061"/>
          <c:y val="0.2333156749471087"/>
          <c:w val="0.76352825514748113"/>
          <c:h val="0.63432086181865732"/>
        </c:manualLayout>
      </c:layout>
      <c:pieChart>
        <c:varyColors val="1"/>
        <c:ser>
          <c:idx val="0"/>
          <c:order val="0"/>
          <c:tx>
            <c:strRef>
              <c:f>Лист1!$B$1</c:f>
              <c:strCache>
                <c:ptCount val="1"/>
                <c:pt idx="0">
                  <c:v>Столбец1</c:v>
                </c:pt>
              </c:strCache>
            </c:strRef>
          </c:tx>
          <c:spPr>
            <a:ln w="3175">
              <a:solidFill>
                <a:schemeClr val="accent5">
                  <a:lumMod val="50000"/>
                </a:schemeClr>
              </a:solidFill>
            </a:ln>
          </c:spPr>
          <c:explosion val="8"/>
          <c:dPt>
            <c:idx val="0"/>
            <c:bubble3D val="0"/>
            <c:spPr>
              <a:solidFill>
                <a:srgbClr val="EBE352"/>
              </a:solidFill>
              <a:ln w="3175">
                <a:solidFill>
                  <a:schemeClr val="accent5">
                    <a:lumMod val="50000"/>
                  </a:schemeClr>
                </a:solidFill>
              </a:ln>
              <a:effectLst/>
            </c:spPr>
            <c:extLst>
              <c:ext xmlns:c16="http://schemas.microsoft.com/office/drawing/2014/chart" uri="{C3380CC4-5D6E-409C-BE32-E72D297353CC}">
                <c16:uniqueId val="{00000001-2FA3-4C9E-8347-B41F29429662}"/>
              </c:ext>
            </c:extLst>
          </c:dPt>
          <c:dPt>
            <c:idx val="1"/>
            <c:bubble3D val="0"/>
            <c:spPr>
              <a:solidFill>
                <a:srgbClr val="77CA82"/>
              </a:solidFill>
              <a:ln w="3175">
                <a:solidFill>
                  <a:schemeClr val="accent5">
                    <a:lumMod val="50000"/>
                  </a:schemeClr>
                </a:solidFill>
              </a:ln>
              <a:effectLst/>
            </c:spPr>
            <c:extLst>
              <c:ext xmlns:c16="http://schemas.microsoft.com/office/drawing/2014/chart" uri="{C3380CC4-5D6E-409C-BE32-E72D297353CC}">
                <c16:uniqueId val="{00000003-2FA3-4C9E-8347-B41F29429662}"/>
              </c:ext>
            </c:extLst>
          </c:dPt>
          <c:dPt>
            <c:idx val="2"/>
            <c:bubble3D val="0"/>
            <c:spPr>
              <a:solidFill>
                <a:srgbClr val="00AEFF"/>
              </a:solidFill>
              <a:ln w="3175">
                <a:solidFill>
                  <a:schemeClr val="accent5">
                    <a:lumMod val="50000"/>
                  </a:schemeClr>
                </a:solidFill>
              </a:ln>
              <a:effectLst/>
            </c:spPr>
            <c:extLst>
              <c:ext xmlns:c16="http://schemas.microsoft.com/office/drawing/2014/chart" uri="{C3380CC4-5D6E-409C-BE32-E72D297353CC}">
                <c16:uniqueId val="{00000005-2FA3-4C9E-8347-B41F29429662}"/>
              </c:ext>
            </c:extLst>
          </c:dPt>
          <c:dLbls>
            <c:dLbl>
              <c:idx val="0"/>
              <c:layout>
                <c:manualLayout>
                  <c:x val="0.11765370604896094"/>
                  <c:y val="1.9670212872963541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2FA3-4C9E-8347-B41F29429662}"/>
                </c:ext>
              </c:extLst>
            </c:dLbl>
            <c:dLbl>
              <c:idx val="1"/>
              <c:layout>
                <c:manualLayout>
                  <c:x val="-7.7991729806999185E-2"/>
                  <c:y val="-2.3366068405011853E-3"/>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2FA3-4C9E-8347-B41F29429662}"/>
                </c:ext>
              </c:extLst>
            </c:dLbl>
            <c:dLbl>
              <c:idx val="2"/>
              <c:layout>
                <c:manualLayout>
                  <c:x val="6.1505827313914602E-2"/>
                  <c:y val="4.4367030675299186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2FA3-4C9E-8347-B41F29429662}"/>
                </c:ext>
              </c:extLst>
            </c:dLbl>
            <c:dLbl>
              <c:idx val="4"/>
              <c:layout>
                <c:manualLayout>
                  <c:x val="0"/>
                  <c:y val="-4.4253033498405814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FA3-4C9E-8347-B41F29429662}"/>
                </c:ext>
              </c:extLst>
            </c:dLbl>
            <c:dLbl>
              <c:idx val="5"/>
              <c:layout>
                <c:manualLayout>
                  <c:x val="-6.5289807870970176E-2"/>
                  <c:y val="4.4305002799636534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FA3-4C9E-8347-B41F29429662}"/>
                </c:ext>
              </c:extLst>
            </c:dLbl>
            <c:spPr>
              <a:solidFill>
                <a:prstClr val="white">
                  <a:alpha val="90000"/>
                </a:prstClr>
              </a:solidFill>
              <a:ln>
                <a:solidFill>
                  <a:srgbClr val="A4C987">
                    <a:alpha val="85000"/>
                  </a:srgbClr>
                </a:solidFill>
              </a:ln>
              <a:effectLst>
                <a:outerShdw blurRad="50800" dist="38100" dir="2700000" algn="ctr" rotWithShape="0">
                  <a:srgbClr val="000000">
                    <a:alpha val="40000"/>
                  </a:srgbClr>
                </a:outerShdw>
              </a:effectLst>
            </c:spPr>
            <c:txPr>
              <a:bodyPr rot="0" spcFirstLastPara="1" vertOverflow="ellipsis" vert="horz" wrap="square" lIns="38100" tIns="19050" rIns="38100" bIns="19050" anchor="ctr" anchorCtr="1">
                <a:spAutoFit/>
              </a:bodyPr>
              <a:lstStyle/>
              <a:p>
                <a:pPr>
                  <a:defRPr sz="900" b="0" i="0" u="none" strike="noStrike" kern="1200" baseline="0">
                    <a:solidFill>
                      <a:srgbClr val="FF0000"/>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Лист1!$A$2:$A$4</c:f>
              <c:strCache>
                <c:ptCount val="3"/>
                <c:pt idx="0">
                  <c:v>Сфера промышленности</c:v>
                </c:pt>
                <c:pt idx="1">
                  <c:v>Сфера промышленности</c:v>
                </c:pt>
                <c:pt idx="2">
                  <c:v>Сфера промышленности</c:v>
                </c:pt>
              </c:strCache>
            </c:strRef>
          </c:cat>
          <c:val>
            <c:numRef>
              <c:f>Лист1!$B$2:$B$4</c:f>
              <c:numCache>
                <c:formatCode>0.0%</c:formatCode>
                <c:ptCount val="3"/>
                <c:pt idx="0">
                  <c:v>0.13400000000000001</c:v>
                </c:pt>
                <c:pt idx="1">
                  <c:v>0.33600000000000002</c:v>
                </c:pt>
                <c:pt idx="2">
                  <c:v>0.53</c:v>
                </c:pt>
              </c:numCache>
            </c:numRef>
          </c:val>
          <c:extLst>
            <c:ext xmlns:c16="http://schemas.microsoft.com/office/drawing/2014/chart" uri="{C3380CC4-5D6E-409C-BE32-E72D297353CC}">
              <c16:uniqueId val="{0000000C-2FA3-4C9E-8347-B41F29429662}"/>
            </c:ext>
          </c:extLst>
        </c:ser>
        <c:dLbls>
          <c:showLegendKey val="0"/>
          <c:showVal val="1"/>
          <c:showCatName val="0"/>
          <c:showSerName val="0"/>
          <c:showPercent val="0"/>
          <c:showBubbleSize val="0"/>
          <c:showLeaderLines val="1"/>
        </c:dLbls>
        <c:firstSliceAng val="0"/>
      </c:pieChart>
      <c:spPr>
        <a:noFill/>
        <a:ln>
          <a:noFill/>
        </a:ln>
        <a:effectLst/>
      </c:spPr>
    </c:plotArea>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213836735529574"/>
          <c:y val="5.6849850136553047E-2"/>
          <c:w val="0.72451321635511745"/>
          <c:h val="0.73978987757959613"/>
        </c:manualLayout>
      </c:layout>
      <c:pieChart>
        <c:varyColors val="1"/>
        <c:ser>
          <c:idx val="0"/>
          <c:order val="0"/>
          <c:tx>
            <c:strRef>
              <c:f>Лист1!$B$1</c:f>
              <c:strCache>
                <c:ptCount val="1"/>
                <c:pt idx="0">
                  <c:v>Столбец1</c:v>
                </c:pt>
              </c:strCache>
            </c:strRef>
          </c:tx>
          <c:spPr>
            <a:ln w="3175">
              <a:solidFill>
                <a:schemeClr val="accent5">
                  <a:lumMod val="50000"/>
                </a:schemeClr>
              </a:solidFill>
            </a:ln>
          </c:spPr>
          <c:explosion val="8"/>
          <c:dPt>
            <c:idx val="0"/>
            <c:bubble3D val="0"/>
            <c:explosion val="5"/>
            <c:spPr>
              <a:solidFill>
                <a:srgbClr val="0070C0"/>
              </a:solidFill>
              <a:ln w="3175">
                <a:solidFill>
                  <a:schemeClr val="accent5">
                    <a:lumMod val="50000"/>
                  </a:schemeClr>
                </a:solidFill>
              </a:ln>
              <a:effectLst/>
            </c:spPr>
            <c:extLst>
              <c:ext xmlns:c16="http://schemas.microsoft.com/office/drawing/2014/chart" uri="{C3380CC4-5D6E-409C-BE32-E72D297353CC}">
                <c16:uniqueId val="{00000001-09DD-4903-8301-36BE8AE14F30}"/>
              </c:ext>
            </c:extLst>
          </c:dPt>
          <c:dPt>
            <c:idx val="1"/>
            <c:bubble3D val="0"/>
            <c:spPr>
              <a:solidFill>
                <a:srgbClr val="E3DE4C"/>
              </a:solidFill>
              <a:ln w="3175">
                <a:solidFill>
                  <a:schemeClr val="accent5">
                    <a:lumMod val="50000"/>
                  </a:schemeClr>
                </a:solidFill>
              </a:ln>
              <a:effectLst/>
            </c:spPr>
            <c:extLst>
              <c:ext xmlns:c16="http://schemas.microsoft.com/office/drawing/2014/chart" uri="{C3380CC4-5D6E-409C-BE32-E72D297353CC}">
                <c16:uniqueId val="{00000003-09DD-4903-8301-36BE8AE14F30}"/>
              </c:ext>
            </c:extLst>
          </c:dPt>
          <c:dLbls>
            <c:dLbl>
              <c:idx val="0"/>
              <c:layout>
                <c:manualLayout>
                  <c:x val="-0.25054567543960632"/>
                  <c:y val="3.1544218390507459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09DD-4903-8301-36BE8AE14F30}"/>
                </c:ext>
              </c:extLst>
            </c:dLbl>
            <c:dLbl>
              <c:idx val="1"/>
              <c:layout>
                <c:manualLayout>
                  <c:x val="0.26828209235010508"/>
                  <c:y val="-7.0784647002559292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09DD-4903-8301-36BE8AE14F30}"/>
                </c:ext>
              </c:extLst>
            </c:dLbl>
            <c:spPr>
              <a:solidFill>
                <a:prstClr val="white">
                  <a:alpha val="90000"/>
                </a:prstClr>
              </a:solidFill>
              <a:ln>
                <a:solidFill>
                  <a:srgbClr val="70AD47"/>
                </a:solidFill>
              </a:ln>
              <a:effectLst>
                <a:outerShdw blurRad="50800" dist="38100" dir="2700000" algn="ctr" rotWithShape="0">
                  <a:schemeClr val="accent6">
                    <a:lumMod val="75000"/>
                    <a:alpha val="40000"/>
                  </a:schemeClr>
                </a:outerShdw>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extLst>
          </c:dLbls>
          <c:cat>
            <c:strRef>
              <c:f>Лист1!$A$2:$A$3</c:f>
              <c:strCache>
                <c:ptCount val="2"/>
                <c:pt idx="0">
                  <c:v>Растениеводство</c:v>
                </c:pt>
                <c:pt idx="1">
                  <c:v>Животноводство</c:v>
                </c:pt>
              </c:strCache>
            </c:strRef>
          </c:cat>
          <c:val>
            <c:numRef>
              <c:f>Лист1!$B$2:$B$3</c:f>
              <c:numCache>
                <c:formatCode>0.0%</c:formatCode>
                <c:ptCount val="2"/>
                <c:pt idx="0">
                  <c:v>0.69199999999999995</c:v>
                </c:pt>
                <c:pt idx="1">
                  <c:v>0.308</c:v>
                </c:pt>
              </c:numCache>
            </c:numRef>
          </c:val>
          <c:extLst>
            <c:ext xmlns:c16="http://schemas.microsoft.com/office/drawing/2014/chart" uri="{C3380CC4-5D6E-409C-BE32-E72D297353CC}">
              <c16:uniqueId val="{00000004-09DD-4903-8301-36BE8AE14F30}"/>
            </c:ext>
          </c:extLst>
        </c:ser>
        <c:dLbls>
          <c:showLegendKey val="0"/>
          <c:showVal val="1"/>
          <c:showCatName val="0"/>
          <c:showSerName val="0"/>
          <c:showPercent val="0"/>
          <c:showBubbleSize val="0"/>
          <c:showLeaderLines val="0"/>
        </c:dLbls>
        <c:firstSliceAng val="0"/>
      </c:pieChart>
      <c:spPr>
        <a:noFill/>
        <a:ln>
          <a:noFill/>
        </a:ln>
        <a:effectLst/>
      </c:spPr>
    </c:plotArea>
    <c:legend>
      <c:legendPos val="b"/>
      <c:layout>
        <c:manualLayout>
          <c:xMode val="edge"/>
          <c:yMode val="edge"/>
          <c:x val="0.13999510478141275"/>
          <c:y val="0.84464055881081856"/>
          <c:w val="0.64384712676990463"/>
          <c:h val="0.1504743814309355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zero"/>
    <c:showDLblsOverMax val="0"/>
  </c:chart>
  <c:spPr>
    <a:noFill/>
    <a:ln>
      <a:noFill/>
    </a:ln>
    <a:effectLst/>
  </c:spPr>
  <c:txPr>
    <a:bodyPr/>
    <a:lstStyle/>
    <a:p>
      <a:pPr>
        <a:defRPr/>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774263225914739"/>
          <c:y val="6.1856478466653805E-2"/>
          <c:w val="0.45118517016680837"/>
          <c:h val="0.55379680137648513"/>
        </c:manualLayout>
      </c:layout>
      <c:pieChart>
        <c:varyColors val="1"/>
        <c:ser>
          <c:idx val="0"/>
          <c:order val="0"/>
          <c:tx>
            <c:strRef>
              <c:f>Лист1!$B$1</c:f>
              <c:strCache>
                <c:ptCount val="1"/>
                <c:pt idx="0">
                  <c:v>2016</c:v>
                </c:pt>
              </c:strCache>
            </c:strRef>
          </c:tx>
          <c:spPr>
            <a:solidFill>
              <a:srgbClr val="05BAFF"/>
            </a:solidFill>
            <a:ln>
              <a:solidFill>
                <a:schemeClr val="accent5">
                  <a:lumMod val="50000"/>
                </a:schemeClr>
              </a:solidFill>
            </a:ln>
          </c:spPr>
          <c:explosion val="8"/>
          <c:dPt>
            <c:idx val="0"/>
            <c:bubble3D val="0"/>
            <c:spPr>
              <a:solidFill>
                <a:srgbClr val="81D78C"/>
              </a:solidFill>
              <a:ln>
                <a:solidFill>
                  <a:schemeClr val="accent5">
                    <a:lumMod val="50000"/>
                  </a:schemeClr>
                </a:solidFill>
              </a:ln>
              <a:effectLst/>
            </c:spPr>
            <c:extLst>
              <c:ext xmlns:c16="http://schemas.microsoft.com/office/drawing/2014/chart" uri="{C3380CC4-5D6E-409C-BE32-E72D297353CC}">
                <c16:uniqueId val="{00000000-8807-427C-8B80-2CB59859BBFF}"/>
              </c:ext>
            </c:extLst>
          </c:dPt>
          <c:dPt>
            <c:idx val="1"/>
            <c:bubble3D val="0"/>
            <c:explosion val="9"/>
            <c:spPr>
              <a:solidFill>
                <a:srgbClr val="05BAFF"/>
              </a:solidFill>
              <a:ln>
                <a:solidFill>
                  <a:schemeClr val="accent5">
                    <a:lumMod val="50000"/>
                  </a:schemeClr>
                </a:solidFill>
              </a:ln>
              <a:effectLst/>
            </c:spPr>
            <c:extLst>
              <c:ext xmlns:c16="http://schemas.microsoft.com/office/drawing/2014/chart" uri="{C3380CC4-5D6E-409C-BE32-E72D297353CC}">
                <c16:uniqueId val="{00000001-8807-427C-8B80-2CB59859BBFF}"/>
              </c:ext>
            </c:extLst>
          </c:dPt>
          <c:dPt>
            <c:idx val="2"/>
            <c:bubble3D val="0"/>
            <c:spPr>
              <a:solidFill>
                <a:srgbClr val="C3D445"/>
              </a:solidFill>
              <a:ln>
                <a:solidFill>
                  <a:schemeClr val="accent5">
                    <a:lumMod val="50000"/>
                  </a:schemeClr>
                </a:solidFill>
              </a:ln>
              <a:effectLst/>
            </c:spPr>
            <c:extLst>
              <c:ext xmlns:c16="http://schemas.microsoft.com/office/drawing/2014/chart" uri="{C3380CC4-5D6E-409C-BE32-E72D297353CC}">
                <c16:uniqueId val="{00000002-8807-427C-8B80-2CB59859BBFF}"/>
              </c:ext>
            </c:extLst>
          </c:dPt>
          <c:dLbls>
            <c:dLbl>
              <c:idx val="0"/>
              <c:layout>
                <c:manualLayout>
                  <c:x val="-2.876984014615985E-3"/>
                  <c:y val="2.4719012396209352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8807-427C-8B80-2CB59859BBFF}"/>
                </c:ext>
              </c:extLst>
            </c:dLbl>
            <c:dLbl>
              <c:idx val="1"/>
              <c:layout>
                <c:manualLayout>
                  <c:x val="-2.9357922862848392E-2"/>
                  <c:y val="-0.14831407437725624"/>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8807-427C-8B80-2CB59859BBFF}"/>
                </c:ext>
              </c:extLst>
            </c:dLbl>
            <c:dLbl>
              <c:idx val="2"/>
              <c:layout>
                <c:manualLayout>
                  <c:x val="-4.2900588875586412E-2"/>
                  <c:y val="2.6738797616075109E-2"/>
                </c:manualLayout>
              </c:layout>
              <c:spPr>
                <a:solidFill>
                  <a:prstClr val="white">
                    <a:alpha val="90000"/>
                  </a:prstClr>
                </a:solidFill>
                <a:ln>
                  <a:solidFill>
                    <a:srgbClr val="70AD47">
                      <a:alpha val="90000"/>
                    </a:srgbClr>
                  </a:solidFill>
                </a:ln>
                <a:effectLst>
                  <a:outerShdw blurRad="50800" dist="38100" dir="2700000" algn="ctr" rotWithShape="0">
                    <a:schemeClr val="accent6">
                      <a:lumMod val="60000"/>
                      <a:lumOff val="40000"/>
                      <a:alpha val="40000"/>
                    </a:schemeClr>
                  </a:outerShdw>
                </a:effectLst>
              </c:spPr>
              <c:txPr>
                <a:bodyPr rot="0" spcFirstLastPara="1" vertOverflow="ellipsis" vert="horz" wrap="square" lIns="38100" tIns="19050" rIns="38100" bIns="19050" anchor="ctr" anchorCtr="0">
                  <a:spAutoFit/>
                </a:bodyPr>
                <a:lstStyle/>
                <a:p>
                  <a:pPr algn="ctr">
                    <a:defRPr lang="ru-RU" sz="10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8807-427C-8B80-2CB59859BBFF}"/>
                </c:ext>
              </c:extLst>
            </c:dLbl>
            <c:spPr>
              <a:solidFill>
                <a:prstClr val="white">
                  <a:alpha val="90000"/>
                </a:prstClr>
              </a:solidFill>
              <a:ln>
                <a:solidFill>
                  <a:srgbClr val="70AD47">
                    <a:alpha val="90000"/>
                  </a:srgbClr>
                </a:solidFill>
              </a:ln>
              <a:effectLst>
                <a:outerShdw blurRad="50800" dist="50800" dir="2700000" algn="ctr" rotWithShape="0">
                  <a:schemeClr val="accent6">
                    <a:lumMod val="60000"/>
                    <a:lumOff val="40000"/>
                    <a:alpha val="40000"/>
                  </a:schemeClr>
                </a:outerShdw>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Лист1!$A$2:$A$4</c:f>
              <c:strCache>
                <c:ptCount val="3"/>
                <c:pt idx="0">
                  <c:v>Налоговые поступления</c:v>
                </c:pt>
                <c:pt idx="1">
                  <c:v>Безвозмездные поступления</c:v>
                </c:pt>
                <c:pt idx="2">
                  <c:v>Прочие доходы</c:v>
                </c:pt>
              </c:strCache>
            </c:strRef>
          </c:cat>
          <c:val>
            <c:numRef>
              <c:f>Лист1!$B$2:$B$4</c:f>
              <c:numCache>
                <c:formatCode>General</c:formatCode>
                <c:ptCount val="3"/>
                <c:pt idx="0">
                  <c:v>13.2</c:v>
                </c:pt>
                <c:pt idx="1">
                  <c:v>85.9</c:v>
                </c:pt>
                <c:pt idx="2">
                  <c:v>0.9</c:v>
                </c:pt>
              </c:numCache>
            </c:numRef>
          </c:val>
          <c:extLst>
            <c:ext xmlns:c16="http://schemas.microsoft.com/office/drawing/2014/chart" uri="{C3380CC4-5D6E-409C-BE32-E72D297353CC}">
              <c16:uniqueId val="{00000003-8807-427C-8B80-2CB59859BBFF}"/>
            </c:ext>
          </c:extLst>
        </c:ser>
        <c:dLbls>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14432945318048404"/>
          <c:y val="0.60510724269844118"/>
          <c:w val="0.5845289130604695"/>
          <c:h val="0.20418515958360839"/>
        </c:manualLayout>
      </c:layout>
      <c:overlay val="0"/>
      <c:spPr>
        <a:noFill/>
        <a:ln>
          <a:noFill/>
        </a:ln>
        <a:effectLst/>
      </c:spPr>
      <c:txPr>
        <a:bodyPr rot="0" spcFirstLastPara="1" vertOverflow="ellipsis" vert="horz" wrap="square" anchor="ctr" anchorCtr="0"/>
        <a:lstStyle/>
        <a:p>
          <a:pPr rtl="0">
            <a:defRPr sz="10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zero"/>
    <c:showDLblsOverMax val="0"/>
  </c:chart>
  <c:spPr>
    <a:noFill/>
    <a:ln>
      <a:noFill/>
    </a:ln>
    <a:effectLst/>
  </c:spPr>
  <c:txPr>
    <a:bodyPr/>
    <a:lstStyle/>
    <a:p>
      <a:pPr>
        <a:defRPr/>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477237077635686"/>
          <c:y val="0.53449844336849506"/>
          <c:w val="0.2803538044195743"/>
          <c:h val="0.44003487353664322"/>
        </c:manualLayout>
      </c:layout>
      <c:pieChart>
        <c:varyColors val="1"/>
        <c:ser>
          <c:idx val="0"/>
          <c:order val="0"/>
          <c:tx>
            <c:strRef>
              <c:f>Лист1!$B$1</c:f>
              <c:strCache>
                <c:ptCount val="1"/>
                <c:pt idx="0">
                  <c:v>Столбец1</c:v>
                </c:pt>
              </c:strCache>
            </c:strRef>
          </c:tx>
          <c:spPr>
            <a:ln w="12700">
              <a:solidFill>
                <a:schemeClr val="accent5">
                  <a:lumMod val="50000"/>
                </a:schemeClr>
              </a:solidFill>
            </a:ln>
            <a:effectLst/>
            <a:scene3d>
              <a:camera prst="orthographicFront"/>
              <a:lightRig rig="threePt" dir="t"/>
            </a:scene3d>
            <a:sp3d>
              <a:contourClr>
                <a:srgbClr val="000000"/>
              </a:contourClr>
            </a:sp3d>
          </c:spPr>
          <c:explosion val="6"/>
          <c:dPt>
            <c:idx val="0"/>
            <c:bubble3D val="0"/>
            <c:spPr>
              <a:solidFill>
                <a:srgbClr val="B7C73E"/>
              </a:solidFill>
              <a:ln w="12700">
                <a:solidFill>
                  <a:schemeClr val="accent5">
                    <a:lumMod val="50000"/>
                  </a:schemeClr>
                </a:solidFill>
              </a:ln>
              <a:effectLst/>
              <a:scene3d>
                <a:camera prst="orthographicFront"/>
                <a:lightRig rig="threePt" dir="t"/>
              </a:scene3d>
              <a:sp3d>
                <a:contourClr>
                  <a:srgbClr val="000000"/>
                </a:contourClr>
              </a:sp3d>
            </c:spPr>
            <c:extLst>
              <c:ext xmlns:c16="http://schemas.microsoft.com/office/drawing/2014/chart" uri="{C3380CC4-5D6E-409C-BE32-E72D297353CC}">
                <c16:uniqueId val="{00000001-CD74-4828-AC9A-D7FF2275CF7B}"/>
              </c:ext>
            </c:extLst>
          </c:dPt>
          <c:dPt>
            <c:idx val="1"/>
            <c:bubble3D val="0"/>
            <c:explosion val="15"/>
            <c:spPr>
              <a:solidFill>
                <a:srgbClr val="8BDCDE"/>
              </a:solidFill>
              <a:ln w="12700">
                <a:solidFill>
                  <a:schemeClr val="accent5">
                    <a:lumMod val="50000"/>
                  </a:schemeClr>
                </a:solidFill>
              </a:ln>
              <a:effectLst/>
              <a:scene3d>
                <a:camera prst="orthographicFront"/>
                <a:lightRig rig="threePt" dir="t"/>
              </a:scene3d>
              <a:sp3d>
                <a:contourClr>
                  <a:srgbClr val="000000"/>
                </a:contourClr>
              </a:sp3d>
            </c:spPr>
            <c:extLst>
              <c:ext xmlns:c16="http://schemas.microsoft.com/office/drawing/2014/chart" uri="{C3380CC4-5D6E-409C-BE32-E72D297353CC}">
                <c16:uniqueId val="{00000003-CD74-4828-AC9A-D7FF2275CF7B}"/>
              </c:ext>
            </c:extLst>
          </c:dPt>
          <c:dPt>
            <c:idx val="2"/>
            <c:bubble3D val="0"/>
            <c:spPr>
              <a:solidFill>
                <a:srgbClr val="EBE352"/>
              </a:solidFill>
              <a:ln w="12700">
                <a:solidFill>
                  <a:schemeClr val="accent5">
                    <a:lumMod val="50000"/>
                  </a:schemeClr>
                </a:solidFill>
              </a:ln>
              <a:effectLst/>
              <a:scene3d>
                <a:camera prst="orthographicFront"/>
                <a:lightRig rig="threePt" dir="t"/>
              </a:scene3d>
              <a:sp3d>
                <a:contourClr>
                  <a:srgbClr val="000000"/>
                </a:contourClr>
              </a:sp3d>
            </c:spPr>
            <c:extLst>
              <c:ext xmlns:c16="http://schemas.microsoft.com/office/drawing/2014/chart" uri="{C3380CC4-5D6E-409C-BE32-E72D297353CC}">
                <c16:uniqueId val="{00000005-CD74-4828-AC9A-D7FF2275CF7B}"/>
              </c:ext>
            </c:extLst>
          </c:dPt>
          <c:dPt>
            <c:idx val="3"/>
            <c:bubble3D val="0"/>
            <c:explosion val="7"/>
            <c:spPr>
              <a:solidFill>
                <a:schemeClr val="accent5">
                  <a:lumMod val="50000"/>
                </a:schemeClr>
              </a:solidFill>
              <a:ln w="12700">
                <a:solidFill>
                  <a:schemeClr val="accent5">
                    <a:lumMod val="50000"/>
                  </a:schemeClr>
                </a:solidFill>
              </a:ln>
              <a:effectLst/>
              <a:scene3d>
                <a:camera prst="orthographicFront"/>
                <a:lightRig rig="threePt" dir="t"/>
              </a:scene3d>
              <a:sp3d>
                <a:contourClr>
                  <a:srgbClr val="000000"/>
                </a:contourClr>
              </a:sp3d>
            </c:spPr>
            <c:extLst>
              <c:ext xmlns:c16="http://schemas.microsoft.com/office/drawing/2014/chart" uri="{C3380CC4-5D6E-409C-BE32-E72D297353CC}">
                <c16:uniqueId val="{00000007-CD74-4828-AC9A-D7FF2275CF7B}"/>
              </c:ext>
            </c:extLst>
          </c:dPt>
          <c:dPt>
            <c:idx val="4"/>
            <c:bubble3D val="0"/>
            <c:explosion val="13"/>
            <c:spPr>
              <a:solidFill>
                <a:srgbClr val="00AEFF"/>
              </a:solidFill>
              <a:ln w="12700">
                <a:solidFill>
                  <a:schemeClr val="accent5">
                    <a:lumMod val="50000"/>
                  </a:schemeClr>
                </a:solidFill>
              </a:ln>
              <a:effectLst/>
              <a:scene3d>
                <a:camera prst="orthographicFront"/>
                <a:lightRig rig="threePt" dir="t"/>
              </a:scene3d>
              <a:sp3d>
                <a:contourClr>
                  <a:srgbClr val="000000"/>
                </a:contourClr>
              </a:sp3d>
            </c:spPr>
            <c:extLst>
              <c:ext xmlns:c16="http://schemas.microsoft.com/office/drawing/2014/chart" uri="{C3380CC4-5D6E-409C-BE32-E72D297353CC}">
                <c16:uniqueId val="{00000009-CD74-4828-AC9A-D7FF2275CF7B}"/>
              </c:ext>
            </c:extLst>
          </c:dPt>
          <c:dPt>
            <c:idx val="5"/>
            <c:bubble3D val="0"/>
            <c:spPr>
              <a:solidFill>
                <a:srgbClr val="6DC781"/>
              </a:solidFill>
              <a:ln w="12700">
                <a:solidFill>
                  <a:schemeClr val="accent5">
                    <a:lumMod val="50000"/>
                  </a:schemeClr>
                </a:solidFill>
              </a:ln>
              <a:effectLst/>
              <a:scene3d>
                <a:camera prst="orthographicFront"/>
                <a:lightRig rig="threePt" dir="t"/>
              </a:scene3d>
              <a:sp3d>
                <a:contourClr>
                  <a:srgbClr val="000000"/>
                </a:contourClr>
              </a:sp3d>
            </c:spPr>
            <c:extLst>
              <c:ext xmlns:c16="http://schemas.microsoft.com/office/drawing/2014/chart" uri="{C3380CC4-5D6E-409C-BE32-E72D297353CC}">
                <c16:uniqueId val="{0000000B-CD74-4828-AC9A-D7FF2275CF7B}"/>
              </c:ext>
            </c:extLst>
          </c:dPt>
          <c:dLbls>
            <c:dLbl>
              <c:idx val="0"/>
              <c:layout>
                <c:manualLayout>
                  <c:x val="-9.0140349233523188E-3"/>
                  <c:y val="-8.4888943649561645E-3"/>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CD74-4828-AC9A-D7FF2275CF7B}"/>
                </c:ext>
              </c:extLst>
            </c:dLbl>
            <c:dLbl>
              <c:idx val="1"/>
              <c:layout>
                <c:manualLayout>
                  <c:x val="2.8051392774860852E-3"/>
                  <c:y val="-9.0831169705031228E-3"/>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CD74-4828-AC9A-D7FF2275CF7B}"/>
                </c:ext>
              </c:extLst>
            </c:dLbl>
            <c:dLbl>
              <c:idx val="2"/>
              <c:layout>
                <c:manualLayout>
                  <c:x val="2.6102373885134246E-3"/>
                  <c:y val="-2.8890537155400582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CD74-4828-AC9A-D7FF2275CF7B}"/>
                </c:ext>
              </c:extLst>
            </c:dLbl>
            <c:dLbl>
              <c:idx val="3"/>
              <c:layout>
                <c:manualLayout>
                  <c:x val="1.7213541777567561E-2"/>
                  <c:y val="-3.7718764489328392E-2"/>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CD74-4828-AC9A-D7FF2275CF7B}"/>
                </c:ext>
              </c:extLst>
            </c:dLbl>
            <c:dLbl>
              <c:idx val="4"/>
              <c:layout>
                <c:manualLayout>
                  <c:x val="-1.8028069846704627E-2"/>
                  <c:y val="-8.4888943649559668E-3"/>
                </c:manualLayout>
              </c:layout>
              <c:dLblPos val="bestFi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CD74-4828-AC9A-D7FF2275CF7B}"/>
                </c:ext>
              </c:extLst>
            </c:dLbl>
            <c:spPr>
              <a:solidFill>
                <a:prstClr val="white">
                  <a:alpha val="90000"/>
                </a:prstClr>
              </a:solidFill>
              <a:ln>
                <a:solidFill>
                  <a:srgbClr val="70AD47">
                    <a:alpha val="90000"/>
                  </a:srgbClr>
                </a:solidFill>
              </a:ln>
              <a:effectLst>
                <a:outerShdw blurRad="50800" dist="38100" dir="2700000" algn="ctr" rotWithShape="0">
                  <a:schemeClr val="accent6">
                    <a:lumMod val="60000"/>
                    <a:lumOff val="40000"/>
                    <a:alpha val="40000"/>
                  </a:schemeClr>
                </a:outerShdw>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ru-RU"/>
              </a:p>
            </c:txPr>
            <c:dLblPos val="outEnd"/>
            <c:showLegendKey val="0"/>
            <c:showVal val="1"/>
            <c:showCatName val="0"/>
            <c:showSerName val="0"/>
            <c:showPercent val="0"/>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15:layout/>
              </c:ext>
            </c:extLst>
          </c:dLbls>
          <c:cat>
            <c:strRef>
              <c:f>Лист1!$A$2:$A$7</c:f>
              <c:strCache>
                <c:ptCount val="6"/>
                <c:pt idx="0">
                  <c:v>Национальная экономика</c:v>
                </c:pt>
                <c:pt idx="1">
                  <c:v>Жилищно-коммунальное хозяйство</c:v>
                </c:pt>
                <c:pt idx="2">
                  <c:v>Общегосударственные расходы</c:v>
                </c:pt>
                <c:pt idx="3">
                  <c:v>Социальная политика</c:v>
                </c:pt>
                <c:pt idx="4">
                  <c:v>Образование</c:v>
                </c:pt>
                <c:pt idx="5">
                  <c:v>Другое</c:v>
                </c:pt>
              </c:strCache>
            </c:strRef>
          </c:cat>
          <c:val>
            <c:numRef>
              <c:f>Лист1!$B$2:$B$7</c:f>
              <c:numCache>
                <c:formatCode>General</c:formatCode>
                <c:ptCount val="6"/>
                <c:pt idx="0">
                  <c:v>9.6</c:v>
                </c:pt>
                <c:pt idx="1">
                  <c:v>7</c:v>
                </c:pt>
                <c:pt idx="2">
                  <c:v>17.3</c:v>
                </c:pt>
                <c:pt idx="3">
                  <c:v>5.2</c:v>
                </c:pt>
                <c:pt idx="4">
                  <c:v>45</c:v>
                </c:pt>
                <c:pt idx="5">
                  <c:v>15.9</c:v>
                </c:pt>
              </c:numCache>
            </c:numRef>
          </c:val>
          <c:extLst>
            <c:ext xmlns:c16="http://schemas.microsoft.com/office/drawing/2014/chart" uri="{C3380CC4-5D6E-409C-BE32-E72D297353CC}">
              <c16:uniqueId val="{0000000C-CD74-4828-AC9A-D7FF2275CF7B}"/>
            </c:ext>
          </c:extLst>
        </c:ser>
        <c:dLbls>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5.4286067141074833E-2"/>
          <c:y val="0.5413198604256434"/>
          <c:w val="0.46009522227758404"/>
          <c:h val="0.34867928815743332"/>
        </c:manualLayout>
      </c:layout>
      <c:overlay val="0"/>
      <c:spPr>
        <a:noFill/>
        <a:ln>
          <a:noFill/>
        </a:ln>
        <a:effectLst/>
      </c:spPr>
      <c:txPr>
        <a:bodyPr rot="0" spcFirstLastPara="1" vertOverflow="ellipsis" vert="horz" wrap="square" anchor="ctr" anchorCtr="0"/>
        <a:lstStyle/>
        <a:p>
          <a:pPr>
            <a:defRPr sz="1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zero"/>
    <c:showDLblsOverMax val="0"/>
  </c:chart>
  <c:spPr>
    <a:noFill/>
    <a:ln w="6350" cap="flat" cmpd="sng" algn="ctr">
      <a:noFill/>
      <a:prstDash val="solid"/>
      <a:miter lim="800000"/>
    </a:ln>
    <a:effectLst/>
  </c:spPr>
  <c:txPr>
    <a:bodyPr/>
    <a:lstStyle/>
    <a:p>
      <a:pPr>
        <a:defRPr/>
      </a:pPr>
      <a:endParaRPr lang="ru-RU"/>
    </a:p>
  </c:txPr>
  <c:externalData r:id="rId1">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30525" cy="498475"/>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29050" y="0"/>
            <a:ext cx="2930525" cy="498475"/>
          </a:xfrm>
          <a:prstGeom prst="rect">
            <a:avLst/>
          </a:prstGeom>
        </p:spPr>
        <p:txBody>
          <a:bodyPr vert="horz" lIns="91440" tIns="45720" rIns="91440" bIns="45720" rtlCol="0"/>
          <a:lstStyle>
            <a:lvl1pPr algn="r">
              <a:defRPr sz="1200"/>
            </a:lvl1pPr>
          </a:lstStyle>
          <a:p>
            <a:fld id="{A371B3DC-399D-44FA-8619-304EA245A766}" type="datetimeFigureOut">
              <a:rPr lang="ru-RU" smtClean="0"/>
              <a:pPr/>
              <a:t>29.12.2025</a:t>
            </a:fld>
            <a:endParaRPr lang="ru-RU" dirty="0"/>
          </a:p>
        </p:txBody>
      </p:sp>
      <p:sp>
        <p:nvSpPr>
          <p:cNvPr id="4" name="Образ слайда 3"/>
          <p:cNvSpPr>
            <a:spLocks noGrp="1" noRot="1" noChangeAspect="1"/>
          </p:cNvSpPr>
          <p:nvPr>
            <p:ph type="sldImg" idx="2"/>
          </p:nvPr>
        </p:nvSpPr>
        <p:spPr>
          <a:xfrm>
            <a:off x="1701800" y="1243013"/>
            <a:ext cx="3357563" cy="3355975"/>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76275" y="4784725"/>
            <a:ext cx="5408613" cy="3914775"/>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44038"/>
            <a:ext cx="2930525" cy="498475"/>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29050" y="9444038"/>
            <a:ext cx="2930525" cy="498475"/>
          </a:xfrm>
          <a:prstGeom prst="rect">
            <a:avLst/>
          </a:prstGeom>
        </p:spPr>
        <p:txBody>
          <a:bodyPr vert="horz" lIns="91440" tIns="45720" rIns="91440" bIns="45720" rtlCol="0" anchor="b"/>
          <a:lstStyle>
            <a:lvl1pPr algn="r">
              <a:defRPr sz="1200"/>
            </a:lvl1pPr>
          </a:lstStyle>
          <a:p>
            <a:fld id="{2C823618-DF07-46CB-B655-B5123BD5FC91}" type="slidenum">
              <a:rPr lang="ru-RU" smtClean="0"/>
              <a:pPr/>
              <a:t>‹#›</a:t>
            </a:fld>
            <a:endParaRPr lang="ru-RU" dirty="0"/>
          </a:p>
        </p:txBody>
      </p:sp>
    </p:spTree>
    <p:extLst>
      <p:ext uri="{BB962C8B-B14F-4D97-AF65-F5344CB8AC3E}">
        <p14:creationId xmlns:p14="http://schemas.microsoft.com/office/powerpoint/2010/main" val="1040731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5</a:t>
            </a:fld>
            <a:endParaRPr lang="ru-RU" dirty="0"/>
          </a:p>
        </p:txBody>
      </p:sp>
    </p:spTree>
    <p:extLst>
      <p:ext uri="{BB962C8B-B14F-4D97-AF65-F5344CB8AC3E}">
        <p14:creationId xmlns:p14="http://schemas.microsoft.com/office/powerpoint/2010/main" val="472224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17</a:t>
            </a:fld>
            <a:endParaRPr lang="ru-RU" dirty="0"/>
          </a:p>
        </p:txBody>
      </p:sp>
    </p:spTree>
    <p:extLst>
      <p:ext uri="{BB962C8B-B14F-4D97-AF65-F5344CB8AC3E}">
        <p14:creationId xmlns:p14="http://schemas.microsoft.com/office/powerpoint/2010/main" val="7604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18</a:t>
            </a:fld>
            <a:endParaRPr lang="ru-RU" dirty="0"/>
          </a:p>
        </p:txBody>
      </p:sp>
    </p:spTree>
    <p:extLst>
      <p:ext uri="{BB962C8B-B14F-4D97-AF65-F5344CB8AC3E}">
        <p14:creationId xmlns:p14="http://schemas.microsoft.com/office/powerpoint/2010/main" val="2914095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19</a:t>
            </a:fld>
            <a:endParaRPr lang="ru-RU" dirty="0"/>
          </a:p>
        </p:txBody>
      </p:sp>
    </p:spTree>
    <p:extLst>
      <p:ext uri="{BB962C8B-B14F-4D97-AF65-F5344CB8AC3E}">
        <p14:creationId xmlns:p14="http://schemas.microsoft.com/office/powerpoint/2010/main" val="3065114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20</a:t>
            </a:fld>
            <a:endParaRPr lang="ru-RU" dirty="0"/>
          </a:p>
        </p:txBody>
      </p:sp>
    </p:spTree>
    <p:extLst>
      <p:ext uri="{BB962C8B-B14F-4D97-AF65-F5344CB8AC3E}">
        <p14:creationId xmlns:p14="http://schemas.microsoft.com/office/powerpoint/2010/main" val="239430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21</a:t>
            </a:fld>
            <a:endParaRPr lang="ru-RU" dirty="0"/>
          </a:p>
        </p:txBody>
      </p:sp>
    </p:spTree>
    <p:extLst>
      <p:ext uri="{BB962C8B-B14F-4D97-AF65-F5344CB8AC3E}">
        <p14:creationId xmlns:p14="http://schemas.microsoft.com/office/powerpoint/2010/main" val="4182377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23</a:t>
            </a:fld>
            <a:endParaRPr lang="ru-RU" dirty="0"/>
          </a:p>
        </p:txBody>
      </p:sp>
    </p:spTree>
    <p:extLst>
      <p:ext uri="{BB962C8B-B14F-4D97-AF65-F5344CB8AC3E}">
        <p14:creationId xmlns:p14="http://schemas.microsoft.com/office/powerpoint/2010/main" val="837313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25</a:t>
            </a:fld>
            <a:endParaRPr lang="ru-RU" dirty="0"/>
          </a:p>
        </p:txBody>
      </p:sp>
    </p:spTree>
    <p:extLst>
      <p:ext uri="{BB962C8B-B14F-4D97-AF65-F5344CB8AC3E}">
        <p14:creationId xmlns:p14="http://schemas.microsoft.com/office/powerpoint/2010/main" val="1076399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p>
        </p:txBody>
      </p:sp>
      <p:sp>
        <p:nvSpPr>
          <p:cNvPr id="4198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FECD873-BD94-4236-96BF-771E8AD4F701}" type="slidenum">
              <a:rPr lang="ru-RU"/>
              <a:pPr>
                <a:spcBef>
                  <a:spcPct val="0"/>
                </a:spcBef>
              </a:pPr>
              <a:t>26</a:t>
            </a:fld>
            <a:endParaRPr lang="ru-RU"/>
          </a:p>
        </p:txBody>
      </p:sp>
    </p:spTree>
    <p:extLst>
      <p:ext uri="{BB962C8B-B14F-4D97-AF65-F5344CB8AC3E}">
        <p14:creationId xmlns:p14="http://schemas.microsoft.com/office/powerpoint/2010/main" val="2617911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10</a:t>
            </a:r>
          </a:p>
        </p:txBody>
      </p:sp>
      <p:sp>
        <p:nvSpPr>
          <p:cNvPr id="4" name="Номер слайда 3"/>
          <p:cNvSpPr>
            <a:spLocks noGrp="1"/>
          </p:cNvSpPr>
          <p:nvPr>
            <p:ph type="sldNum" sz="quarter" idx="10"/>
          </p:nvPr>
        </p:nvSpPr>
        <p:spPr/>
        <p:txBody>
          <a:bodyPr/>
          <a:lstStyle/>
          <a:p>
            <a:fld id="{2C823618-DF07-46CB-B655-B5123BD5FC91}" type="slidenum">
              <a:rPr lang="ru-RU" smtClean="0"/>
              <a:pPr/>
              <a:t>27</a:t>
            </a:fld>
            <a:endParaRPr lang="ru-RU" dirty="0"/>
          </a:p>
        </p:txBody>
      </p:sp>
    </p:spTree>
    <p:extLst>
      <p:ext uri="{BB962C8B-B14F-4D97-AF65-F5344CB8AC3E}">
        <p14:creationId xmlns:p14="http://schemas.microsoft.com/office/powerpoint/2010/main" val="14135653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a:p>
        </p:txBody>
      </p:sp>
      <p:sp>
        <p:nvSpPr>
          <p:cNvPr id="50180" name="Номер слайда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CE583E0-2042-4AAA-97C3-234AAD82A257}" type="slidenum">
              <a:rPr lang="ru-RU" altLang="ru-RU">
                <a:latin typeface="Calibri" panose="020F0502020204030204" pitchFamily="34" charset="0"/>
              </a:rPr>
              <a:pPr eaLnBrk="1" hangingPunct="1"/>
              <a:t>29</a:t>
            </a:fld>
            <a:endParaRPr lang="ru-RU" altLang="ru-RU">
              <a:latin typeface="Calibri" panose="020F0502020204030204" pitchFamily="34" charset="0"/>
            </a:endParaRPr>
          </a:p>
        </p:txBody>
      </p:sp>
    </p:spTree>
    <p:extLst>
      <p:ext uri="{BB962C8B-B14F-4D97-AF65-F5344CB8AC3E}">
        <p14:creationId xmlns:p14="http://schemas.microsoft.com/office/powerpoint/2010/main" val="2199792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7</a:t>
            </a:fld>
            <a:endParaRPr lang="ru-RU" dirty="0"/>
          </a:p>
        </p:txBody>
      </p:sp>
    </p:spTree>
    <p:extLst>
      <p:ext uri="{BB962C8B-B14F-4D97-AF65-F5344CB8AC3E}">
        <p14:creationId xmlns:p14="http://schemas.microsoft.com/office/powerpoint/2010/main" val="290540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a:p>
        </p:txBody>
      </p:sp>
      <p:sp>
        <p:nvSpPr>
          <p:cNvPr id="51204" name="Номер слайда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B677DC7-9976-4351-BA43-2921D335A2E9}" type="slidenum">
              <a:rPr lang="ru-RU" altLang="ru-RU">
                <a:latin typeface="Calibri" panose="020F0502020204030204" pitchFamily="34" charset="0"/>
              </a:rPr>
              <a:pPr eaLnBrk="1" hangingPunct="1"/>
              <a:t>30</a:t>
            </a:fld>
            <a:endParaRPr lang="ru-RU" altLang="ru-RU">
              <a:latin typeface="Calibri" panose="020F0502020204030204" pitchFamily="34" charset="0"/>
            </a:endParaRPr>
          </a:p>
        </p:txBody>
      </p:sp>
    </p:spTree>
    <p:extLst>
      <p:ext uri="{BB962C8B-B14F-4D97-AF65-F5344CB8AC3E}">
        <p14:creationId xmlns:p14="http://schemas.microsoft.com/office/powerpoint/2010/main" val="2201062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C823618-DF07-46CB-B655-B5123BD5FC91}" type="slidenum">
              <a:rPr lang="ru-RU" smtClean="0"/>
              <a:pPr/>
              <a:t>32</a:t>
            </a:fld>
            <a:endParaRPr lang="ru-RU" dirty="0"/>
          </a:p>
        </p:txBody>
      </p:sp>
    </p:spTree>
    <p:extLst>
      <p:ext uri="{BB962C8B-B14F-4D97-AF65-F5344CB8AC3E}">
        <p14:creationId xmlns:p14="http://schemas.microsoft.com/office/powerpoint/2010/main" val="2283574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p>
        </p:txBody>
      </p:sp>
      <p:sp>
        <p:nvSpPr>
          <p:cNvPr id="1434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FBB31E8-1B2B-4407-8993-64E025C78A5E}" type="slidenum">
              <a:rPr lang="ru-RU"/>
              <a:pPr>
                <a:spcBef>
                  <a:spcPct val="0"/>
                </a:spcBef>
              </a:pPr>
              <a:t>10</a:t>
            </a:fld>
            <a:endParaRPr lang="ru-RU"/>
          </a:p>
        </p:txBody>
      </p:sp>
    </p:spTree>
    <p:extLst>
      <p:ext uri="{BB962C8B-B14F-4D97-AF65-F5344CB8AC3E}">
        <p14:creationId xmlns:p14="http://schemas.microsoft.com/office/powerpoint/2010/main" val="1287724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11</a:t>
            </a:fld>
            <a:endParaRPr lang="ru-RU" dirty="0"/>
          </a:p>
        </p:txBody>
      </p:sp>
    </p:spTree>
    <p:extLst>
      <p:ext uri="{BB962C8B-B14F-4D97-AF65-F5344CB8AC3E}">
        <p14:creationId xmlns:p14="http://schemas.microsoft.com/office/powerpoint/2010/main" val="922681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p>
        </p:txBody>
      </p:sp>
      <p:sp>
        <p:nvSpPr>
          <p:cNvPr id="1843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A93E3E0-7EBB-4BB1-BBED-0352D1322C33}" type="slidenum">
              <a:rPr lang="ru-RU"/>
              <a:pPr>
                <a:spcBef>
                  <a:spcPct val="0"/>
                </a:spcBef>
              </a:pPr>
              <a:t>12</a:t>
            </a:fld>
            <a:endParaRPr lang="ru-RU"/>
          </a:p>
        </p:txBody>
      </p:sp>
    </p:spTree>
    <p:extLst>
      <p:ext uri="{BB962C8B-B14F-4D97-AF65-F5344CB8AC3E}">
        <p14:creationId xmlns:p14="http://schemas.microsoft.com/office/powerpoint/2010/main" val="2788163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p>
        </p:txBody>
      </p:sp>
      <p:sp>
        <p:nvSpPr>
          <p:cNvPr id="2048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9970195-F69B-4F6F-9ACF-569822554A2F}" type="slidenum">
              <a:rPr lang="ru-RU"/>
              <a:pPr>
                <a:spcBef>
                  <a:spcPct val="0"/>
                </a:spcBef>
              </a:pPr>
              <a:t>13</a:t>
            </a:fld>
            <a:endParaRPr lang="ru-RU"/>
          </a:p>
        </p:txBody>
      </p:sp>
    </p:spTree>
    <p:extLst>
      <p:ext uri="{BB962C8B-B14F-4D97-AF65-F5344CB8AC3E}">
        <p14:creationId xmlns:p14="http://schemas.microsoft.com/office/powerpoint/2010/main" val="2356580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p>
        </p:txBody>
      </p:sp>
      <p:sp>
        <p:nvSpPr>
          <p:cNvPr id="2253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E9404B2-C1F0-4990-BF4D-CE7FCE1D66E2}" type="slidenum">
              <a:rPr lang="ru-RU"/>
              <a:pPr>
                <a:spcBef>
                  <a:spcPct val="0"/>
                </a:spcBef>
              </a:pPr>
              <a:t>14</a:t>
            </a:fld>
            <a:endParaRPr lang="ru-RU"/>
          </a:p>
        </p:txBody>
      </p:sp>
    </p:spTree>
    <p:extLst>
      <p:ext uri="{BB962C8B-B14F-4D97-AF65-F5344CB8AC3E}">
        <p14:creationId xmlns:p14="http://schemas.microsoft.com/office/powerpoint/2010/main" val="4159455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15</a:t>
            </a:fld>
            <a:endParaRPr lang="ru-RU" dirty="0"/>
          </a:p>
        </p:txBody>
      </p:sp>
    </p:spTree>
    <p:extLst>
      <p:ext uri="{BB962C8B-B14F-4D97-AF65-F5344CB8AC3E}">
        <p14:creationId xmlns:p14="http://schemas.microsoft.com/office/powerpoint/2010/main" val="1340596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dirty="0" smtClean="0"/>
          </a:p>
        </p:txBody>
      </p:sp>
      <p:sp>
        <p:nvSpPr>
          <p:cNvPr id="4608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fld id="{C285753B-7658-481F-A8C7-6CF2C382F5C9}" type="slidenum">
              <a:rPr lang="ru-RU" smtClean="0">
                <a:latin typeface="Calibri" pitchFamily="34" charset="0"/>
              </a:rPr>
              <a:pPr/>
              <a:t>16</a:t>
            </a:fld>
            <a:endParaRPr lang="ru-RU" smtClean="0">
              <a:latin typeface="Calibri" pitchFamily="34" charset="0"/>
            </a:endParaRPr>
          </a:p>
        </p:txBody>
      </p:sp>
    </p:spTree>
    <p:extLst>
      <p:ext uri="{BB962C8B-B14F-4D97-AF65-F5344CB8AC3E}">
        <p14:creationId xmlns:p14="http://schemas.microsoft.com/office/powerpoint/2010/main" val="2435010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237197"/>
            <a:ext cx="6425724" cy="2631887"/>
          </a:xfrm>
        </p:spPr>
        <p:txBody>
          <a:bodyPr anchor="b"/>
          <a:lstStyle>
            <a:lvl1pPr algn="ctr">
              <a:defRPr sz="4960"/>
            </a:lvl1pPr>
          </a:lstStyle>
          <a:p>
            <a:r>
              <a:rPr lang="ru-RU"/>
              <a:t>Образец заголовка</a:t>
            </a:r>
            <a:endParaRPr lang="en-US" dirty="0"/>
          </a:p>
        </p:txBody>
      </p:sp>
      <p:sp>
        <p:nvSpPr>
          <p:cNvPr id="3" name="Subtitle 2"/>
          <p:cNvSpPr>
            <a:spLocks noGrp="1"/>
          </p:cNvSpPr>
          <p:nvPr>
            <p:ph type="subTitle" idx="1"/>
          </p:nvPr>
        </p:nvSpPr>
        <p:spPr>
          <a:xfrm>
            <a:off x="944960" y="3970580"/>
            <a:ext cx="5669756" cy="1825171"/>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ru-RU"/>
              <a:t>Образец подзаголовка</a:t>
            </a:r>
            <a:endParaRPr lang="en-US" dirty="0"/>
          </a:p>
        </p:txBody>
      </p:sp>
      <p:sp>
        <p:nvSpPr>
          <p:cNvPr id="4" name="Date Placeholder 3"/>
          <p:cNvSpPr>
            <a:spLocks noGrp="1"/>
          </p:cNvSpPr>
          <p:nvPr>
            <p:ph type="dt" sz="half" idx="10"/>
          </p:nvPr>
        </p:nvSpPr>
        <p:spPr>
          <a:xfrm>
            <a:off x="519728" y="7006700"/>
            <a:ext cx="1700927" cy="402483"/>
          </a:xfrm>
          <a:prstGeom prst="rect">
            <a:avLst/>
          </a:prstGeom>
        </p:spPr>
        <p:txBody>
          <a:bodyPr/>
          <a:lstStyle/>
          <a:p>
            <a:fld id="{CB54F4B1-7501-4FBD-9D17-2142E827AE0D}" type="datetimeFigureOut">
              <a:rPr lang="ru-RU" smtClean="0"/>
              <a:pPr/>
              <a:t>29.12.2025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2174214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20712" y="503978"/>
            <a:ext cx="2438192" cy="1763924"/>
          </a:xfrm>
        </p:spPr>
        <p:txBody>
          <a:bodyPr anchor="b"/>
          <a:lstStyle>
            <a:lvl1pPr>
              <a:defRPr sz="2645"/>
            </a:lvl1pPr>
          </a:lstStyle>
          <a:p>
            <a:r>
              <a:rPr lang="ru-RU"/>
              <a:t>Образец заголовка</a:t>
            </a:r>
            <a:endParaRPr lang="en-US" dirty="0"/>
          </a:p>
        </p:txBody>
      </p:sp>
      <p:sp>
        <p:nvSpPr>
          <p:cNvPr id="3" name="Picture Placeholder 2"/>
          <p:cNvSpPr>
            <a:spLocks noGrp="1" noChangeAspect="1"/>
          </p:cNvSpPr>
          <p:nvPr>
            <p:ph type="pic" idx="1"/>
          </p:nvPr>
        </p:nvSpPr>
        <p:spPr>
          <a:xfrm>
            <a:off x="3213847" y="1088455"/>
            <a:ext cx="3827085" cy="5372269"/>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ru-RU" dirty="0"/>
              <a:t>Вставка рисунка</a:t>
            </a:r>
            <a:endParaRPr lang="en-US" dirty="0"/>
          </a:p>
        </p:txBody>
      </p:sp>
      <p:sp>
        <p:nvSpPr>
          <p:cNvPr id="4" name="Text Placeholder 3"/>
          <p:cNvSpPr>
            <a:spLocks noGrp="1"/>
          </p:cNvSpPr>
          <p:nvPr>
            <p:ph type="body" sz="half" idx="2"/>
          </p:nvPr>
        </p:nvSpPr>
        <p:spPr>
          <a:xfrm>
            <a:off x="520712" y="2267902"/>
            <a:ext cx="2438192" cy="4201570"/>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ru-RU"/>
              <a:t>Образец текста</a:t>
            </a:r>
          </a:p>
        </p:txBody>
      </p:sp>
      <p:sp>
        <p:nvSpPr>
          <p:cNvPr id="5" name="Date Placeholder 4"/>
          <p:cNvSpPr>
            <a:spLocks noGrp="1"/>
          </p:cNvSpPr>
          <p:nvPr>
            <p:ph type="dt" sz="half" idx="10"/>
          </p:nvPr>
        </p:nvSpPr>
        <p:spPr>
          <a:xfrm>
            <a:off x="519728" y="7006700"/>
            <a:ext cx="1700927" cy="402483"/>
          </a:xfrm>
          <a:prstGeom prst="rect">
            <a:avLst/>
          </a:prstGeom>
        </p:spPr>
        <p:txBody>
          <a:bodyPr/>
          <a:lstStyle/>
          <a:p>
            <a:fld id="{CB54F4B1-7501-4FBD-9D17-2142E827AE0D}" type="datetimeFigureOut">
              <a:rPr lang="ru-RU" smtClean="0"/>
              <a:pPr/>
              <a:t>29.12.2025</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3427437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a:xfrm>
            <a:off x="519728" y="7006700"/>
            <a:ext cx="1700927" cy="402483"/>
          </a:xfrm>
          <a:prstGeom prst="rect">
            <a:avLst/>
          </a:prstGeom>
        </p:spPr>
        <p:txBody>
          <a:bodyPr/>
          <a:lstStyle/>
          <a:p>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1275527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402483"/>
            <a:ext cx="1630055" cy="6406475"/>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519728" y="402483"/>
            <a:ext cx="4795669" cy="640647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a:xfrm>
            <a:off x="519728" y="7006700"/>
            <a:ext cx="1700927" cy="402483"/>
          </a:xfrm>
          <a:prstGeom prst="rect">
            <a:avLst/>
          </a:prstGeom>
        </p:spPr>
        <p:txBody>
          <a:bodyPr/>
          <a:lstStyle/>
          <a:p>
            <a:fld id="{CB54F4B1-7501-4FBD-9D17-2142E827AE0D}" type="datetimeFigureOut">
              <a:rPr lang="ru-RU" smtClean="0"/>
              <a:pPr/>
              <a:t>29.12.2025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39910323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43270BE-BE8D-4BDF-A739-25136C93AE10}"/>
              </a:ext>
            </a:extLst>
          </p:cNvPr>
          <p:cNvSpPr>
            <a:spLocks noGrp="1"/>
          </p:cNvSpPr>
          <p:nvPr>
            <p:ph type="ctrTitle"/>
          </p:nvPr>
        </p:nvSpPr>
        <p:spPr>
          <a:xfrm>
            <a:off x="944563" y="1236663"/>
            <a:ext cx="5670550" cy="2632075"/>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73ED7383-9190-4D0D-8248-01D96EB0CE53}"/>
              </a:ext>
            </a:extLst>
          </p:cNvPr>
          <p:cNvSpPr>
            <a:spLocks noGrp="1"/>
          </p:cNvSpPr>
          <p:nvPr>
            <p:ph type="subTitle" idx="1"/>
          </p:nvPr>
        </p:nvSpPr>
        <p:spPr>
          <a:xfrm>
            <a:off x="944563" y="3970338"/>
            <a:ext cx="5670550"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7AD4E333-DBED-4D13-A17F-E90101487CC3}"/>
              </a:ext>
            </a:extLst>
          </p:cNvPr>
          <p:cNvSpPr>
            <a:spLocks noGrp="1"/>
          </p:cNvSpPr>
          <p:nvPr>
            <p:ph type="dt" sz="half" idx="10"/>
          </p:nvPr>
        </p:nvSpPr>
        <p:spPr/>
        <p:txBody>
          <a:bodyPr/>
          <a:lstStyle/>
          <a:p>
            <a:fld id="{0DAAD7B5-2016-42E6-AFF3-B5DC00361AF3}" type="datetimeFigureOut">
              <a:rPr lang="ru-RU" smtClean="0"/>
              <a:t>29.12.2025</a:t>
            </a:fld>
            <a:endParaRPr lang="ru-RU"/>
          </a:p>
        </p:txBody>
      </p:sp>
      <p:sp>
        <p:nvSpPr>
          <p:cNvPr id="5" name="Нижний колонтитул 4">
            <a:extLst>
              <a:ext uri="{FF2B5EF4-FFF2-40B4-BE49-F238E27FC236}">
                <a16:creationId xmlns:a16="http://schemas.microsoft.com/office/drawing/2014/main" id="{85B107C5-6162-4620-B1CC-771EC65328A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D66101F-7AE3-4F50-B31C-402CE830C904}"/>
              </a:ext>
            </a:extLst>
          </p:cNvPr>
          <p:cNvSpPr>
            <a:spLocks noGrp="1"/>
          </p:cNvSpPr>
          <p:nvPr>
            <p:ph type="sldNum" sz="quarter" idx="12"/>
          </p:nvPr>
        </p:nvSpPr>
        <p:spPr/>
        <p:txBody>
          <a:bodyPr/>
          <a:lstStyle/>
          <a:p>
            <a:fld id="{7E33B47C-C57A-4F34-BB52-9349BD05311B}" type="slidenum">
              <a:rPr lang="ru-RU" smtClean="0"/>
              <a:t>‹#›</a:t>
            </a:fld>
            <a:endParaRPr lang="ru-RU"/>
          </a:p>
        </p:txBody>
      </p:sp>
    </p:spTree>
    <p:extLst>
      <p:ext uri="{BB962C8B-B14F-4D97-AF65-F5344CB8AC3E}">
        <p14:creationId xmlns:p14="http://schemas.microsoft.com/office/powerpoint/2010/main" val="21697005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F3A0D9C-57C3-4EED-99A6-D117E7DE11A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A5D3838D-7E30-4098-9FF8-5EBF6A090926}"/>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719A969-56D6-4B28-8F9E-9C1F7FB19BC3}"/>
              </a:ext>
            </a:extLst>
          </p:cNvPr>
          <p:cNvSpPr>
            <a:spLocks noGrp="1"/>
          </p:cNvSpPr>
          <p:nvPr>
            <p:ph type="dt" sz="half" idx="10"/>
          </p:nvPr>
        </p:nvSpPr>
        <p:spPr/>
        <p:txBody>
          <a:bodyPr/>
          <a:lstStyle/>
          <a:p>
            <a:fld id="{0DAAD7B5-2016-42E6-AFF3-B5DC00361AF3}" type="datetimeFigureOut">
              <a:rPr lang="ru-RU" smtClean="0"/>
              <a:t>29.12.2025</a:t>
            </a:fld>
            <a:endParaRPr lang="ru-RU"/>
          </a:p>
        </p:txBody>
      </p:sp>
      <p:sp>
        <p:nvSpPr>
          <p:cNvPr id="5" name="Нижний колонтитул 4">
            <a:extLst>
              <a:ext uri="{FF2B5EF4-FFF2-40B4-BE49-F238E27FC236}">
                <a16:creationId xmlns:a16="http://schemas.microsoft.com/office/drawing/2014/main" id="{8A948721-2A02-48FA-8C1D-13829EA8916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9F73508-9F62-4131-A63F-EDCA177AE84B}"/>
              </a:ext>
            </a:extLst>
          </p:cNvPr>
          <p:cNvSpPr>
            <a:spLocks noGrp="1"/>
          </p:cNvSpPr>
          <p:nvPr>
            <p:ph type="sldNum" sz="quarter" idx="12"/>
          </p:nvPr>
        </p:nvSpPr>
        <p:spPr/>
        <p:txBody>
          <a:bodyPr/>
          <a:lstStyle/>
          <a:p>
            <a:fld id="{7E33B47C-C57A-4F34-BB52-9349BD05311B}" type="slidenum">
              <a:rPr lang="ru-RU" smtClean="0"/>
              <a:t>‹#›</a:t>
            </a:fld>
            <a:endParaRPr lang="ru-RU"/>
          </a:p>
        </p:txBody>
      </p:sp>
    </p:spTree>
    <p:extLst>
      <p:ext uri="{BB962C8B-B14F-4D97-AF65-F5344CB8AC3E}">
        <p14:creationId xmlns:p14="http://schemas.microsoft.com/office/powerpoint/2010/main" val="35536553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383337C-CE19-4A75-941E-840CEA934C03}"/>
              </a:ext>
            </a:extLst>
          </p:cNvPr>
          <p:cNvSpPr>
            <a:spLocks noGrp="1"/>
          </p:cNvSpPr>
          <p:nvPr>
            <p:ph type="title"/>
          </p:nvPr>
        </p:nvSpPr>
        <p:spPr>
          <a:xfrm>
            <a:off x="515938" y="1884363"/>
            <a:ext cx="6519862" cy="31448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7FFB3659-2336-45BB-A601-BD3072D75854}"/>
              </a:ext>
            </a:extLst>
          </p:cNvPr>
          <p:cNvSpPr>
            <a:spLocks noGrp="1"/>
          </p:cNvSpPr>
          <p:nvPr>
            <p:ph type="body" idx="1"/>
          </p:nvPr>
        </p:nvSpPr>
        <p:spPr>
          <a:xfrm>
            <a:off x="515938" y="5059363"/>
            <a:ext cx="6519862" cy="16525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138DC152-1057-45EA-92F6-89C3A9DC1A19}"/>
              </a:ext>
            </a:extLst>
          </p:cNvPr>
          <p:cNvSpPr>
            <a:spLocks noGrp="1"/>
          </p:cNvSpPr>
          <p:nvPr>
            <p:ph type="dt" sz="half" idx="10"/>
          </p:nvPr>
        </p:nvSpPr>
        <p:spPr/>
        <p:txBody>
          <a:bodyPr/>
          <a:lstStyle/>
          <a:p>
            <a:fld id="{0DAAD7B5-2016-42E6-AFF3-B5DC00361AF3}" type="datetimeFigureOut">
              <a:rPr lang="ru-RU" smtClean="0"/>
              <a:t>29.12.2025</a:t>
            </a:fld>
            <a:endParaRPr lang="ru-RU"/>
          </a:p>
        </p:txBody>
      </p:sp>
      <p:sp>
        <p:nvSpPr>
          <p:cNvPr id="5" name="Нижний колонтитул 4">
            <a:extLst>
              <a:ext uri="{FF2B5EF4-FFF2-40B4-BE49-F238E27FC236}">
                <a16:creationId xmlns:a16="http://schemas.microsoft.com/office/drawing/2014/main" id="{8CFE9242-FC33-4DC4-B56F-8DE8E90318C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0661C7A-6C9D-4E1E-9FF3-955F29482F95}"/>
              </a:ext>
            </a:extLst>
          </p:cNvPr>
          <p:cNvSpPr>
            <a:spLocks noGrp="1"/>
          </p:cNvSpPr>
          <p:nvPr>
            <p:ph type="sldNum" sz="quarter" idx="12"/>
          </p:nvPr>
        </p:nvSpPr>
        <p:spPr/>
        <p:txBody>
          <a:bodyPr/>
          <a:lstStyle/>
          <a:p>
            <a:fld id="{7E33B47C-C57A-4F34-BB52-9349BD05311B}" type="slidenum">
              <a:rPr lang="ru-RU" smtClean="0"/>
              <a:t>‹#›</a:t>
            </a:fld>
            <a:endParaRPr lang="ru-RU"/>
          </a:p>
        </p:txBody>
      </p:sp>
    </p:spTree>
    <p:extLst>
      <p:ext uri="{BB962C8B-B14F-4D97-AF65-F5344CB8AC3E}">
        <p14:creationId xmlns:p14="http://schemas.microsoft.com/office/powerpoint/2010/main" val="256155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24BC47B-7EBB-481C-8E2F-D6F426273B19}"/>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B2625272-B819-4A3D-8575-FF4B646CCCB5}"/>
              </a:ext>
            </a:extLst>
          </p:cNvPr>
          <p:cNvSpPr>
            <a:spLocks noGrp="1"/>
          </p:cNvSpPr>
          <p:nvPr>
            <p:ph sz="half" idx="1"/>
          </p:nvPr>
        </p:nvSpPr>
        <p:spPr>
          <a:xfrm>
            <a:off x="519113" y="2012950"/>
            <a:ext cx="3184525" cy="47958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D1A41551-71B7-4149-B4E9-34229A4B5A0C}"/>
              </a:ext>
            </a:extLst>
          </p:cNvPr>
          <p:cNvSpPr>
            <a:spLocks noGrp="1"/>
          </p:cNvSpPr>
          <p:nvPr>
            <p:ph sz="half" idx="2"/>
          </p:nvPr>
        </p:nvSpPr>
        <p:spPr>
          <a:xfrm>
            <a:off x="3856038" y="2012950"/>
            <a:ext cx="3184525" cy="47958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569878D9-1844-4DBD-9C11-52FD84FE70C7}"/>
              </a:ext>
            </a:extLst>
          </p:cNvPr>
          <p:cNvSpPr>
            <a:spLocks noGrp="1"/>
          </p:cNvSpPr>
          <p:nvPr>
            <p:ph type="dt" sz="half" idx="10"/>
          </p:nvPr>
        </p:nvSpPr>
        <p:spPr/>
        <p:txBody>
          <a:bodyPr/>
          <a:lstStyle/>
          <a:p>
            <a:fld id="{0DAAD7B5-2016-42E6-AFF3-B5DC00361AF3}" type="datetimeFigureOut">
              <a:rPr lang="ru-RU" smtClean="0"/>
              <a:t>29.12.2025</a:t>
            </a:fld>
            <a:endParaRPr lang="ru-RU"/>
          </a:p>
        </p:txBody>
      </p:sp>
      <p:sp>
        <p:nvSpPr>
          <p:cNvPr id="6" name="Нижний колонтитул 5">
            <a:extLst>
              <a:ext uri="{FF2B5EF4-FFF2-40B4-BE49-F238E27FC236}">
                <a16:creationId xmlns:a16="http://schemas.microsoft.com/office/drawing/2014/main" id="{F6059B2A-0C38-4BC3-A3E3-2D0851E785B7}"/>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94C88C53-77AF-4FE5-8773-F44B1B900C4D}"/>
              </a:ext>
            </a:extLst>
          </p:cNvPr>
          <p:cNvSpPr>
            <a:spLocks noGrp="1"/>
          </p:cNvSpPr>
          <p:nvPr>
            <p:ph type="sldNum" sz="quarter" idx="12"/>
          </p:nvPr>
        </p:nvSpPr>
        <p:spPr/>
        <p:txBody>
          <a:bodyPr/>
          <a:lstStyle/>
          <a:p>
            <a:fld id="{7E33B47C-C57A-4F34-BB52-9349BD05311B}" type="slidenum">
              <a:rPr lang="ru-RU" smtClean="0"/>
              <a:t>‹#›</a:t>
            </a:fld>
            <a:endParaRPr lang="ru-RU"/>
          </a:p>
        </p:txBody>
      </p:sp>
    </p:spTree>
    <p:extLst>
      <p:ext uri="{BB962C8B-B14F-4D97-AF65-F5344CB8AC3E}">
        <p14:creationId xmlns:p14="http://schemas.microsoft.com/office/powerpoint/2010/main" val="9302159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83F40C2-5BB9-4D25-985C-7D2407B0756B}"/>
              </a:ext>
            </a:extLst>
          </p:cNvPr>
          <p:cNvSpPr>
            <a:spLocks noGrp="1"/>
          </p:cNvSpPr>
          <p:nvPr>
            <p:ph type="title"/>
          </p:nvPr>
        </p:nvSpPr>
        <p:spPr>
          <a:xfrm>
            <a:off x="520700" y="403225"/>
            <a:ext cx="6519863" cy="1460500"/>
          </a:xfrm>
        </p:spPr>
        <p:txBody>
          <a:bodyPr/>
          <a:lstStyle/>
          <a:p>
            <a:r>
              <a:rPr lang="ru-RU"/>
              <a:t>Образец заголовка</a:t>
            </a:r>
          </a:p>
        </p:txBody>
      </p:sp>
      <p:sp>
        <p:nvSpPr>
          <p:cNvPr id="3" name="Текст 2">
            <a:extLst>
              <a:ext uri="{FF2B5EF4-FFF2-40B4-BE49-F238E27FC236}">
                <a16:creationId xmlns:a16="http://schemas.microsoft.com/office/drawing/2014/main" id="{53EFFFFC-B3A1-416C-BFD2-9718CA7D49B0}"/>
              </a:ext>
            </a:extLst>
          </p:cNvPr>
          <p:cNvSpPr>
            <a:spLocks noGrp="1"/>
          </p:cNvSpPr>
          <p:nvPr>
            <p:ph type="body" idx="1"/>
          </p:nvPr>
        </p:nvSpPr>
        <p:spPr>
          <a:xfrm>
            <a:off x="520700" y="1852613"/>
            <a:ext cx="3198813"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F95F2A67-2822-46FC-9413-E4731DCA9979}"/>
              </a:ext>
            </a:extLst>
          </p:cNvPr>
          <p:cNvSpPr>
            <a:spLocks noGrp="1"/>
          </p:cNvSpPr>
          <p:nvPr>
            <p:ph sz="half" idx="2"/>
          </p:nvPr>
        </p:nvSpPr>
        <p:spPr>
          <a:xfrm>
            <a:off x="520700" y="2760663"/>
            <a:ext cx="3198813" cy="40624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B73E1E27-20B4-4F57-AD91-EC1679E1BB5E}"/>
              </a:ext>
            </a:extLst>
          </p:cNvPr>
          <p:cNvSpPr>
            <a:spLocks noGrp="1"/>
          </p:cNvSpPr>
          <p:nvPr>
            <p:ph type="body" sz="quarter" idx="3"/>
          </p:nvPr>
        </p:nvSpPr>
        <p:spPr>
          <a:xfrm>
            <a:off x="3827463" y="1852613"/>
            <a:ext cx="3213100"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38DA79C0-0265-4D1C-9F17-77AA749AD164}"/>
              </a:ext>
            </a:extLst>
          </p:cNvPr>
          <p:cNvSpPr>
            <a:spLocks noGrp="1"/>
          </p:cNvSpPr>
          <p:nvPr>
            <p:ph sz="quarter" idx="4"/>
          </p:nvPr>
        </p:nvSpPr>
        <p:spPr>
          <a:xfrm>
            <a:off x="3827463" y="2760663"/>
            <a:ext cx="3213100" cy="40624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AFD84A00-6D12-4307-8ACE-AB050D297086}"/>
              </a:ext>
            </a:extLst>
          </p:cNvPr>
          <p:cNvSpPr>
            <a:spLocks noGrp="1"/>
          </p:cNvSpPr>
          <p:nvPr>
            <p:ph type="dt" sz="half" idx="10"/>
          </p:nvPr>
        </p:nvSpPr>
        <p:spPr/>
        <p:txBody>
          <a:bodyPr/>
          <a:lstStyle/>
          <a:p>
            <a:fld id="{0DAAD7B5-2016-42E6-AFF3-B5DC00361AF3}" type="datetimeFigureOut">
              <a:rPr lang="ru-RU" smtClean="0"/>
              <a:t>29.12.2025</a:t>
            </a:fld>
            <a:endParaRPr lang="ru-RU"/>
          </a:p>
        </p:txBody>
      </p:sp>
      <p:sp>
        <p:nvSpPr>
          <p:cNvPr id="8" name="Нижний колонтитул 7">
            <a:extLst>
              <a:ext uri="{FF2B5EF4-FFF2-40B4-BE49-F238E27FC236}">
                <a16:creationId xmlns:a16="http://schemas.microsoft.com/office/drawing/2014/main" id="{CCB1CAFE-27B1-430D-821E-F391C0EE2D7D}"/>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25924288-58F9-437C-89AA-10E18DFB18CF}"/>
              </a:ext>
            </a:extLst>
          </p:cNvPr>
          <p:cNvSpPr>
            <a:spLocks noGrp="1"/>
          </p:cNvSpPr>
          <p:nvPr>
            <p:ph type="sldNum" sz="quarter" idx="12"/>
          </p:nvPr>
        </p:nvSpPr>
        <p:spPr/>
        <p:txBody>
          <a:bodyPr/>
          <a:lstStyle/>
          <a:p>
            <a:fld id="{7E33B47C-C57A-4F34-BB52-9349BD05311B}" type="slidenum">
              <a:rPr lang="ru-RU" smtClean="0"/>
              <a:t>‹#›</a:t>
            </a:fld>
            <a:endParaRPr lang="ru-RU"/>
          </a:p>
        </p:txBody>
      </p:sp>
    </p:spTree>
    <p:extLst>
      <p:ext uri="{BB962C8B-B14F-4D97-AF65-F5344CB8AC3E}">
        <p14:creationId xmlns:p14="http://schemas.microsoft.com/office/powerpoint/2010/main" val="2607602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703B839-E004-4134-A350-54E8A689A7E9}"/>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B6D52D0F-7380-4CEA-ACB2-81D2878DB61F}"/>
              </a:ext>
            </a:extLst>
          </p:cNvPr>
          <p:cNvSpPr>
            <a:spLocks noGrp="1"/>
          </p:cNvSpPr>
          <p:nvPr>
            <p:ph type="dt" sz="half" idx="10"/>
          </p:nvPr>
        </p:nvSpPr>
        <p:spPr/>
        <p:txBody>
          <a:bodyPr/>
          <a:lstStyle/>
          <a:p>
            <a:fld id="{0DAAD7B5-2016-42E6-AFF3-B5DC00361AF3}" type="datetimeFigureOut">
              <a:rPr lang="ru-RU" smtClean="0"/>
              <a:t>29.12.2025</a:t>
            </a:fld>
            <a:endParaRPr lang="ru-RU"/>
          </a:p>
        </p:txBody>
      </p:sp>
      <p:sp>
        <p:nvSpPr>
          <p:cNvPr id="4" name="Нижний колонтитул 3">
            <a:extLst>
              <a:ext uri="{FF2B5EF4-FFF2-40B4-BE49-F238E27FC236}">
                <a16:creationId xmlns:a16="http://schemas.microsoft.com/office/drawing/2014/main" id="{B826E568-7AF4-483E-9F5E-C91B821ED232}"/>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F0629B4E-3677-4B8A-AB8A-78FBB2F0B817}"/>
              </a:ext>
            </a:extLst>
          </p:cNvPr>
          <p:cNvSpPr>
            <a:spLocks noGrp="1"/>
          </p:cNvSpPr>
          <p:nvPr>
            <p:ph type="sldNum" sz="quarter" idx="12"/>
          </p:nvPr>
        </p:nvSpPr>
        <p:spPr/>
        <p:txBody>
          <a:bodyPr/>
          <a:lstStyle/>
          <a:p>
            <a:fld id="{7E33B47C-C57A-4F34-BB52-9349BD05311B}" type="slidenum">
              <a:rPr lang="ru-RU" smtClean="0"/>
              <a:t>‹#›</a:t>
            </a:fld>
            <a:endParaRPr lang="ru-RU"/>
          </a:p>
        </p:txBody>
      </p:sp>
    </p:spTree>
    <p:extLst>
      <p:ext uri="{BB962C8B-B14F-4D97-AF65-F5344CB8AC3E}">
        <p14:creationId xmlns:p14="http://schemas.microsoft.com/office/powerpoint/2010/main" val="144633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AD16F7A-B99D-466B-823C-9C275AF18DB3}"/>
              </a:ext>
            </a:extLst>
          </p:cNvPr>
          <p:cNvSpPr>
            <a:spLocks noGrp="1"/>
          </p:cNvSpPr>
          <p:nvPr>
            <p:ph type="dt" sz="half" idx="10"/>
          </p:nvPr>
        </p:nvSpPr>
        <p:spPr/>
        <p:txBody>
          <a:bodyPr/>
          <a:lstStyle/>
          <a:p>
            <a:fld id="{0DAAD7B5-2016-42E6-AFF3-B5DC00361AF3}" type="datetimeFigureOut">
              <a:rPr lang="ru-RU" smtClean="0"/>
              <a:t>29.12.2025</a:t>
            </a:fld>
            <a:endParaRPr lang="ru-RU"/>
          </a:p>
        </p:txBody>
      </p:sp>
      <p:sp>
        <p:nvSpPr>
          <p:cNvPr id="3" name="Нижний колонтитул 2">
            <a:extLst>
              <a:ext uri="{FF2B5EF4-FFF2-40B4-BE49-F238E27FC236}">
                <a16:creationId xmlns:a16="http://schemas.microsoft.com/office/drawing/2014/main" id="{C40E0AC9-8A2A-408A-AAC7-90B91220A946}"/>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2DCED5D9-7F62-457E-AB5F-9E21E300C605}"/>
              </a:ext>
            </a:extLst>
          </p:cNvPr>
          <p:cNvSpPr>
            <a:spLocks noGrp="1"/>
          </p:cNvSpPr>
          <p:nvPr>
            <p:ph type="sldNum" sz="quarter" idx="12"/>
          </p:nvPr>
        </p:nvSpPr>
        <p:spPr/>
        <p:txBody>
          <a:bodyPr/>
          <a:lstStyle/>
          <a:p>
            <a:fld id="{7E33B47C-C57A-4F34-BB52-9349BD05311B}" type="slidenum">
              <a:rPr lang="ru-RU" smtClean="0"/>
              <a:t>‹#›</a:t>
            </a:fld>
            <a:endParaRPr lang="ru-RU"/>
          </a:p>
        </p:txBody>
      </p:sp>
    </p:spTree>
    <p:extLst>
      <p:ext uri="{BB962C8B-B14F-4D97-AF65-F5344CB8AC3E}">
        <p14:creationId xmlns:p14="http://schemas.microsoft.com/office/powerpoint/2010/main" val="802074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a:xfrm>
            <a:off x="519728" y="7006700"/>
            <a:ext cx="1700927" cy="402483"/>
          </a:xfrm>
          <a:prstGeom prst="rect">
            <a:avLst/>
          </a:prstGeom>
        </p:spPr>
        <p:txBody>
          <a:bodyPr/>
          <a:lstStyle/>
          <a:p>
            <a:fld id="{CB54F4B1-7501-4FBD-9D17-2142E827AE0D}" type="datetimeFigureOut">
              <a:rPr lang="ru-RU" smtClean="0"/>
              <a:pPr/>
              <a:t>29.12.2025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22459084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19346AC-1294-4F5E-8276-851D4BF9BCBC}"/>
              </a:ext>
            </a:extLst>
          </p:cNvPr>
          <p:cNvSpPr>
            <a:spLocks noGrp="1"/>
          </p:cNvSpPr>
          <p:nvPr>
            <p:ph type="title"/>
          </p:nvPr>
        </p:nvSpPr>
        <p:spPr>
          <a:xfrm>
            <a:off x="520700" y="503238"/>
            <a:ext cx="2438400" cy="17653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42760A32-06EE-4FBE-9118-AB84A9341B5D}"/>
              </a:ext>
            </a:extLst>
          </p:cNvPr>
          <p:cNvSpPr>
            <a:spLocks noGrp="1"/>
          </p:cNvSpPr>
          <p:nvPr>
            <p:ph idx="1"/>
          </p:nvPr>
        </p:nvSpPr>
        <p:spPr>
          <a:xfrm>
            <a:off x="3213100" y="1089025"/>
            <a:ext cx="3827463"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5B1633EC-0FF1-4ADF-B0F7-F3BCA0701FB1}"/>
              </a:ext>
            </a:extLst>
          </p:cNvPr>
          <p:cNvSpPr>
            <a:spLocks noGrp="1"/>
          </p:cNvSpPr>
          <p:nvPr>
            <p:ph type="body" sz="half" idx="2"/>
          </p:nvPr>
        </p:nvSpPr>
        <p:spPr>
          <a:xfrm>
            <a:off x="520700" y="2268538"/>
            <a:ext cx="24384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DD494434-4648-4B9A-8696-CAFC5490C6EA}"/>
              </a:ext>
            </a:extLst>
          </p:cNvPr>
          <p:cNvSpPr>
            <a:spLocks noGrp="1"/>
          </p:cNvSpPr>
          <p:nvPr>
            <p:ph type="dt" sz="half" idx="10"/>
          </p:nvPr>
        </p:nvSpPr>
        <p:spPr/>
        <p:txBody>
          <a:bodyPr/>
          <a:lstStyle/>
          <a:p>
            <a:fld id="{0DAAD7B5-2016-42E6-AFF3-B5DC00361AF3}" type="datetimeFigureOut">
              <a:rPr lang="ru-RU" smtClean="0"/>
              <a:t>29.12.2025</a:t>
            </a:fld>
            <a:endParaRPr lang="ru-RU"/>
          </a:p>
        </p:txBody>
      </p:sp>
      <p:sp>
        <p:nvSpPr>
          <p:cNvPr id="6" name="Нижний колонтитул 5">
            <a:extLst>
              <a:ext uri="{FF2B5EF4-FFF2-40B4-BE49-F238E27FC236}">
                <a16:creationId xmlns:a16="http://schemas.microsoft.com/office/drawing/2014/main" id="{FBE13B2F-A46E-40B6-95E2-C0CCA473920D}"/>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C268C50-EED3-4EFF-A66B-8486FE55D550}"/>
              </a:ext>
            </a:extLst>
          </p:cNvPr>
          <p:cNvSpPr>
            <a:spLocks noGrp="1"/>
          </p:cNvSpPr>
          <p:nvPr>
            <p:ph type="sldNum" sz="quarter" idx="12"/>
          </p:nvPr>
        </p:nvSpPr>
        <p:spPr/>
        <p:txBody>
          <a:bodyPr/>
          <a:lstStyle/>
          <a:p>
            <a:fld id="{7E33B47C-C57A-4F34-BB52-9349BD05311B}" type="slidenum">
              <a:rPr lang="ru-RU" smtClean="0"/>
              <a:t>‹#›</a:t>
            </a:fld>
            <a:endParaRPr lang="ru-RU"/>
          </a:p>
        </p:txBody>
      </p:sp>
    </p:spTree>
    <p:extLst>
      <p:ext uri="{BB962C8B-B14F-4D97-AF65-F5344CB8AC3E}">
        <p14:creationId xmlns:p14="http://schemas.microsoft.com/office/powerpoint/2010/main" val="37344582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E5C9B44-5CDF-4655-B84E-3404634A1C53}"/>
              </a:ext>
            </a:extLst>
          </p:cNvPr>
          <p:cNvSpPr>
            <a:spLocks noGrp="1"/>
          </p:cNvSpPr>
          <p:nvPr>
            <p:ph type="title"/>
          </p:nvPr>
        </p:nvSpPr>
        <p:spPr>
          <a:xfrm>
            <a:off x="520700" y="503238"/>
            <a:ext cx="2438400" cy="17653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3362CB82-7700-4DC3-BB8C-342A5BD3212F}"/>
              </a:ext>
            </a:extLst>
          </p:cNvPr>
          <p:cNvSpPr>
            <a:spLocks noGrp="1"/>
          </p:cNvSpPr>
          <p:nvPr>
            <p:ph type="pic" idx="1"/>
          </p:nvPr>
        </p:nvSpPr>
        <p:spPr>
          <a:xfrm>
            <a:off x="3213100" y="1089025"/>
            <a:ext cx="3827463"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FCE98C2D-912C-4503-B031-D57E936C49CA}"/>
              </a:ext>
            </a:extLst>
          </p:cNvPr>
          <p:cNvSpPr>
            <a:spLocks noGrp="1"/>
          </p:cNvSpPr>
          <p:nvPr>
            <p:ph type="body" sz="half" idx="2"/>
          </p:nvPr>
        </p:nvSpPr>
        <p:spPr>
          <a:xfrm>
            <a:off x="520700" y="2268538"/>
            <a:ext cx="24384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C1FF757-6F73-4E2F-935D-D7B53D5FD923}"/>
              </a:ext>
            </a:extLst>
          </p:cNvPr>
          <p:cNvSpPr>
            <a:spLocks noGrp="1"/>
          </p:cNvSpPr>
          <p:nvPr>
            <p:ph type="dt" sz="half" idx="10"/>
          </p:nvPr>
        </p:nvSpPr>
        <p:spPr/>
        <p:txBody>
          <a:bodyPr/>
          <a:lstStyle/>
          <a:p>
            <a:fld id="{0DAAD7B5-2016-42E6-AFF3-B5DC00361AF3}" type="datetimeFigureOut">
              <a:rPr lang="ru-RU" smtClean="0"/>
              <a:t>29.12.2025</a:t>
            </a:fld>
            <a:endParaRPr lang="ru-RU"/>
          </a:p>
        </p:txBody>
      </p:sp>
      <p:sp>
        <p:nvSpPr>
          <p:cNvPr id="6" name="Нижний колонтитул 5">
            <a:extLst>
              <a:ext uri="{FF2B5EF4-FFF2-40B4-BE49-F238E27FC236}">
                <a16:creationId xmlns:a16="http://schemas.microsoft.com/office/drawing/2014/main" id="{1963AFB0-1EA9-43BE-941D-250454A2B935}"/>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2AE9150-65C9-467E-A0A8-45B54DE70E69}"/>
              </a:ext>
            </a:extLst>
          </p:cNvPr>
          <p:cNvSpPr>
            <a:spLocks noGrp="1"/>
          </p:cNvSpPr>
          <p:nvPr>
            <p:ph type="sldNum" sz="quarter" idx="12"/>
          </p:nvPr>
        </p:nvSpPr>
        <p:spPr/>
        <p:txBody>
          <a:bodyPr/>
          <a:lstStyle/>
          <a:p>
            <a:fld id="{7E33B47C-C57A-4F34-BB52-9349BD05311B}" type="slidenum">
              <a:rPr lang="ru-RU" smtClean="0"/>
              <a:t>‹#›</a:t>
            </a:fld>
            <a:endParaRPr lang="ru-RU"/>
          </a:p>
        </p:txBody>
      </p:sp>
    </p:spTree>
    <p:extLst>
      <p:ext uri="{BB962C8B-B14F-4D97-AF65-F5344CB8AC3E}">
        <p14:creationId xmlns:p14="http://schemas.microsoft.com/office/powerpoint/2010/main" val="29105642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907C3F0-D68B-442E-98C3-A4358F25D949}"/>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1FEE1753-97C2-4875-BB66-76AE66D58713}"/>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BEA2A08-77CF-4E63-AA42-6CFC75D51935}"/>
              </a:ext>
            </a:extLst>
          </p:cNvPr>
          <p:cNvSpPr>
            <a:spLocks noGrp="1"/>
          </p:cNvSpPr>
          <p:nvPr>
            <p:ph type="dt" sz="half" idx="10"/>
          </p:nvPr>
        </p:nvSpPr>
        <p:spPr/>
        <p:txBody>
          <a:bodyPr/>
          <a:lstStyle/>
          <a:p>
            <a:fld id="{0DAAD7B5-2016-42E6-AFF3-B5DC00361AF3}" type="datetimeFigureOut">
              <a:rPr lang="ru-RU" smtClean="0"/>
              <a:t>29.12.2025</a:t>
            </a:fld>
            <a:endParaRPr lang="ru-RU"/>
          </a:p>
        </p:txBody>
      </p:sp>
      <p:sp>
        <p:nvSpPr>
          <p:cNvPr id="5" name="Нижний колонтитул 4">
            <a:extLst>
              <a:ext uri="{FF2B5EF4-FFF2-40B4-BE49-F238E27FC236}">
                <a16:creationId xmlns:a16="http://schemas.microsoft.com/office/drawing/2014/main" id="{E557AF53-BBD1-4ACC-936F-43494CCA048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F0DF807-F92E-4A83-9059-FD275F1511B1}"/>
              </a:ext>
            </a:extLst>
          </p:cNvPr>
          <p:cNvSpPr>
            <a:spLocks noGrp="1"/>
          </p:cNvSpPr>
          <p:nvPr>
            <p:ph type="sldNum" sz="quarter" idx="12"/>
          </p:nvPr>
        </p:nvSpPr>
        <p:spPr/>
        <p:txBody>
          <a:bodyPr/>
          <a:lstStyle/>
          <a:p>
            <a:fld id="{7E33B47C-C57A-4F34-BB52-9349BD05311B}" type="slidenum">
              <a:rPr lang="ru-RU" smtClean="0"/>
              <a:t>‹#›</a:t>
            </a:fld>
            <a:endParaRPr lang="ru-RU"/>
          </a:p>
        </p:txBody>
      </p:sp>
    </p:spTree>
    <p:extLst>
      <p:ext uri="{BB962C8B-B14F-4D97-AF65-F5344CB8AC3E}">
        <p14:creationId xmlns:p14="http://schemas.microsoft.com/office/powerpoint/2010/main" val="26138711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90717865-86FE-46E3-85D3-3F3C58134CA7}"/>
              </a:ext>
            </a:extLst>
          </p:cNvPr>
          <p:cNvSpPr>
            <a:spLocks noGrp="1"/>
          </p:cNvSpPr>
          <p:nvPr>
            <p:ph type="title" orient="vert"/>
          </p:nvPr>
        </p:nvSpPr>
        <p:spPr>
          <a:xfrm>
            <a:off x="5410200" y="403225"/>
            <a:ext cx="1630363" cy="6405563"/>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54098097-17C4-4B51-AA2D-7E187B8789D6}"/>
              </a:ext>
            </a:extLst>
          </p:cNvPr>
          <p:cNvSpPr>
            <a:spLocks noGrp="1"/>
          </p:cNvSpPr>
          <p:nvPr>
            <p:ph type="body" orient="vert" idx="1"/>
          </p:nvPr>
        </p:nvSpPr>
        <p:spPr>
          <a:xfrm>
            <a:off x="519113" y="403225"/>
            <a:ext cx="4738687" cy="6405563"/>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0B7BFB5-79B4-4298-A196-294180950168}"/>
              </a:ext>
            </a:extLst>
          </p:cNvPr>
          <p:cNvSpPr>
            <a:spLocks noGrp="1"/>
          </p:cNvSpPr>
          <p:nvPr>
            <p:ph type="dt" sz="half" idx="10"/>
          </p:nvPr>
        </p:nvSpPr>
        <p:spPr/>
        <p:txBody>
          <a:bodyPr/>
          <a:lstStyle/>
          <a:p>
            <a:fld id="{0DAAD7B5-2016-42E6-AFF3-B5DC00361AF3}" type="datetimeFigureOut">
              <a:rPr lang="ru-RU" smtClean="0"/>
              <a:t>29.12.2025</a:t>
            </a:fld>
            <a:endParaRPr lang="ru-RU"/>
          </a:p>
        </p:txBody>
      </p:sp>
      <p:sp>
        <p:nvSpPr>
          <p:cNvPr id="5" name="Нижний колонтитул 4">
            <a:extLst>
              <a:ext uri="{FF2B5EF4-FFF2-40B4-BE49-F238E27FC236}">
                <a16:creationId xmlns:a16="http://schemas.microsoft.com/office/drawing/2014/main" id="{21FD94F2-CFDD-40EA-9FF8-BF0BAC41CD3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5F0F305-5347-4852-8F77-5FFFB6F4B99C}"/>
              </a:ext>
            </a:extLst>
          </p:cNvPr>
          <p:cNvSpPr>
            <a:spLocks noGrp="1"/>
          </p:cNvSpPr>
          <p:nvPr>
            <p:ph type="sldNum" sz="quarter" idx="12"/>
          </p:nvPr>
        </p:nvSpPr>
        <p:spPr/>
        <p:txBody>
          <a:bodyPr/>
          <a:lstStyle/>
          <a:p>
            <a:fld id="{7E33B47C-C57A-4F34-BB52-9349BD05311B}" type="slidenum">
              <a:rPr lang="ru-RU" smtClean="0"/>
              <a:t>‹#›</a:t>
            </a:fld>
            <a:endParaRPr lang="ru-RU"/>
          </a:p>
        </p:txBody>
      </p:sp>
    </p:spTree>
    <p:extLst>
      <p:ext uri="{BB962C8B-B14F-4D97-AF65-F5344CB8AC3E}">
        <p14:creationId xmlns:p14="http://schemas.microsoft.com/office/powerpoint/2010/main" val="846678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15791" y="1884671"/>
            <a:ext cx="6520220" cy="3144614"/>
          </a:xfrm>
        </p:spPr>
        <p:txBody>
          <a:bodyPr anchor="b"/>
          <a:lstStyle>
            <a:lvl1pPr>
              <a:defRPr sz="4960"/>
            </a:lvl1pPr>
          </a:lstStyle>
          <a:p>
            <a:r>
              <a:rPr lang="ru-RU"/>
              <a:t>Образец заголовка</a:t>
            </a:r>
            <a:endParaRPr lang="en-US" dirty="0"/>
          </a:p>
        </p:txBody>
      </p:sp>
      <p:sp>
        <p:nvSpPr>
          <p:cNvPr id="3" name="Text Placeholder 2"/>
          <p:cNvSpPr>
            <a:spLocks noGrp="1"/>
          </p:cNvSpPr>
          <p:nvPr>
            <p:ph type="body" idx="1"/>
          </p:nvPr>
        </p:nvSpPr>
        <p:spPr>
          <a:xfrm>
            <a:off x="515791" y="5059035"/>
            <a:ext cx="6520220" cy="1653678"/>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a:xfrm>
            <a:off x="519728" y="7006700"/>
            <a:ext cx="1700927" cy="402483"/>
          </a:xfrm>
          <a:prstGeom prst="rect">
            <a:avLst/>
          </a:prstGeom>
        </p:spPr>
        <p:txBody>
          <a:bodyPr/>
          <a:lstStyle/>
          <a:p>
            <a:fld id="{CB54F4B1-7501-4FBD-9D17-2142E827AE0D}" type="datetimeFigureOut">
              <a:rPr lang="ru-RU" smtClean="0"/>
              <a:pPr/>
              <a:t>29.12.2025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1264561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519728" y="2012414"/>
            <a:ext cx="3212862" cy="479654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3827085" y="2012414"/>
            <a:ext cx="3212862" cy="479654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a:xfrm>
            <a:off x="519728" y="7006700"/>
            <a:ext cx="1700927" cy="402483"/>
          </a:xfrm>
          <a:prstGeom prst="rect">
            <a:avLst/>
          </a:prstGeom>
        </p:spPr>
        <p:txBody>
          <a:bodyPr/>
          <a:lstStyle/>
          <a:p>
            <a:fld id="{CB54F4B1-7501-4FBD-9D17-2142E827AE0D}" type="datetimeFigureOut">
              <a:rPr lang="ru-RU" smtClean="0"/>
              <a:pPr/>
              <a:t>29.12.2025</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3939480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520712" y="402484"/>
            <a:ext cx="6520220" cy="1461188"/>
          </a:xfrm>
        </p:spPr>
        <p:txBody>
          <a:bodyPr/>
          <a:lstStyle/>
          <a:p>
            <a:r>
              <a:rPr lang="ru-RU"/>
              <a:t>Образец заголовка</a:t>
            </a:r>
            <a:endParaRPr lang="en-US" dirty="0"/>
          </a:p>
        </p:txBody>
      </p:sp>
      <p:sp>
        <p:nvSpPr>
          <p:cNvPr id="3" name="Text Placeholder 2"/>
          <p:cNvSpPr>
            <a:spLocks noGrp="1"/>
          </p:cNvSpPr>
          <p:nvPr>
            <p:ph type="body" idx="1"/>
          </p:nvPr>
        </p:nvSpPr>
        <p:spPr>
          <a:xfrm>
            <a:off x="520713" y="1853171"/>
            <a:ext cx="3198096" cy="908210"/>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ru-RU"/>
              <a:t>Образец текста</a:t>
            </a:r>
          </a:p>
        </p:txBody>
      </p:sp>
      <p:sp>
        <p:nvSpPr>
          <p:cNvPr id="4" name="Content Placeholder 3"/>
          <p:cNvSpPr>
            <a:spLocks noGrp="1"/>
          </p:cNvSpPr>
          <p:nvPr>
            <p:ph sz="half" idx="2"/>
          </p:nvPr>
        </p:nvSpPr>
        <p:spPr>
          <a:xfrm>
            <a:off x="520713" y="2761381"/>
            <a:ext cx="3198096" cy="406157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3827086" y="1853171"/>
            <a:ext cx="3213847" cy="908210"/>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ru-RU"/>
              <a:t>Образец текста</a:t>
            </a:r>
          </a:p>
        </p:txBody>
      </p:sp>
      <p:sp>
        <p:nvSpPr>
          <p:cNvPr id="6" name="Content Placeholder 5"/>
          <p:cNvSpPr>
            <a:spLocks noGrp="1"/>
          </p:cNvSpPr>
          <p:nvPr>
            <p:ph sz="quarter" idx="4"/>
          </p:nvPr>
        </p:nvSpPr>
        <p:spPr>
          <a:xfrm>
            <a:off x="3827086" y="2761381"/>
            <a:ext cx="3213847" cy="406157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a:xfrm>
            <a:off x="519728" y="7006700"/>
            <a:ext cx="1700927" cy="402483"/>
          </a:xfrm>
          <a:prstGeom prst="rect">
            <a:avLst/>
          </a:prstGeom>
        </p:spPr>
        <p:txBody>
          <a:bodyPr/>
          <a:lstStyle/>
          <a:p>
            <a:fld id="{CB54F4B1-7501-4FBD-9D17-2142E827AE0D}" type="datetimeFigureOut">
              <a:rPr lang="ru-RU" smtClean="0"/>
              <a:pPr/>
              <a:t>29.12.2025</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731561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a:xfrm>
            <a:off x="519728" y="7006700"/>
            <a:ext cx="1700927" cy="402483"/>
          </a:xfrm>
          <a:prstGeom prst="rect">
            <a:avLst/>
          </a:prstGeom>
        </p:spPr>
        <p:txBody>
          <a:bodyPr/>
          <a:lstStyle/>
          <a:p>
            <a:fld id="{CB54F4B1-7501-4FBD-9D17-2142E827AE0D}" type="datetimeFigureOut">
              <a:rPr lang="ru-RU" smtClean="0"/>
              <a:pPr/>
              <a:t>29.12.2025</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3116225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61472" y="6921661"/>
            <a:ext cx="1700927" cy="196769"/>
          </a:xfrm>
          <a:prstGeom prst="rect">
            <a:avLst/>
          </a:prstGeom>
        </p:spPr>
        <p:txBody>
          <a:bodyPr/>
          <a:lstStyle/>
          <a:p>
            <a:r>
              <a:rPr lang="ru-RU" dirty="0"/>
              <a:t>    Министерство</a:t>
            </a:r>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466862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BD1DEC4-B700-4FD6-97CD-C8EBA4299D98}"/>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8E4CEC56-D103-41C9-8B6F-7FC6A8459675}"/>
              </a:ext>
            </a:extLst>
          </p:cNvPr>
          <p:cNvSpPr>
            <a:spLocks noGrp="1"/>
          </p:cNvSpPr>
          <p:nvPr>
            <p:ph type="dt" sz="half" idx="10"/>
          </p:nvPr>
        </p:nvSpPr>
        <p:spPr/>
        <p:txBody>
          <a:bodyPr/>
          <a:lstStyle/>
          <a:p>
            <a:fld id="{CB54F4B1-7501-4FBD-9D17-2142E827AE0D}" type="datetimeFigureOut">
              <a:rPr lang="ru-RU" smtClean="0"/>
              <a:pPr/>
              <a:t>29.12.2025</a:t>
            </a:fld>
            <a:endParaRPr lang="ru-RU" dirty="0"/>
          </a:p>
        </p:txBody>
      </p:sp>
      <p:sp>
        <p:nvSpPr>
          <p:cNvPr id="4" name="Нижний колонтитул 3">
            <a:extLst>
              <a:ext uri="{FF2B5EF4-FFF2-40B4-BE49-F238E27FC236}">
                <a16:creationId xmlns:a16="http://schemas.microsoft.com/office/drawing/2014/main" id="{FF9690C3-C9BB-4C45-8F82-CE8CD426C191}"/>
              </a:ext>
            </a:extLst>
          </p:cNvPr>
          <p:cNvSpPr>
            <a:spLocks noGrp="1"/>
          </p:cNvSpPr>
          <p:nvPr>
            <p:ph type="ftr" sz="quarter" idx="11"/>
          </p:nvPr>
        </p:nvSpPr>
        <p:spPr/>
        <p:txBody>
          <a:bodyPr/>
          <a:lstStyle/>
          <a:p>
            <a:endParaRPr lang="ru-RU" dirty="0"/>
          </a:p>
        </p:txBody>
      </p:sp>
      <p:sp>
        <p:nvSpPr>
          <p:cNvPr id="5" name="Номер слайда 4">
            <a:extLst>
              <a:ext uri="{FF2B5EF4-FFF2-40B4-BE49-F238E27FC236}">
                <a16:creationId xmlns:a16="http://schemas.microsoft.com/office/drawing/2014/main" id="{AA1F9FCE-BE70-4C07-9C5D-85AB01382BF8}"/>
              </a:ext>
            </a:extLst>
          </p:cNvPr>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426884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20712" y="503978"/>
            <a:ext cx="2438192" cy="1763924"/>
          </a:xfrm>
        </p:spPr>
        <p:txBody>
          <a:bodyPr anchor="b"/>
          <a:lstStyle>
            <a:lvl1pPr>
              <a:defRPr sz="2645"/>
            </a:lvl1pPr>
          </a:lstStyle>
          <a:p>
            <a:r>
              <a:rPr lang="ru-RU"/>
              <a:t>Образец заголовка</a:t>
            </a:r>
            <a:endParaRPr lang="en-US" dirty="0"/>
          </a:p>
        </p:txBody>
      </p:sp>
      <p:sp>
        <p:nvSpPr>
          <p:cNvPr id="3" name="Content Placeholder 2"/>
          <p:cNvSpPr>
            <a:spLocks noGrp="1"/>
          </p:cNvSpPr>
          <p:nvPr>
            <p:ph idx="1"/>
          </p:nvPr>
        </p:nvSpPr>
        <p:spPr>
          <a:xfrm>
            <a:off x="3213847" y="1088455"/>
            <a:ext cx="3827085" cy="5372269"/>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520712" y="2267902"/>
            <a:ext cx="2438192" cy="4201570"/>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ru-RU"/>
              <a:t>Образец текста</a:t>
            </a:r>
          </a:p>
        </p:txBody>
      </p:sp>
      <p:sp>
        <p:nvSpPr>
          <p:cNvPr id="5" name="Date Placeholder 4"/>
          <p:cNvSpPr>
            <a:spLocks noGrp="1"/>
          </p:cNvSpPr>
          <p:nvPr>
            <p:ph type="dt" sz="half" idx="10"/>
          </p:nvPr>
        </p:nvSpPr>
        <p:spPr>
          <a:xfrm>
            <a:off x="519728" y="7006700"/>
            <a:ext cx="1700927" cy="402483"/>
          </a:xfrm>
          <a:prstGeom prst="rect">
            <a:avLst/>
          </a:prstGeom>
        </p:spPr>
        <p:txBody>
          <a:bodyPr/>
          <a:lstStyle/>
          <a:p>
            <a:fld id="{CB54F4B1-7501-4FBD-9D17-2142E827AE0D}" type="datetimeFigureOut">
              <a:rPr lang="ru-RU" smtClean="0"/>
              <a:pPr/>
              <a:t>29.12.2025</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182286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402484"/>
            <a:ext cx="6520220" cy="1461188"/>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519728" y="2012414"/>
            <a:ext cx="6520220" cy="4796544"/>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519728" y="7006700"/>
            <a:ext cx="1700927" cy="402483"/>
          </a:xfrm>
          <a:prstGeom prst="rect">
            <a:avLst/>
          </a:prstGeom>
        </p:spPr>
        <p:txBody>
          <a:bodyPr vert="horz" lIns="91440" tIns="45720" rIns="91440" bIns="45720" rtlCol="0" anchor="ctr"/>
          <a:lstStyle>
            <a:lvl1pPr algn="l">
              <a:defRPr sz="992">
                <a:solidFill>
                  <a:schemeClr val="tx1">
                    <a:tint val="75000"/>
                  </a:schemeClr>
                </a:solidFill>
              </a:defRPr>
            </a:lvl1pPr>
          </a:lstStyle>
          <a:p>
            <a:fld id="{CB54F4B1-7501-4FBD-9D17-2142E827AE0D}" type="datetimeFigureOut">
              <a:rPr lang="ru-RU" smtClean="0"/>
              <a:pPr/>
              <a:t>29.12.2025</a:t>
            </a:fld>
            <a:endParaRPr lang="ru-RU" dirty="0"/>
          </a:p>
        </p:txBody>
      </p:sp>
      <p:sp>
        <p:nvSpPr>
          <p:cNvPr id="5" name="Footer Placeholder 4"/>
          <p:cNvSpPr>
            <a:spLocks noGrp="1"/>
          </p:cNvSpPr>
          <p:nvPr>
            <p:ph type="ftr" sz="quarter" idx="3"/>
          </p:nvPr>
        </p:nvSpPr>
        <p:spPr>
          <a:xfrm>
            <a:off x="2504143" y="7006700"/>
            <a:ext cx="2551390" cy="402483"/>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ru-RU" dirty="0"/>
          </a:p>
        </p:txBody>
      </p:sp>
      <p:sp>
        <p:nvSpPr>
          <p:cNvPr id="6" name="Slide Number Placeholder 5"/>
          <p:cNvSpPr>
            <a:spLocks noGrp="1"/>
          </p:cNvSpPr>
          <p:nvPr>
            <p:ph type="sldNum" sz="quarter" idx="4"/>
          </p:nvPr>
        </p:nvSpPr>
        <p:spPr>
          <a:xfrm>
            <a:off x="5339020" y="7006700"/>
            <a:ext cx="1700927" cy="402483"/>
          </a:xfrm>
          <a:prstGeom prst="rect">
            <a:avLst/>
          </a:prstGeom>
        </p:spPr>
        <p:txBody>
          <a:bodyPr vert="horz" lIns="91440" tIns="45720" rIns="91440" bIns="45720" rtlCol="0" anchor="ctr"/>
          <a:lstStyle>
            <a:lvl1pPr algn="r">
              <a:defRPr sz="992">
                <a:solidFill>
                  <a:schemeClr val="tx1">
                    <a:tint val="75000"/>
                  </a:schemeClr>
                </a:solidFill>
              </a:defRPr>
            </a:lvl1p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20256938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2" r:id="rId8"/>
    <p:sldLayoutId id="2147483668" r:id="rId9"/>
    <p:sldLayoutId id="2147483669" r:id="rId10"/>
    <p:sldLayoutId id="2147483670" r:id="rId11"/>
    <p:sldLayoutId id="2147483671" r:id="rId12"/>
  </p:sldLayoutIdLst>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106064F-B91F-476D-9792-450BF22DA4B2}"/>
              </a:ext>
            </a:extLst>
          </p:cNvPr>
          <p:cNvSpPr>
            <a:spLocks noGrp="1"/>
          </p:cNvSpPr>
          <p:nvPr>
            <p:ph type="title"/>
          </p:nvPr>
        </p:nvSpPr>
        <p:spPr>
          <a:xfrm>
            <a:off x="519113" y="403225"/>
            <a:ext cx="6521450" cy="14605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A955A6E8-018C-47AF-BF27-7E002AD40455}"/>
              </a:ext>
            </a:extLst>
          </p:cNvPr>
          <p:cNvSpPr>
            <a:spLocks noGrp="1"/>
          </p:cNvSpPr>
          <p:nvPr>
            <p:ph type="body" idx="1"/>
          </p:nvPr>
        </p:nvSpPr>
        <p:spPr>
          <a:xfrm>
            <a:off x="519113" y="2012950"/>
            <a:ext cx="6521450" cy="47958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45E3E8F-BCC8-486D-A5CE-BFEF50694283}"/>
              </a:ext>
            </a:extLst>
          </p:cNvPr>
          <p:cNvSpPr>
            <a:spLocks noGrp="1"/>
          </p:cNvSpPr>
          <p:nvPr>
            <p:ph type="dt" sz="half" idx="2"/>
          </p:nvPr>
        </p:nvSpPr>
        <p:spPr>
          <a:xfrm>
            <a:off x="519113" y="7007225"/>
            <a:ext cx="1701800" cy="401638"/>
          </a:xfrm>
          <a:prstGeom prst="rect">
            <a:avLst/>
          </a:prstGeom>
        </p:spPr>
        <p:txBody>
          <a:bodyPr vert="horz" lIns="91440" tIns="45720" rIns="91440" bIns="45720" rtlCol="0" anchor="ctr"/>
          <a:lstStyle>
            <a:lvl1pPr algn="l">
              <a:defRPr sz="1200">
                <a:solidFill>
                  <a:schemeClr val="tx1">
                    <a:tint val="75000"/>
                  </a:schemeClr>
                </a:solidFill>
              </a:defRPr>
            </a:lvl1pPr>
          </a:lstStyle>
          <a:p>
            <a:fld id="{0DAAD7B5-2016-42E6-AFF3-B5DC00361AF3}" type="datetimeFigureOut">
              <a:rPr lang="ru-RU" smtClean="0"/>
              <a:t>29.12.2025</a:t>
            </a:fld>
            <a:endParaRPr lang="ru-RU"/>
          </a:p>
        </p:txBody>
      </p:sp>
      <p:sp>
        <p:nvSpPr>
          <p:cNvPr id="5" name="Нижний колонтитул 4">
            <a:extLst>
              <a:ext uri="{FF2B5EF4-FFF2-40B4-BE49-F238E27FC236}">
                <a16:creationId xmlns:a16="http://schemas.microsoft.com/office/drawing/2014/main" id="{8F3A533F-D560-44B5-84D5-A9CA684E3AB8}"/>
              </a:ext>
            </a:extLst>
          </p:cNvPr>
          <p:cNvSpPr>
            <a:spLocks noGrp="1"/>
          </p:cNvSpPr>
          <p:nvPr>
            <p:ph type="ftr" sz="quarter" idx="3"/>
          </p:nvPr>
        </p:nvSpPr>
        <p:spPr>
          <a:xfrm>
            <a:off x="2503488" y="7007225"/>
            <a:ext cx="2552700" cy="40163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9DEF61C9-7891-4197-A2D1-916F0AB9EF81}"/>
              </a:ext>
            </a:extLst>
          </p:cNvPr>
          <p:cNvSpPr>
            <a:spLocks noGrp="1"/>
          </p:cNvSpPr>
          <p:nvPr>
            <p:ph type="sldNum" sz="quarter" idx="4"/>
          </p:nvPr>
        </p:nvSpPr>
        <p:spPr>
          <a:xfrm>
            <a:off x="5338763" y="7007225"/>
            <a:ext cx="1701800" cy="401638"/>
          </a:xfrm>
          <a:prstGeom prst="rect">
            <a:avLst/>
          </a:prstGeom>
        </p:spPr>
        <p:txBody>
          <a:bodyPr vert="horz" lIns="91440" tIns="45720" rIns="91440" bIns="45720" rtlCol="0" anchor="ctr"/>
          <a:lstStyle>
            <a:lvl1pPr algn="r">
              <a:defRPr sz="1200">
                <a:solidFill>
                  <a:schemeClr val="tx1">
                    <a:tint val="75000"/>
                  </a:schemeClr>
                </a:solidFill>
              </a:defRPr>
            </a:lvl1pPr>
          </a:lstStyle>
          <a:p>
            <a:fld id="{7E33B47C-C57A-4F34-BB52-9349BD05311B}" type="slidenum">
              <a:rPr lang="ru-RU" smtClean="0"/>
              <a:t>‹#›</a:t>
            </a:fld>
            <a:endParaRPr lang="ru-RU"/>
          </a:p>
        </p:txBody>
      </p:sp>
    </p:spTree>
    <p:extLst>
      <p:ext uri="{BB962C8B-B14F-4D97-AF65-F5344CB8AC3E}">
        <p14:creationId xmlns:p14="http://schemas.microsoft.com/office/powerpoint/2010/main" val="134649604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0.jpe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1.jpeg"/><Relationship Id="rId5" Type="http://schemas.openxmlformats.org/officeDocument/2006/relationships/image" Target="../media/image15.jpe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3.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4.jpeg"/><Relationship Id="rId5" Type="http://schemas.openxmlformats.org/officeDocument/2006/relationships/image" Target="../media/image15.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5.jpe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6.jpeg"/><Relationship Id="rId5" Type="http://schemas.openxmlformats.org/officeDocument/2006/relationships/image" Target="../media/image15.jpe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7.jpe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8.jpeg"/><Relationship Id="rId5" Type="http://schemas.openxmlformats.org/officeDocument/2006/relationships/image" Target="../media/image15.jpe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9.jpe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0.jpeg"/><Relationship Id="rId5" Type="http://schemas.openxmlformats.org/officeDocument/2006/relationships/image" Target="../media/image15.jpe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51.png"/><Relationship Id="rId18" Type="http://schemas.openxmlformats.org/officeDocument/2006/relationships/image" Target="../media/image15.jpeg"/><Relationship Id="rId26" Type="http://schemas.openxmlformats.org/officeDocument/2006/relationships/image" Target="../media/image72.png"/><Relationship Id="rId3" Type="http://schemas.openxmlformats.org/officeDocument/2006/relationships/image" Target="../media/image81.png"/><Relationship Id="rId21" Type="http://schemas.openxmlformats.org/officeDocument/2006/relationships/image" Target="../media/image93.png"/><Relationship Id="rId7" Type="http://schemas.openxmlformats.org/officeDocument/2006/relationships/image" Target="../media/image84.png"/><Relationship Id="rId12" Type="http://schemas.openxmlformats.org/officeDocument/2006/relationships/image" Target="../media/image89.png"/><Relationship Id="rId17" Type="http://schemas.openxmlformats.org/officeDocument/2006/relationships/image" Target="../media/image91.png"/><Relationship Id="rId25" Type="http://schemas.openxmlformats.org/officeDocument/2006/relationships/image" Target="../media/image18.png"/><Relationship Id="rId2" Type="http://schemas.openxmlformats.org/officeDocument/2006/relationships/notesSlide" Target="../notesSlides/notesSlide8.xml"/><Relationship Id="rId16" Type="http://schemas.microsoft.com/office/2007/relationships/hdphoto" Target="../media/hdphoto8.wdp"/><Relationship Id="rId20" Type="http://schemas.openxmlformats.org/officeDocument/2006/relationships/chart" Target="../charts/chart2.xml"/><Relationship Id="rId1" Type="http://schemas.openxmlformats.org/officeDocument/2006/relationships/slideLayout" Target="../slideLayouts/slideLayout1.xml"/><Relationship Id="rId6" Type="http://schemas.openxmlformats.org/officeDocument/2006/relationships/image" Target="../media/image83.png"/><Relationship Id="rId11" Type="http://schemas.openxmlformats.org/officeDocument/2006/relationships/image" Target="../media/image88.png"/><Relationship Id="rId24" Type="http://schemas.microsoft.com/office/2007/relationships/hdphoto" Target="../media/hdphoto9.wdp"/><Relationship Id="rId5" Type="http://schemas.openxmlformats.org/officeDocument/2006/relationships/image" Target="../media/image14.png"/><Relationship Id="rId15" Type="http://schemas.openxmlformats.org/officeDocument/2006/relationships/image" Target="../media/image90.png"/><Relationship Id="rId23" Type="http://schemas.openxmlformats.org/officeDocument/2006/relationships/image" Target="../media/image95.png"/><Relationship Id="rId10" Type="http://schemas.openxmlformats.org/officeDocument/2006/relationships/image" Target="../media/image87.png"/><Relationship Id="rId19" Type="http://schemas.openxmlformats.org/officeDocument/2006/relationships/image" Target="../media/image92.png"/><Relationship Id="rId4" Type="http://schemas.openxmlformats.org/officeDocument/2006/relationships/image" Target="../media/image82.png"/><Relationship Id="rId9" Type="http://schemas.openxmlformats.org/officeDocument/2006/relationships/image" Target="../media/image86.png"/><Relationship Id="rId14" Type="http://schemas.microsoft.com/office/2007/relationships/hdphoto" Target="../media/hdphoto2.wdp"/><Relationship Id="rId22" Type="http://schemas.openxmlformats.org/officeDocument/2006/relationships/image" Target="../media/image94.png"/></Relationships>
</file>

<file path=ppt/slides/_rels/slide1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4.png"/><Relationship Id="rId7" Type="http://schemas.openxmlformats.org/officeDocument/2006/relationships/hyperlink" Target="mailto:dep@smolinvest.co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10" Type="http://schemas.openxmlformats.org/officeDocument/2006/relationships/image" Target="../media/image72.png"/><Relationship Id="rId4" Type="http://schemas.openxmlformats.org/officeDocument/2006/relationships/image" Target="../media/image96.png"/><Relationship Id="rId9" Type="http://schemas.openxmlformats.org/officeDocument/2006/relationships/image" Target="../media/image15.jpe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07.png"/><Relationship Id="rId18" Type="http://schemas.openxmlformats.org/officeDocument/2006/relationships/image" Target="../media/image18.png"/><Relationship Id="rId3" Type="http://schemas.openxmlformats.org/officeDocument/2006/relationships/image" Target="../media/image100.png"/><Relationship Id="rId7" Type="http://schemas.openxmlformats.org/officeDocument/2006/relationships/image" Target="../media/image104.png"/><Relationship Id="rId12" Type="http://schemas.microsoft.com/office/2007/relationships/hdphoto" Target="../media/hdphoto10.wdp"/><Relationship Id="rId17" Type="http://schemas.openxmlformats.org/officeDocument/2006/relationships/image" Target="../media/image15.jpeg"/><Relationship Id="rId2" Type="http://schemas.openxmlformats.org/officeDocument/2006/relationships/notesSlide" Target="../notesSlides/notesSlide10.xml"/><Relationship Id="rId16" Type="http://schemas.openxmlformats.org/officeDocument/2006/relationships/chart" Target="../charts/chart3.xml"/><Relationship Id="rId1" Type="http://schemas.openxmlformats.org/officeDocument/2006/relationships/slideLayout" Target="../slideLayouts/slideLayout1.xml"/><Relationship Id="rId6" Type="http://schemas.openxmlformats.org/officeDocument/2006/relationships/image" Target="../media/image103.png"/><Relationship Id="rId11" Type="http://schemas.openxmlformats.org/officeDocument/2006/relationships/image" Target="../media/image106.png"/><Relationship Id="rId5" Type="http://schemas.openxmlformats.org/officeDocument/2006/relationships/image" Target="../media/image102.png"/><Relationship Id="rId15" Type="http://schemas.openxmlformats.org/officeDocument/2006/relationships/image" Target="../media/image109.png"/><Relationship Id="rId10" Type="http://schemas.microsoft.com/office/2007/relationships/hdphoto" Target="../media/hdphoto2.wdp"/><Relationship Id="rId19" Type="http://schemas.openxmlformats.org/officeDocument/2006/relationships/image" Target="../media/image72.png"/><Relationship Id="rId4" Type="http://schemas.openxmlformats.org/officeDocument/2006/relationships/image" Target="../media/image101.png"/><Relationship Id="rId9" Type="http://schemas.openxmlformats.org/officeDocument/2006/relationships/image" Target="../media/image105.png"/><Relationship Id="rId14" Type="http://schemas.openxmlformats.org/officeDocument/2006/relationships/image" Target="../media/image108.png"/></Relationships>
</file>

<file path=ppt/slides/_rels/slide18.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116.png"/><Relationship Id="rId18" Type="http://schemas.openxmlformats.org/officeDocument/2006/relationships/image" Target="../media/image72.png"/><Relationship Id="rId3" Type="http://schemas.openxmlformats.org/officeDocument/2006/relationships/image" Target="../media/image110.png"/><Relationship Id="rId7" Type="http://schemas.openxmlformats.org/officeDocument/2006/relationships/image" Target="../media/image112.png"/><Relationship Id="rId12" Type="http://schemas.openxmlformats.org/officeDocument/2006/relationships/image" Target="../media/image115.png"/><Relationship Id="rId17" Type="http://schemas.openxmlformats.org/officeDocument/2006/relationships/image" Target="../media/image18.png"/><Relationship Id="rId2" Type="http://schemas.openxmlformats.org/officeDocument/2006/relationships/notesSlide" Target="../notesSlides/notesSlide11.xml"/><Relationship Id="rId16" Type="http://schemas.openxmlformats.org/officeDocument/2006/relationships/image" Target="../media/image118.png"/><Relationship Id="rId1" Type="http://schemas.openxmlformats.org/officeDocument/2006/relationships/slideLayout" Target="../slideLayouts/slideLayout1.xml"/><Relationship Id="rId6" Type="http://schemas.openxmlformats.org/officeDocument/2006/relationships/image" Target="../media/image111.png"/><Relationship Id="rId11" Type="http://schemas.openxmlformats.org/officeDocument/2006/relationships/image" Target="../media/image114.png"/><Relationship Id="rId5" Type="http://schemas.openxmlformats.org/officeDocument/2006/relationships/image" Target="../media/image14.png"/><Relationship Id="rId15" Type="http://schemas.openxmlformats.org/officeDocument/2006/relationships/image" Target="../media/image117.png"/><Relationship Id="rId10" Type="http://schemas.openxmlformats.org/officeDocument/2006/relationships/image" Target="../media/image113.png"/><Relationship Id="rId4" Type="http://schemas.microsoft.com/office/2007/relationships/hdphoto" Target="../media/hdphoto11.wdp"/><Relationship Id="rId9" Type="http://schemas.openxmlformats.org/officeDocument/2006/relationships/chart" Target="../charts/chart4.xml"/><Relationship Id="rId14" Type="http://schemas.openxmlformats.org/officeDocument/2006/relationships/image" Target="../media/image15.jpeg"/></Relationships>
</file>

<file path=ppt/slides/_rels/slide19.xml.rels><?xml version="1.0" encoding="UTF-8" standalone="yes"?>
<Relationships xmlns="http://schemas.openxmlformats.org/package/2006/relationships"><Relationship Id="rId8" Type="http://schemas.openxmlformats.org/officeDocument/2006/relationships/image" Target="../media/image122.png"/><Relationship Id="rId13" Type="http://schemas.microsoft.com/office/2007/relationships/hdphoto" Target="../media/hdphoto16.wdp"/><Relationship Id="rId18" Type="http://schemas.openxmlformats.org/officeDocument/2006/relationships/image" Target="../media/image15.jpeg"/><Relationship Id="rId3" Type="http://schemas.openxmlformats.org/officeDocument/2006/relationships/image" Target="../media/image119.png"/><Relationship Id="rId7" Type="http://schemas.openxmlformats.org/officeDocument/2006/relationships/image" Target="../media/image121.png"/><Relationship Id="rId12" Type="http://schemas.openxmlformats.org/officeDocument/2006/relationships/image" Target="../media/image125.png"/><Relationship Id="rId17" Type="http://schemas.openxmlformats.org/officeDocument/2006/relationships/image" Target="../media/image129.jpeg"/><Relationship Id="rId2" Type="http://schemas.openxmlformats.org/officeDocument/2006/relationships/notesSlide" Target="../notesSlides/notesSlide12.xml"/><Relationship Id="rId16" Type="http://schemas.openxmlformats.org/officeDocument/2006/relationships/image" Target="../media/image128.png"/><Relationship Id="rId1" Type="http://schemas.openxmlformats.org/officeDocument/2006/relationships/slideLayout" Target="../slideLayouts/slideLayout2.xml"/><Relationship Id="rId6" Type="http://schemas.microsoft.com/office/2007/relationships/hdphoto" Target="../media/hdphoto14.wdp"/><Relationship Id="rId11" Type="http://schemas.openxmlformats.org/officeDocument/2006/relationships/image" Target="../media/image124.png"/><Relationship Id="rId5" Type="http://schemas.openxmlformats.org/officeDocument/2006/relationships/image" Target="../media/image120.png"/><Relationship Id="rId15" Type="http://schemas.openxmlformats.org/officeDocument/2006/relationships/image" Target="../media/image127.png"/><Relationship Id="rId10" Type="http://schemas.microsoft.com/office/2007/relationships/hdphoto" Target="../media/hdphoto15.wdp"/><Relationship Id="rId19" Type="http://schemas.openxmlformats.org/officeDocument/2006/relationships/image" Target="../media/image72.png"/><Relationship Id="rId4" Type="http://schemas.microsoft.com/office/2007/relationships/hdphoto" Target="../media/hdphoto13.wdp"/><Relationship Id="rId9" Type="http://schemas.openxmlformats.org/officeDocument/2006/relationships/image" Target="../media/image123.png"/><Relationship Id="rId14" Type="http://schemas.openxmlformats.org/officeDocument/2006/relationships/image" Target="../media/image126.png"/></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20.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5.jpeg"/><Relationship Id="rId3" Type="http://schemas.openxmlformats.org/officeDocument/2006/relationships/image" Target="../media/image127.png"/><Relationship Id="rId7" Type="http://schemas.microsoft.com/office/2007/relationships/hdphoto" Target="../media/hdphoto17.wdp"/><Relationship Id="rId12" Type="http://schemas.openxmlformats.org/officeDocument/2006/relationships/image" Target="../media/image129.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30.png"/><Relationship Id="rId11" Type="http://schemas.openxmlformats.org/officeDocument/2006/relationships/image" Target="../media/image128.png"/><Relationship Id="rId5" Type="http://schemas.openxmlformats.org/officeDocument/2006/relationships/image" Target="../media/image124.png"/><Relationship Id="rId10" Type="http://schemas.microsoft.com/office/2007/relationships/hdphoto" Target="../media/hdphoto13.wdp"/><Relationship Id="rId4" Type="http://schemas.openxmlformats.org/officeDocument/2006/relationships/image" Target="../media/image122.png"/><Relationship Id="rId9" Type="http://schemas.openxmlformats.org/officeDocument/2006/relationships/image" Target="../media/image119.png"/><Relationship Id="rId14" Type="http://schemas.openxmlformats.org/officeDocument/2006/relationships/image" Target="../media/image72.pn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72.png"/><Relationship Id="rId3" Type="http://schemas.openxmlformats.org/officeDocument/2006/relationships/image" Target="../media/image131.jpeg"/><Relationship Id="rId7" Type="http://schemas.openxmlformats.org/officeDocument/2006/relationships/image" Target="../media/image134.png"/><Relationship Id="rId12"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33.jpeg"/><Relationship Id="rId11" Type="http://schemas.openxmlformats.org/officeDocument/2006/relationships/image" Target="../media/image136.png"/><Relationship Id="rId5" Type="http://schemas.openxmlformats.org/officeDocument/2006/relationships/image" Target="../media/image132.png"/><Relationship Id="rId10" Type="http://schemas.openxmlformats.org/officeDocument/2006/relationships/image" Target="../media/image15.jpeg"/><Relationship Id="rId4" Type="http://schemas.openxmlformats.org/officeDocument/2006/relationships/image" Target="../media/image14.png"/><Relationship Id="rId9" Type="http://schemas.openxmlformats.org/officeDocument/2006/relationships/image" Target="../media/image135.png"/></Relationships>
</file>

<file path=ppt/slides/_rels/slide22.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47.png"/><Relationship Id="rId3" Type="http://schemas.openxmlformats.org/officeDocument/2006/relationships/image" Target="../media/image137.png"/><Relationship Id="rId7" Type="http://schemas.openxmlformats.org/officeDocument/2006/relationships/image" Target="../media/image141.png"/><Relationship Id="rId12" Type="http://schemas.openxmlformats.org/officeDocument/2006/relationships/image" Target="../media/image146.png"/><Relationship Id="rId2" Type="http://schemas.openxmlformats.org/officeDocument/2006/relationships/image" Target="../media/image14.png"/><Relationship Id="rId16" Type="http://schemas.openxmlformats.org/officeDocument/2006/relationships/image" Target="../media/image72.png"/><Relationship Id="rId1" Type="http://schemas.openxmlformats.org/officeDocument/2006/relationships/slideLayout" Target="../slideLayouts/slideLayout1.xml"/><Relationship Id="rId6" Type="http://schemas.openxmlformats.org/officeDocument/2006/relationships/image" Target="../media/image140.png"/><Relationship Id="rId11" Type="http://schemas.openxmlformats.org/officeDocument/2006/relationships/image" Target="../media/image145.png"/><Relationship Id="rId5" Type="http://schemas.openxmlformats.org/officeDocument/2006/relationships/image" Target="../media/image139.png"/><Relationship Id="rId15" Type="http://schemas.openxmlformats.org/officeDocument/2006/relationships/image" Target="../media/image18.png"/><Relationship Id="rId10" Type="http://schemas.openxmlformats.org/officeDocument/2006/relationships/image" Target="../media/image144.png"/><Relationship Id="rId4" Type="http://schemas.openxmlformats.org/officeDocument/2006/relationships/image" Target="../media/image138.png"/><Relationship Id="rId9" Type="http://schemas.openxmlformats.org/officeDocument/2006/relationships/image" Target="../media/image143.png"/><Relationship Id="rId14" Type="http://schemas.openxmlformats.org/officeDocument/2006/relationships/image" Target="../media/image15.jpeg"/></Relationships>
</file>

<file path=ppt/slides/_rels/slide23.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50.png"/><Relationship Id="rId12"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49.jpeg"/><Relationship Id="rId11" Type="http://schemas.openxmlformats.org/officeDocument/2006/relationships/image" Target="../media/image153.png"/><Relationship Id="rId5" Type="http://schemas.microsoft.com/office/2007/relationships/hdphoto" Target="../media/hdphoto2.wdp"/><Relationship Id="rId10" Type="http://schemas.openxmlformats.org/officeDocument/2006/relationships/image" Target="../media/image15.jpeg"/><Relationship Id="rId4" Type="http://schemas.openxmlformats.org/officeDocument/2006/relationships/image" Target="../media/image148.png"/><Relationship Id="rId9" Type="http://schemas.openxmlformats.org/officeDocument/2006/relationships/image" Target="../media/image152.png"/><Relationship Id="rId14" Type="http://schemas.openxmlformats.org/officeDocument/2006/relationships/image" Target="../media/image72.png"/></Relationships>
</file>

<file path=ppt/slides/_rels/slide24.xml.rels><?xml version="1.0" encoding="UTF-8" standalone="yes"?>
<Relationships xmlns="http://schemas.openxmlformats.org/package/2006/relationships"><Relationship Id="rId8" Type="http://schemas.openxmlformats.org/officeDocument/2006/relationships/image" Target="../media/image158.png"/><Relationship Id="rId13" Type="http://schemas.openxmlformats.org/officeDocument/2006/relationships/image" Target="../media/image15.jpeg"/><Relationship Id="rId3" Type="http://schemas.microsoft.com/office/2007/relationships/hdphoto" Target="../media/hdphoto2.wdp"/><Relationship Id="rId7" Type="http://schemas.openxmlformats.org/officeDocument/2006/relationships/image" Target="../media/image157.jpeg"/><Relationship Id="rId12" Type="http://schemas.openxmlformats.org/officeDocument/2006/relationships/image" Target="../media/image162.png"/><Relationship Id="rId2" Type="http://schemas.openxmlformats.org/officeDocument/2006/relationships/image" Target="../media/image154.png"/><Relationship Id="rId1" Type="http://schemas.openxmlformats.org/officeDocument/2006/relationships/slideLayout" Target="../slideLayouts/slideLayout1.xml"/><Relationship Id="rId6" Type="http://schemas.openxmlformats.org/officeDocument/2006/relationships/image" Target="../media/image156.png"/><Relationship Id="rId11" Type="http://schemas.openxmlformats.org/officeDocument/2006/relationships/image" Target="../media/image161.jpeg"/><Relationship Id="rId5" Type="http://schemas.openxmlformats.org/officeDocument/2006/relationships/image" Target="../media/image155.png"/><Relationship Id="rId15" Type="http://schemas.openxmlformats.org/officeDocument/2006/relationships/image" Target="../media/image72.png"/><Relationship Id="rId10" Type="http://schemas.openxmlformats.org/officeDocument/2006/relationships/image" Target="../media/image160.jpeg"/><Relationship Id="rId4" Type="http://schemas.openxmlformats.org/officeDocument/2006/relationships/image" Target="../media/image14.png"/><Relationship Id="rId9" Type="http://schemas.openxmlformats.org/officeDocument/2006/relationships/image" Target="../media/image159.jpeg"/><Relationship Id="rId14" Type="http://schemas.openxmlformats.org/officeDocument/2006/relationships/image" Target="../media/image18.png"/></Relationships>
</file>

<file path=ppt/slides/_rels/slide2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chart" Target="../charts/chart5.xml"/><Relationship Id="rId7"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chart" Target="../charts/chart6.xml"/></Relationships>
</file>

<file path=ppt/slides/_rels/slide26.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3.png"/><Relationship Id="rId7" Type="http://schemas.openxmlformats.org/officeDocument/2006/relationships/image" Target="../media/image16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65.png"/><Relationship Id="rId11" Type="http://schemas.openxmlformats.org/officeDocument/2006/relationships/image" Target="../media/image72.png"/><Relationship Id="rId5" Type="http://schemas.openxmlformats.org/officeDocument/2006/relationships/image" Target="../media/image164.png"/><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15.jpeg"/></Relationships>
</file>

<file path=ppt/slides/_rels/slide27.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4.png"/><Relationship Id="rId7" Type="http://schemas.openxmlformats.org/officeDocument/2006/relationships/image" Target="../media/image17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70.png"/><Relationship Id="rId11" Type="http://schemas.openxmlformats.org/officeDocument/2006/relationships/image" Target="../media/image72.png"/><Relationship Id="rId5" Type="http://schemas.openxmlformats.org/officeDocument/2006/relationships/image" Target="../media/image169.png"/><Relationship Id="rId10" Type="http://schemas.openxmlformats.org/officeDocument/2006/relationships/image" Target="../media/image18.png"/><Relationship Id="rId4" Type="http://schemas.openxmlformats.org/officeDocument/2006/relationships/image" Target="../media/image168.jpeg"/><Relationship Id="rId9" Type="http://schemas.openxmlformats.org/officeDocument/2006/relationships/image" Target="../media/image15.jpeg"/></Relationships>
</file>

<file path=ppt/slides/_rels/slide2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73.pn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75.png"/><Relationship Id="rId4" Type="http://schemas.openxmlformats.org/officeDocument/2006/relationships/image" Target="../media/image174.png"/></Relationships>
</file>

<file path=ppt/slides/_rels/slide29.xml.rels><?xml version="1.0" encoding="UTF-8" standalone="yes"?>
<Relationships xmlns="http://schemas.openxmlformats.org/package/2006/relationships"><Relationship Id="rId8" Type="http://schemas.openxmlformats.org/officeDocument/2006/relationships/image" Target="../media/image179.png"/><Relationship Id="rId13" Type="http://schemas.openxmlformats.org/officeDocument/2006/relationships/image" Target="../media/image72.png"/><Relationship Id="rId3" Type="http://schemas.openxmlformats.org/officeDocument/2006/relationships/image" Target="../media/image14.png"/><Relationship Id="rId7" Type="http://schemas.openxmlformats.org/officeDocument/2006/relationships/image" Target="../media/image15.jpeg"/><Relationship Id="rId12"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78.jpeg"/><Relationship Id="rId11" Type="http://schemas.openxmlformats.org/officeDocument/2006/relationships/image" Target="../media/image182.jpeg"/><Relationship Id="rId5" Type="http://schemas.openxmlformats.org/officeDocument/2006/relationships/image" Target="../media/image177.png"/><Relationship Id="rId10" Type="http://schemas.openxmlformats.org/officeDocument/2006/relationships/image" Target="../media/image181.png"/><Relationship Id="rId4" Type="http://schemas.openxmlformats.org/officeDocument/2006/relationships/image" Target="../media/image176.png"/><Relationship Id="rId9" Type="http://schemas.openxmlformats.org/officeDocument/2006/relationships/image" Target="../media/image180.jpeg"/></Relationships>
</file>

<file path=ppt/slides/_rels/slide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0.jpeg"/><Relationship Id="rId7" Type="http://schemas.openxmlformats.org/officeDocument/2006/relationships/image" Target="../media/image14.png"/><Relationship Id="rId12" Type="http://schemas.openxmlformats.org/officeDocument/2006/relationships/image" Target="../media/image26.png"/><Relationship Id="rId2" Type="http://schemas.openxmlformats.org/officeDocument/2006/relationships/image" Target="../media/image19.jpe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5.jpeg"/><Relationship Id="rId5" Type="http://schemas.openxmlformats.org/officeDocument/2006/relationships/image" Target="../media/image22.png"/><Relationship Id="rId10" Type="http://schemas.openxmlformats.org/officeDocument/2006/relationships/image" Target="../media/image25.jpeg"/><Relationship Id="rId4" Type="http://schemas.openxmlformats.org/officeDocument/2006/relationships/image" Target="../media/image21.png"/><Relationship Id="rId9" Type="http://schemas.openxmlformats.org/officeDocument/2006/relationships/image" Target="../media/image24.png"/></Relationships>
</file>

<file path=ppt/slides/_rels/slide30.xml.rels><?xml version="1.0" encoding="UTF-8" standalone="yes"?>
<Relationships xmlns="http://schemas.openxmlformats.org/package/2006/relationships"><Relationship Id="rId8" Type="http://schemas.openxmlformats.org/officeDocument/2006/relationships/image" Target="../media/image187.jpeg"/><Relationship Id="rId13" Type="http://schemas.openxmlformats.org/officeDocument/2006/relationships/image" Target="../media/image192.jpeg"/><Relationship Id="rId18" Type="http://schemas.openxmlformats.org/officeDocument/2006/relationships/image" Target="../media/image195.png"/><Relationship Id="rId3" Type="http://schemas.openxmlformats.org/officeDocument/2006/relationships/image" Target="../media/image183.jpeg"/><Relationship Id="rId7" Type="http://schemas.openxmlformats.org/officeDocument/2006/relationships/image" Target="../media/image186.png"/><Relationship Id="rId12" Type="http://schemas.openxmlformats.org/officeDocument/2006/relationships/image" Target="../media/image191.png"/><Relationship Id="rId17" Type="http://schemas.openxmlformats.org/officeDocument/2006/relationships/image" Target="../media/image194.png"/><Relationship Id="rId2" Type="http://schemas.openxmlformats.org/officeDocument/2006/relationships/notesSlide" Target="../notesSlides/notesSlide20.xml"/><Relationship Id="rId16" Type="http://schemas.openxmlformats.org/officeDocument/2006/relationships/image" Target="../media/image193.png"/><Relationship Id="rId20"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185.png"/><Relationship Id="rId11" Type="http://schemas.openxmlformats.org/officeDocument/2006/relationships/image" Target="../media/image190.png"/><Relationship Id="rId5" Type="http://schemas.openxmlformats.org/officeDocument/2006/relationships/image" Target="../media/image14.png"/><Relationship Id="rId15" Type="http://schemas.openxmlformats.org/officeDocument/2006/relationships/image" Target="../media/image179.png"/><Relationship Id="rId10" Type="http://schemas.openxmlformats.org/officeDocument/2006/relationships/image" Target="../media/image189.png"/><Relationship Id="rId19" Type="http://schemas.openxmlformats.org/officeDocument/2006/relationships/image" Target="../media/image18.png"/><Relationship Id="rId4" Type="http://schemas.openxmlformats.org/officeDocument/2006/relationships/image" Target="../media/image184.png"/><Relationship Id="rId9" Type="http://schemas.openxmlformats.org/officeDocument/2006/relationships/image" Target="../media/image188.png"/><Relationship Id="rId14" Type="http://schemas.openxmlformats.org/officeDocument/2006/relationships/image" Target="../media/image15.jpe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18.png"/><Relationship Id="rId4" Type="http://schemas.openxmlformats.org/officeDocument/2006/relationships/image" Target="../media/image15.jpeg"/></Relationships>
</file>

<file path=ppt/slides/_rels/slide3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96.png"/><Relationship Id="rId7" Type="http://schemas.openxmlformats.org/officeDocument/2006/relationships/hyperlink" Target="mailto:smolregion67@yandex.ru"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hyperlink" Target="mailto:dep@smolinvest.com" TargetMode="External"/><Relationship Id="rId11" Type="http://schemas.openxmlformats.org/officeDocument/2006/relationships/image" Target="../media/image72.png"/><Relationship Id="rId5" Type="http://schemas.openxmlformats.org/officeDocument/2006/relationships/hyperlink" Target="mailto:shumichi@admin-smolensk.ru" TargetMode="External"/><Relationship Id="rId10" Type="http://schemas.openxmlformats.org/officeDocument/2006/relationships/image" Target="../media/image18.png"/><Relationship Id="rId4" Type="http://schemas.microsoft.com/office/2007/relationships/hdphoto" Target="../media/hdphoto18.wdp"/><Relationship Id="rId9" Type="http://schemas.openxmlformats.org/officeDocument/2006/relationships/image" Target="../media/image15.jpe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4.png"/><Relationship Id="rId7" Type="http://schemas.openxmlformats.org/officeDocument/2006/relationships/image" Target="../media/image31.png"/><Relationship Id="rId12"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0.png"/><Relationship Id="rId18" Type="http://schemas.openxmlformats.org/officeDocument/2006/relationships/image" Target="../media/image18.png"/><Relationship Id="rId3" Type="http://schemas.openxmlformats.org/officeDocument/2006/relationships/image" Target="../media/image22.png"/><Relationship Id="rId7" Type="http://schemas.openxmlformats.org/officeDocument/2006/relationships/image" Target="../media/image36.png"/><Relationship Id="rId12" Type="http://schemas.openxmlformats.org/officeDocument/2006/relationships/image" Target="../media/image39.png"/><Relationship Id="rId17" Type="http://schemas.openxmlformats.org/officeDocument/2006/relationships/image" Target="../media/image43.png"/><Relationship Id="rId2" Type="http://schemas.openxmlformats.org/officeDocument/2006/relationships/notesSlide" Target="../notesSlides/notesSlide1.xml"/><Relationship Id="rId16" Type="http://schemas.openxmlformats.org/officeDocument/2006/relationships/image" Target="../media/image42.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38.png"/><Relationship Id="rId5" Type="http://schemas.openxmlformats.org/officeDocument/2006/relationships/image" Target="../media/image35.png"/><Relationship Id="rId15" Type="http://schemas.openxmlformats.org/officeDocument/2006/relationships/image" Target="../media/image15.jpeg"/><Relationship Id="rId10" Type="http://schemas.openxmlformats.org/officeDocument/2006/relationships/image" Target="../media/image14.png"/><Relationship Id="rId4" Type="http://schemas.microsoft.com/office/2007/relationships/hdphoto" Target="../media/hdphoto2.wdp"/><Relationship Id="rId9" Type="http://schemas.microsoft.com/office/2007/relationships/hdphoto" Target="../media/hdphoto4.wdp"/><Relationship Id="rId14" Type="http://schemas.openxmlformats.org/officeDocument/2006/relationships/image" Target="../media/image41.png"/></Relationships>
</file>

<file path=ppt/slides/_rels/slide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15.jpeg"/><Relationship Id="rId3" Type="http://schemas.openxmlformats.org/officeDocument/2006/relationships/image" Target="../media/image44.png"/><Relationship Id="rId7" Type="http://schemas.microsoft.com/office/2007/relationships/hdphoto" Target="../media/hdphoto5.wdp"/><Relationship Id="rId12" Type="http://schemas.openxmlformats.org/officeDocument/2006/relationships/image" Target="../media/image5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49.png"/><Relationship Id="rId5" Type="http://schemas.openxmlformats.org/officeDocument/2006/relationships/image" Target="../media/image45.png"/><Relationship Id="rId10" Type="http://schemas.openxmlformats.org/officeDocument/2006/relationships/image" Target="../media/image48.png"/><Relationship Id="rId4" Type="http://schemas.microsoft.com/office/2007/relationships/hdphoto" Target="../media/hdphoto2.wdp"/><Relationship Id="rId9" Type="http://schemas.microsoft.com/office/2007/relationships/hdphoto" Target="../media/hdphoto6.wdp"/><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18.png"/><Relationship Id="rId3" Type="http://schemas.openxmlformats.org/officeDocument/2006/relationships/image" Target="../media/image51.png"/><Relationship Id="rId7" Type="http://schemas.openxmlformats.org/officeDocument/2006/relationships/image" Target="../media/image53.png"/><Relationship Id="rId12" Type="http://schemas.openxmlformats.org/officeDocument/2006/relationships/image" Target="../media/image5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2.png"/><Relationship Id="rId11" Type="http://schemas.openxmlformats.org/officeDocument/2006/relationships/image" Target="../media/image55.png"/><Relationship Id="rId5" Type="http://schemas.openxmlformats.org/officeDocument/2006/relationships/image" Target="../media/image14.png"/><Relationship Id="rId10" Type="http://schemas.openxmlformats.org/officeDocument/2006/relationships/image" Target="../media/image15.jpeg"/><Relationship Id="rId4" Type="http://schemas.microsoft.com/office/2007/relationships/hdphoto" Target="../media/hdphoto2.wdp"/><Relationship Id="rId9" Type="http://schemas.openxmlformats.org/officeDocument/2006/relationships/chart" Target="../charts/chart1.xml"/></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microsoft.com/office/2007/relationships/hdphoto" Target="../media/hdphoto2.wdp"/><Relationship Id="rId7" Type="http://schemas.openxmlformats.org/officeDocument/2006/relationships/image" Target="../media/image59.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14.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60.png"/><Relationship Id="rId7" Type="http://schemas.openxmlformats.org/officeDocument/2006/relationships/image" Target="../media/image34.png"/><Relationship Id="rId12" Type="http://schemas.openxmlformats.org/officeDocument/2006/relationships/image" Target="../media/image67.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6.png"/><Relationship Id="rId5" Type="http://schemas.openxmlformats.org/officeDocument/2006/relationships/image" Target="../media/image61.png"/><Relationship Id="rId15" Type="http://schemas.openxmlformats.org/officeDocument/2006/relationships/image" Target="../media/image18.png"/><Relationship Id="rId10" Type="http://schemas.openxmlformats.org/officeDocument/2006/relationships/image" Target="../media/image65.png"/><Relationship Id="rId4" Type="http://schemas.microsoft.com/office/2007/relationships/hdphoto" Target="../media/hdphoto7.wdp"/><Relationship Id="rId9" Type="http://schemas.openxmlformats.org/officeDocument/2006/relationships/image" Target="../media/image64.png"/><Relationship Id="rId14"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50" name="Рисунок 49"/>
          <p:cNvPicPr>
            <a:picLocks noChangeAspect="1"/>
          </p:cNvPicPr>
          <p:nvPr/>
        </p:nvPicPr>
        <p:blipFill>
          <a:blip r:embed="rId3" cstate="print"/>
          <a:stretch>
            <a:fillRect/>
          </a:stretch>
        </p:blipFill>
        <p:spPr>
          <a:xfrm>
            <a:off x="1371641" y="1647857"/>
            <a:ext cx="4800600" cy="4743450"/>
          </a:xfrm>
          <a:prstGeom prst="rect">
            <a:avLst/>
          </a:prstGeom>
        </p:spPr>
      </p:pic>
      <p:pic>
        <p:nvPicPr>
          <p:cNvPr id="16" name="Рисунок 15"/>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143" y="195109"/>
            <a:ext cx="7560818" cy="777717"/>
          </a:xfrm>
          <a:prstGeom prst="rect">
            <a:avLst/>
          </a:prstGeom>
        </p:spPr>
      </p:pic>
      <p:pic>
        <p:nvPicPr>
          <p:cNvPr id="20" name="Рисунок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21699" y="6226508"/>
            <a:ext cx="1043484" cy="1294279"/>
          </a:xfrm>
          <a:prstGeom prst="rect">
            <a:avLst/>
          </a:prstGeom>
        </p:spPr>
      </p:pic>
      <p:sp>
        <p:nvSpPr>
          <p:cNvPr id="21" name="TextBox 20"/>
          <p:cNvSpPr txBox="1"/>
          <p:nvPr/>
        </p:nvSpPr>
        <p:spPr>
          <a:xfrm>
            <a:off x="-41564" y="299833"/>
            <a:ext cx="7559676" cy="523220"/>
          </a:xfrm>
          <a:prstGeom prst="rect">
            <a:avLst/>
          </a:prstGeom>
          <a:noFill/>
        </p:spPr>
        <p:txBody>
          <a:bodyPr wrap="square" rtlCol="0">
            <a:spAutoFit/>
          </a:bodyPr>
          <a:lstStyle/>
          <a:p>
            <a:pPr algn="ctr"/>
            <a:r>
              <a:rPr lang="ru-RU" sz="28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Инвестиционный паспорт</a:t>
            </a:r>
          </a:p>
        </p:txBody>
      </p:sp>
      <p:grpSp>
        <p:nvGrpSpPr>
          <p:cNvPr id="40" name="Группа 39"/>
          <p:cNvGrpSpPr/>
          <p:nvPr/>
        </p:nvGrpSpPr>
        <p:grpSpPr>
          <a:xfrm>
            <a:off x="698130" y="1087242"/>
            <a:ext cx="6055490" cy="5786405"/>
            <a:chOff x="698130" y="1087242"/>
            <a:chExt cx="6055490" cy="5786405"/>
          </a:xfrm>
        </p:grpSpPr>
        <p:pic>
          <p:nvPicPr>
            <p:cNvPr id="41" name="Рисунок 4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47200" y="5213164"/>
              <a:ext cx="1660483" cy="1660483"/>
            </a:xfrm>
            <a:prstGeom prst="rect">
              <a:avLst/>
            </a:prstGeom>
          </p:spPr>
        </p:pic>
        <p:pic>
          <p:nvPicPr>
            <p:cNvPr id="42" name="Рисунок 4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8130" y="3196056"/>
              <a:ext cx="1667052" cy="1667052"/>
            </a:xfrm>
            <a:prstGeom prst="rect">
              <a:avLst/>
            </a:prstGeom>
          </p:spPr>
        </p:pic>
        <p:pic>
          <p:nvPicPr>
            <p:cNvPr id="43" name="Рисунок 4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57167" y="3244752"/>
              <a:ext cx="1696453" cy="1696453"/>
            </a:xfrm>
            <a:prstGeom prst="rect">
              <a:avLst/>
            </a:prstGeom>
          </p:spPr>
        </p:pic>
        <p:pic>
          <p:nvPicPr>
            <p:cNvPr id="44" name="Рисунок 4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22742" y="1709520"/>
              <a:ext cx="1684421" cy="1684421"/>
            </a:xfrm>
            <a:prstGeom prst="rect">
              <a:avLst/>
            </a:prstGeom>
          </p:spPr>
        </p:pic>
        <p:pic>
          <p:nvPicPr>
            <p:cNvPr id="45" name="Рисунок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01037" y="4726130"/>
              <a:ext cx="1684421" cy="1684421"/>
            </a:xfrm>
            <a:prstGeom prst="rect">
              <a:avLst/>
            </a:prstGeom>
          </p:spPr>
        </p:pic>
        <p:sp>
          <p:nvSpPr>
            <p:cNvPr id="46" name="TextBox 45"/>
            <p:cNvSpPr txBox="1"/>
            <p:nvPr/>
          </p:nvSpPr>
          <p:spPr>
            <a:xfrm>
              <a:off x="1632173" y="3196056"/>
              <a:ext cx="4090535" cy="400110"/>
            </a:xfrm>
            <a:prstGeom prst="rect">
              <a:avLst/>
            </a:prstGeom>
            <a:noFill/>
          </p:spPr>
          <p:txBody>
            <a:bodyPr wrap="square" rtlCol="0">
              <a:spAutoFit/>
            </a:bodyPr>
            <a:lstStyle/>
            <a:p>
              <a:pPr algn="ctr"/>
              <a:endParaRPr lang="ru-RU" sz="2000" b="1" dirty="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47" name="Рисунок 4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54260" y="4710467"/>
              <a:ext cx="1667052" cy="1667052"/>
            </a:xfrm>
            <a:prstGeom prst="rect">
              <a:avLst/>
            </a:prstGeom>
          </p:spPr>
        </p:pic>
        <p:pic>
          <p:nvPicPr>
            <p:cNvPr id="48" name="Рисунок 4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16844" y="1087242"/>
              <a:ext cx="1684422" cy="1684422"/>
            </a:xfrm>
            <a:prstGeom prst="rect">
              <a:avLst/>
            </a:prstGeom>
          </p:spPr>
        </p:pic>
        <p:pic>
          <p:nvPicPr>
            <p:cNvPr id="49" name="Рисунок 4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40287" y="1738860"/>
              <a:ext cx="1655081" cy="1655081"/>
            </a:xfrm>
            <a:prstGeom prst="rect">
              <a:avLst/>
            </a:prstGeom>
          </p:spPr>
        </p:pic>
      </p:grpSp>
      <p:sp>
        <p:nvSpPr>
          <p:cNvPr id="51" name="TextBox 50"/>
          <p:cNvSpPr txBox="1"/>
          <p:nvPr/>
        </p:nvSpPr>
        <p:spPr>
          <a:xfrm>
            <a:off x="1632173" y="3196056"/>
            <a:ext cx="4090535" cy="1631216"/>
          </a:xfrm>
          <a:prstGeom prst="rect">
            <a:avLst/>
          </a:prstGeom>
          <a:noFill/>
        </p:spPr>
        <p:txBody>
          <a:bodyPr wrap="square" rtlCol="0">
            <a:spAutoFit/>
          </a:bodyPr>
          <a:lstStyle/>
          <a:p>
            <a:pPr algn="ctr"/>
            <a:r>
              <a:rPr lang="ru-RU" sz="2000" b="1" dirty="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Муниципальное </a:t>
            </a:r>
          </a:p>
          <a:p>
            <a:pPr algn="ctr"/>
            <a:r>
              <a:rPr lang="ru-RU" sz="2000" b="1" dirty="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образование</a:t>
            </a:r>
          </a:p>
          <a:p>
            <a:pPr algn="ctr"/>
            <a:r>
              <a:rPr lang="ru-RU" sz="2000" b="1" dirty="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«Шумячский </a:t>
            </a:r>
          </a:p>
          <a:p>
            <a:pPr algn="ctr"/>
            <a:r>
              <a:rPr lang="ru-RU" sz="2000" b="1" dirty="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муниципальный округ»</a:t>
            </a:r>
          </a:p>
          <a:p>
            <a:pPr algn="ctr"/>
            <a:r>
              <a:rPr lang="ru-RU" sz="2000" b="1" dirty="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Смоленской области</a:t>
            </a:r>
          </a:p>
        </p:txBody>
      </p:sp>
      <p:sp>
        <p:nvSpPr>
          <p:cNvPr id="54" name="Прямоугольник 53"/>
          <p:cNvSpPr/>
          <p:nvPr/>
        </p:nvSpPr>
        <p:spPr>
          <a:xfrm>
            <a:off x="3201661" y="4916647"/>
            <a:ext cx="1089786" cy="369332"/>
          </a:xfrm>
          <a:prstGeom prst="rect">
            <a:avLst/>
          </a:prstGeom>
        </p:spPr>
        <p:txBody>
          <a:bodyPr wrap="none">
            <a:spAutoFit/>
          </a:bodyPr>
          <a:lstStyle/>
          <a:p>
            <a:pPr algn="ctr"/>
            <a:r>
              <a:rPr lang="ru-RU" dirty="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rPr>
              <a:t>202</a:t>
            </a:r>
            <a:r>
              <a:rPr lang="en-US" dirty="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rPr>
              <a:t>5</a:t>
            </a:r>
            <a:r>
              <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год</a:t>
            </a:r>
          </a:p>
        </p:txBody>
      </p:sp>
    </p:spTree>
    <p:extLst>
      <p:ext uri="{BB962C8B-B14F-4D97-AF65-F5344CB8AC3E}">
        <p14:creationId xmlns:p14="http://schemas.microsoft.com/office/powerpoint/2010/main" val="27217467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SDA\Desktop\Льнозавод_К.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688335" y="952501"/>
            <a:ext cx="2542032"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Рисунок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60575" y="155575"/>
            <a:ext cx="54991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Box 2"/>
          <p:cNvSpPr txBox="1">
            <a:spLocks noChangeArrowheads="1"/>
          </p:cNvSpPr>
          <p:nvPr/>
        </p:nvSpPr>
        <p:spPr bwMode="auto">
          <a:xfrm>
            <a:off x="2271251" y="317500"/>
            <a:ext cx="528842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sz="2400">
                <a:solidFill>
                  <a:schemeClr val="bg1"/>
                </a:solidFill>
                <a:latin typeface="Open Sans Semibold" panose="020B0706030804020204" pitchFamily="34" charset="0"/>
                <a:cs typeface="Open Sans Semibold" panose="020B0706030804020204" pitchFamily="34" charset="0"/>
              </a:rPr>
              <a:t>Инвестиционные площадки</a:t>
            </a:r>
          </a:p>
        </p:txBody>
      </p:sp>
      <p:sp>
        <p:nvSpPr>
          <p:cNvPr id="13317" name="TextBox 14"/>
          <p:cNvSpPr txBox="1">
            <a:spLocks noChangeArrowheads="1"/>
          </p:cNvSpPr>
          <p:nvPr/>
        </p:nvSpPr>
        <p:spPr bwMode="auto">
          <a:xfrm>
            <a:off x="7168896" y="7189788"/>
            <a:ext cx="6492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ru-RU" sz="1800" b="1" i="1" dirty="0">
                <a:solidFill>
                  <a:srgbClr val="339533"/>
                </a:solidFill>
                <a:latin typeface="Open Sans Semibold" panose="020B0706030804020204" pitchFamily="34" charset="0"/>
                <a:cs typeface="Open Sans Semibold" panose="020B0706030804020204" pitchFamily="34" charset="0"/>
              </a:rPr>
              <a:t>10</a:t>
            </a:r>
          </a:p>
        </p:txBody>
      </p:sp>
      <p:graphicFrame>
        <p:nvGraphicFramePr>
          <p:cNvPr id="20" name="Таблица 19"/>
          <p:cNvGraphicFramePr>
            <a:graphicFrameLocks noGrp="1"/>
          </p:cNvGraphicFramePr>
          <p:nvPr/>
        </p:nvGraphicFramePr>
        <p:xfrm>
          <a:off x="228600" y="3030538"/>
          <a:ext cx="7029450" cy="1051192"/>
        </p:xfrm>
        <a:graphic>
          <a:graphicData uri="http://schemas.openxmlformats.org/drawingml/2006/table">
            <a:tbl>
              <a:tblPr/>
              <a:tblGrid>
                <a:gridCol w="1841500">
                  <a:extLst>
                    <a:ext uri="{9D8B030D-6E8A-4147-A177-3AD203B41FA5}">
                      <a16:colId xmlns:a16="http://schemas.microsoft.com/office/drawing/2014/main" val="20000"/>
                    </a:ext>
                  </a:extLst>
                </a:gridCol>
                <a:gridCol w="1962150">
                  <a:extLst>
                    <a:ext uri="{9D8B030D-6E8A-4147-A177-3AD203B41FA5}">
                      <a16:colId xmlns:a16="http://schemas.microsoft.com/office/drawing/2014/main" val="20001"/>
                    </a:ext>
                  </a:extLst>
                </a:gridCol>
                <a:gridCol w="3225800">
                  <a:extLst>
                    <a:ext uri="{9D8B030D-6E8A-4147-A177-3AD203B41FA5}">
                      <a16:colId xmlns:a16="http://schemas.microsoft.com/office/drawing/2014/main" val="20002"/>
                    </a:ext>
                  </a:extLst>
                </a:gridCol>
              </a:tblGrid>
              <a:tr h="228455">
                <a:tc rowSpan="4">
                  <a:txBody>
                    <a:bodyPr/>
                    <a:lstStyle/>
                    <a:p>
                      <a:pPr marL="0" marR="0" lvl="0" indent="0" algn="ctr" defTabSz="75565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a:ln>
                            <a:noFill/>
                          </a:ln>
                          <a:solidFill>
                            <a:srgbClr val="007FAC"/>
                          </a:solidFill>
                          <a:effectLst/>
                          <a:latin typeface="Open Sans Semibold" pitchFamily="34" charset="0"/>
                          <a:cs typeface="Open Sans Semibold" pitchFamily="34" charset="0"/>
                        </a:rPr>
                        <a:t>Характеристика</a:t>
                      </a:r>
                    </a:p>
                    <a:p>
                      <a:pPr marL="0" marR="0" lvl="0" indent="0" algn="ctr" defTabSz="75565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a:ln>
                            <a:noFill/>
                          </a:ln>
                          <a:solidFill>
                            <a:srgbClr val="007FAC"/>
                          </a:solidFill>
                          <a:effectLst/>
                          <a:latin typeface="Open Sans Semibold" pitchFamily="34" charset="0"/>
                          <a:cs typeface="Open Sans Semibold" pitchFamily="34" charset="0"/>
                        </a:rPr>
                        <a:t>участка</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rgbClr val="D1FFFF"/>
                    </a:solid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rgbClr val="2E75B6"/>
                          </a:solidFill>
                          <a:effectLst/>
                          <a:latin typeface="Open Sans Semibold" pitchFamily="34" charset="0"/>
                          <a:cs typeface="Open Sans Semibold" pitchFamily="34" charset="0"/>
                        </a:rPr>
                        <a:t>Площадь</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chemeClr val="tx1"/>
                          </a:solidFill>
                          <a:effectLst/>
                          <a:latin typeface="Open Sans" pitchFamily="34" charset="0"/>
                          <a:cs typeface="Open Sans" pitchFamily="34" charset="0"/>
                        </a:rPr>
                        <a:t>4 га</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28455">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rgbClr val="2E75B6"/>
                          </a:solidFill>
                          <a:effectLst/>
                          <a:latin typeface="Open Sans Semibold" pitchFamily="34" charset="0"/>
                          <a:cs typeface="Open Sans Semibold" pitchFamily="34" charset="0"/>
                        </a:rPr>
                        <a:t>Категория земли</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chemeClr val="tx1"/>
                          </a:solidFill>
                          <a:effectLst/>
                          <a:latin typeface="Open Sans" pitchFamily="34" charset="0"/>
                          <a:cs typeface="Open Sans" pitchFamily="34" charset="0"/>
                        </a:rPr>
                        <a:t>земли населенных пунктов</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28455">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rgbClr val="2E75B6"/>
                          </a:solidFill>
                          <a:effectLst/>
                          <a:latin typeface="Open Sans Semibold" pitchFamily="34" charset="0"/>
                          <a:cs typeface="Open Sans Semibold" pitchFamily="34" charset="0"/>
                        </a:rPr>
                        <a:t>Форма собственности</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chemeClr val="tx1"/>
                          </a:solidFill>
                          <a:effectLst/>
                          <a:latin typeface="Open Sans" pitchFamily="34" charset="0"/>
                          <a:cs typeface="Open Sans" pitchFamily="34" charset="0"/>
                        </a:rPr>
                        <a:t>государственная собственность не разграничена</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5561">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rgbClr val="007FAC"/>
                          </a:solidFill>
                          <a:effectLst/>
                          <a:latin typeface="Open Sans Semibold" pitchFamily="34" charset="0"/>
                          <a:cs typeface="Open Sans Semibold" pitchFamily="34" charset="0"/>
                        </a:rPr>
                        <a:t>Приоритетное направление использования</a:t>
                      </a:r>
                      <a:endParaRPr kumimoji="0" lang="ru-RU" sz="900" b="0" i="0" u="none" strike="noStrike" cap="none" normalizeH="0" baseline="0">
                        <a:ln>
                          <a:noFill/>
                        </a:ln>
                        <a:solidFill>
                          <a:srgbClr val="2E75B6"/>
                        </a:solidFill>
                        <a:effectLst/>
                        <a:latin typeface="Open Sans Semibold" pitchFamily="34" charset="0"/>
                        <a:cs typeface="Open Sans Semibold" pitchFamily="34" charset="0"/>
                      </a:endParaRP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Open Sans" pitchFamily="34" charset="0"/>
                          <a:cs typeface="Open Sans" pitchFamily="34" charset="0"/>
                        </a:rPr>
                        <a:t>для производственной деятельности</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17" name="Таблица 16"/>
          <p:cNvGraphicFramePr>
            <a:graphicFrameLocks noGrp="1"/>
          </p:cNvGraphicFramePr>
          <p:nvPr>
            <p:extLst>
              <p:ext uri="{D42A27DB-BD31-4B8C-83A1-F6EECF244321}">
                <p14:modId xmlns:p14="http://schemas.microsoft.com/office/powerpoint/2010/main" val="334396254"/>
              </p:ext>
            </p:extLst>
          </p:nvPr>
        </p:nvGraphicFramePr>
        <p:xfrm>
          <a:off x="227013" y="4076700"/>
          <a:ext cx="6854825" cy="1737002"/>
        </p:xfrm>
        <a:graphic>
          <a:graphicData uri="http://schemas.openxmlformats.org/drawingml/2006/table">
            <a:tbl>
              <a:tblPr/>
              <a:tblGrid>
                <a:gridCol w="1365250">
                  <a:extLst>
                    <a:ext uri="{9D8B030D-6E8A-4147-A177-3AD203B41FA5}">
                      <a16:colId xmlns:a16="http://schemas.microsoft.com/office/drawing/2014/main" val="20000"/>
                    </a:ext>
                  </a:extLst>
                </a:gridCol>
                <a:gridCol w="1460500">
                  <a:extLst>
                    <a:ext uri="{9D8B030D-6E8A-4147-A177-3AD203B41FA5}">
                      <a16:colId xmlns:a16="http://schemas.microsoft.com/office/drawing/2014/main" val="20001"/>
                    </a:ext>
                  </a:extLst>
                </a:gridCol>
                <a:gridCol w="4029075">
                  <a:extLst>
                    <a:ext uri="{9D8B030D-6E8A-4147-A177-3AD203B41FA5}">
                      <a16:colId xmlns:a16="http://schemas.microsoft.com/office/drawing/2014/main" val="20002"/>
                    </a:ext>
                  </a:extLst>
                </a:gridCol>
              </a:tblGrid>
              <a:tr h="502742">
                <a:tc rowSpan="4">
                  <a:txBody>
                    <a:bodyPr/>
                    <a:lstStyle/>
                    <a:p>
                      <a:pPr marL="0" marR="0" lvl="0" indent="0" algn="ctr" defTabSz="75565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a:ln>
                            <a:noFill/>
                          </a:ln>
                          <a:solidFill>
                            <a:srgbClr val="007FAC"/>
                          </a:solidFill>
                          <a:effectLst/>
                          <a:latin typeface="Open Sans Semibold" pitchFamily="34" charset="0"/>
                          <a:cs typeface="Open Sans Semibold" pitchFamily="34" charset="0"/>
                        </a:rPr>
                        <a:t>Инженерная инфраструктура</a:t>
                      </a:r>
                    </a:p>
                  </a:txBody>
                  <a:tcPr marT="45690" marB="4569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rgbClr val="D1FFFF"/>
                    </a:solid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rgbClr val="007FAC"/>
                          </a:solidFill>
                          <a:effectLst/>
                          <a:latin typeface="Open Sans Semibold" pitchFamily="34" charset="0"/>
                          <a:cs typeface="Open Sans Semibold" pitchFamily="34" charset="0"/>
                        </a:rPr>
                        <a:t>Электроснабжение</a:t>
                      </a:r>
                    </a:p>
                  </a:txBody>
                  <a:tcPr marT="45690" marB="4569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just"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Open Sans" pitchFamily="34" charset="0"/>
                          <a:cs typeface="Open Sans" pitchFamily="34" charset="0"/>
                        </a:rPr>
                        <a:t>ближайший центр питания ПС Шумячи 110/35/10 на расстоянии 1,5 км по прямой до границы земельного участка. Резерв мощности для тех. присоединения составляет 5,78МВА</a:t>
                      </a:r>
                    </a:p>
                  </a:txBody>
                  <a:tcPr marT="45690" marB="4569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5621">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rgbClr val="007FAC"/>
                          </a:solidFill>
                          <a:effectLst/>
                          <a:latin typeface="Open Sans Semibold" pitchFamily="34" charset="0"/>
                          <a:cs typeface="Open Sans Semibold" pitchFamily="34" charset="0"/>
                        </a:rPr>
                        <a:t>Газоснабжение</a:t>
                      </a:r>
                    </a:p>
                  </a:txBody>
                  <a:tcPr marT="45690" marB="4569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chemeClr val="tx1"/>
                          </a:solidFill>
                          <a:effectLst/>
                          <a:latin typeface="Open Sans" pitchFamily="34" charset="0"/>
                          <a:cs typeface="Open Sans" pitchFamily="34" charset="0"/>
                        </a:rPr>
                        <a:t>газопровод высокого давления на расстоянии 70 м, тех. присоединение – 2 мес. мощность Ду 219 (0,6 МПа)</a:t>
                      </a:r>
                    </a:p>
                  </a:txBody>
                  <a:tcPr marT="45690" marB="4569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02742">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rgbClr val="007FAC"/>
                          </a:solidFill>
                          <a:effectLst/>
                          <a:latin typeface="Open Sans Semibold" pitchFamily="34" charset="0"/>
                          <a:cs typeface="Open Sans Semibold" pitchFamily="34" charset="0"/>
                        </a:rPr>
                        <a:t>Водоснабжение</a:t>
                      </a:r>
                    </a:p>
                  </a:txBody>
                  <a:tcPr marT="45690" marB="4569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Open Sans" pitchFamily="34" charset="0"/>
                          <a:cs typeface="Open Sans" pitchFamily="34" charset="0"/>
                        </a:rPr>
                        <a:t>точка подключения на расстоянии 250 м от участка, диаметр трубы в точке подключения – 110 мм; мощность 4 атм., Ориентировочная стоимость тех. подключения – 60 </a:t>
                      </a:r>
                      <a:r>
                        <a:rPr kumimoji="0" lang="ru-RU" sz="900" b="0" i="0" u="none" strike="noStrike" cap="none" normalizeH="0" baseline="0" dirty="0" err="1">
                          <a:ln>
                            <a:noFill/>
                          </a:ln>
                          <a:solidFill>
                            <a:schemeClr val="tx1"/>
                          </a:solidFill>
                          <a:effectLst/>
                          <a:latin typeface="Open Sans" pitchFamily="34" charset="0"/>
                          <a:cs typeface="Open Sans" pitchFamily="34" charset="0"/>
                        </a:rPr>
                        <a:t>тыс.руб</a:t>
                      </a:r>
                      <a:r>
                        <a:rPr kumimoji="0" lang="ru-RU" sz="900" b="0" i="0" u="none" strike="noStrike" cap="none" normalizeH="0" baseline="0" dirty="0">
                          <a:ln>
                            <a:noFill/>
                          </a:ln>
                          <a:solidFill>
                            <a:schemeClr val="tx1"/>
                          </a:solidFill>
                          <a:effectLst/>
                          <a:latin typeface="Open Sans" pitchFamily="34" charset="0"/>
                          <a:cs typeface="Open Sans" pitchFamily="34" charset="0"/>
                        </a:rPr>
                        <a:t>.</a:t>
                      </a:r>
                    </a:p>
                  </a:txBody>
                  <a:tcPr marT="45690" marB="4569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5621">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rgbClr val="007FAC"/>
                          </a:solidFill>
                          <a:effectLst/>
                          <a:latin typeface="Open Sans Semibold" pitchFamily="34" charset="0"/>
                          <a:cs typeface="Open Sans Semibold" pitchFamily="34" charset="0"/>
                        </a:rPr>
                        <a:t>Водоотведение</a:t>
                      </a:r>
                    </a:p>
                  </a:txBody>
                  <a:tcPr marT="45690" marB="4569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Open Sans" pitchFamily="34" charset="0"/>
                          <a:cs typeface="Open Sans" pitchFamily="34" charset="0"/>
                        </a:rPr>
                        <a:t>точка подключения на расстоянии 300 м от участка. Сроки тех. присоединения – 2 мес. Ориентировочная стоимость  100 тыс. руб.</a:t>
                      </a:r>
                    </a:p>
                  </a:txBody>
                  <a:tcPr marT="45690" marB="4569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23" name="Таблица 22"/>
          <p:cNvGraphicFramePr>
            <a:graphicFrameLocks noGrp="1"/>
          </p:cNvGraphicFramePr>
          <p:nvPr/>
        </p:nvGraphicFramePr>
        <p:xfrm>
          <a:off x="227013" y="5811838"/>
          <a:ext cx="5581650" cy="365482"/>
        </p:xfrm>
        <a:graphic>
          <a:graphicData uri="http://schemas.openxmlformats.org/drawingml/2006/table">
            <a:tbl>
              <a:tblPr/>
              <a:tblGrid>
                <a:gridCol w="2820987">
                  <a:extLst>
                    <a:ext uri="{9D8B030D-6E8A-4147-A177-3AD203B41FA5}">
                      <a16:colId xmlns:a16="http://schemas.microsoft.com/office/drawing/2014/main" val="20000"/>
                    </a:ext>
                  </a:extLst>
                </a:gridCol>
                <a:gridCol w="2760663">
                  <a:extLst>
                    <a:ext uri="{9D8B030D-6E8A-4147-A177-3AD203B41FA5}">
                      <a16:colId xmlns:a16="http://schemas.microsoft.com/office/drawing/2014/main" val="20001"/>
                    </a:ext>
                  </a:extLst>
                </a:gridCol>
              </a:tblGrid>
              <a:tr h="365125">
                <a:tc>
                  <a:txBody>
                    <a:bodyPr/>
                    <a:lstStyle/>
                    <a:p>
                      <a:pPr marL="0" marR="0" lvl="0" indent="0" algn="ctr" defTabSz="75565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a:ln>
                            <a:noFill/>
                          </a:ln>
                          <a:solidFill>
                            <a:srgbClr val="007FAC"/>
                          </a:solidFill>
                          <a:effectLst/>
                          <a:latin typeface="Open Sans Semibold" pitchFamily="34" charset="0"/>
                          <a:cs typeface="Open Sans Semibold" pitchFamily="34" charset="0"/>
                        </a:rPr>
                        <a:t>Подъездные пути</a:t>
                      </a:r>
                    </a:p>
                  </a:txBody>
                  <a:tcPr marT="45581" marB="45581"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rgbClr val="D1FFFF"/>
                    </a:solid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Open Sans" pitchFamily="34" charset="0"/>
                          <a:cs typeface="Open Sans" pitchFamily="34" charset="0"/>
                        </a:rPr>
                        <a:t>автомобильная дорога (обход п. Шумячи, асфальт) на расстоянии 0,5 км</a:t>
                      </a:r>
                    </a:p>
                  </a:txBody>
                  <a:tcPr marT="45581" marB="45581"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graphicFrame>
        <p:nvGraphicFramePr>
          <p:cNvPr id="24" name="Таблица 23"/>
          <p:cNvGraphicFramePr>
            <a:graphicFrameLocks noGrp="1"/>
          </p:cNvGraphicFramePr>
          <p:nvPr/>
        </p:nvGraphicFramePr>
        <p:xfrm>
          <a:off x="227013" y="6176963"/>
          <a:ext cx="5105400" cy="244475"/>
        </p:xfrm>
        <a:graphic>
          <a:graphicData uri="http://schemas.openxmlformats.org/drawingml/2006/table">
            <a:tbl>
              <a:tblPr/>
              <a:tblGrid>
                <a:gridCol w="2820987">
                  <a:extLst>
                    <a:ext uri="{9D8B030D-6E8A-4147-A177-3AD203B41FA5}">
                      <a16:colId xmlns:a16="http://schemas.microsoft.com/office/drawing/2014/main" val="20000"/>
                    </a:ext>
                  </a:extLst>
                </a:gridCol>
                <a:gridCol w="2284413">
                  <a:extLst>
                    <a:ext uri="{9D8B030D-6E8A-4147-A177-3AD203B41FA5}">
                      <a16:colId xmlns:a16="http://schemas.microsoft.com/office/drawing/2014/main" val="20001"/>
                    </a:ext>
                  </a:extLst>
                </a:gridCol>
              </a:tblGrid>
              <a:tr h="244475">
                <a:tc>
                  <a:txBody>
                    <a:bodyPr/>
                    <a:lstStyle/>
                    <a:p>
                      <a:pPr marL="0" marR="0" lvl="0" indent="0" algn="ctr" defTabSz="75565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a:ln>
                            <a:noFill/>
                          </a:ln>
                          <a:solidFill>
                            <a:srgbClr val="007FAC"/>
                          </a:solidFill>
                          <a:effectLst/>
                          <a:latin typeface="Open Sans Semibold" pitchFamily="34" charset="0"/>
                          <a:cs typeface="Open Sans Semibold" pitchFamily="34" charset="0"/>
                        </a:rPr>
                        <a:t>Условия предоставления</a:t>
                      </a:r>
                    </a:p>
                  </a:txBody>
                  <a:tcPr marT="45839" marB="45839"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rgbClr val="D1FFFF"/>
                    </a:solid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chemeClr val="tx1"/>
                          </a:solidFill>
                          <a:effectLst/>
                          <a:latin typeface="Open Sans" pitchFamily="34" charset="0"/>
                          <a:cs typeface="Open Sans" pitchFamily="34" charset="0"/>
                        </a:rPr>
                        <a:t>аренда: 1,35 руб/кв.м.</a:t>
                      </a:r>
                    </a:p>
                  </a:txBody>
                  <a:tcPr marT="45839" marB="45839"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sp>
        <p:nvSpPr>
          <p:cNvPr id="13383" name="TextBox 24"/>
          <p:cNvSpPr txBox="1">
            <a:spLocks noChangeArrowheads="1"/>
          </p:cNvSpPr>
          <p:nvPr/>
        </p:nvSpPr>
        <p:spPr bwMode="auto">
          <a:xfrm>
            <a:off x="236538" y="439738"/>
            <a:ext cx="2095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ru-RU" sz="700">
                <a:solidFill>
                  <a:srgbClr val="002060"/>
                </a:solidFill>
                <a:latin typeface="Open Sans" panose="020B0606030504020204" pitchFamily="34" charset="0"/>
                <a:cs typeface="Open Sans" panose="020B0606030504020204" pitchFamily="34" charset="0"/>
              </a:rPr>
              <a:t> </a:t>
            </a:r>
          </a:p>
        </p:txBody>
      </p:sp>
      <p:pic>
        <p:nvPicPr>
          <p:cNvPr id="13384" name="Picture 3" descr="Буфер обмена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388" y="157163"/>
            <a:ext cx="668337"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Таблица 13"/>
          <p:cNvGraphicFramePr>
            <a:graphicFrameLocks noGrp="1"/>
          </p:cNvGraphicFramePr>
          <p:nvPr>
            <p:extLst>
              <p:ext uri="{D42A27DB-BD31-4B8C-83A1-F6EECF244321}">
                <p14:modId xmlns:p14="http://schemas.microsoft.com/office/powerpoint/2010/main" val="1007668802"/>
              </p:ext>
            </p:extLst>
          </p:nvPr>
        </p:nvGraphicFramePr>
        <p:xfrm>
          <a:off x="227013" y="922338"/>
          <a:ext cx="5003356" cy="2359089"/>
        </p:xfrm>
        <a:graphic>
          <a:graphicData uri="http://schemas.openxmlformats.org/drawingml/2006/table">
            <a:tbl>
              <a:tblPr>
                <a:tableStyleId>{BDBED569-4797-4DF1-A0F4-6AAB3CD982D8}</a:tableStyleId>
              </a:tblPr>
              <a:tblGrid>
                <a:gridCol w="2456691">
                  <a:extLst>
                    <a:ext uri="{9D8B030D-6E8A-4147-A177-3AD203B41FA5}">
                      <a16:colId xmlns:a16="http://schemas.microsoft.com/office/drawing/2014/main" val="4165441938"/>
                    </a:ext>
                  </a:extLst>
                </a:gridCol>
                <a:gridCol w="2546665">
                  <a:extLst>
                    <a:ext uri="{9D8B030D-6E8A-4147-A177-3AD203B41FA5}">
                      <a16:colId xmlns:a16="http://schemas.microsoft.com/office/drawing/2014/main" val="1779954494"/>
                    </a:ext>
                  </a:extLst>
                </a:gridCol>
              </a:tblGrid>
              <a:tr h="744975">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67-24-01</a:t>
                      </a:r>
                    </a:p>
                  </a:txBody>
                  <a:tcPr>
                    <a:solidFill>
                      <a:srgbClr val="D1FFFF"/>
                    </a:solidFill>
                  </a:tcPr>
                </a:tc>
                <a:tc rowSpan="2">
                  <a:txBody>
                    <a:bodyPr/>
                    <a:lstStyle/>
                    <a:p>
                      <a:pPr algn="ctr"/>
                      <a:endPar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val="2951530806"/>
                  </a:ext>
                </a:extLst>
              </a:tr>
              <a:tr h="1614114">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endParaRPr lang="ru-RU" sz="1050" kern="1200" dirty="0">
                        <a:solidFill>
                          <a:schemeClr val="tx1"/>
                        </a:solidFill>
                        <a:latin typeface="Open Sans" pitchFamily="34" charset="0"/>
                        <a:ea typeface="Open Sans" pitchFamily="34" charset="0"/>
                        <a:cs typeface="Open Sans" pitchFamily="34" charset="0"/>
                      </a:endParaRPr>
                    </a:p>
                    <a:p>
                      <a:pPr marL="174625" marR="0" lvl="0" indent="0" algn="just" defTabSz="755650" rtl="0" eaLnBrk="1" fontAlgn="base" latinLnBrk="0" hangingPunct="1">
                        <a:lnSpc>
                          <a:spcPct val="100000"/>
                        </a:lnSpc>
                        <a:spcBef>
                          <a:spcPct val="0"/>
                        </a:spcBef>
                        <a:spcAft>
                          <a:spcPct val="0"/>
                        </a:spcAft>
                        <a:buClrTx/>
                        <a:buSzTx/>
                        <a:buFontTx/>
                        <a:buNone/>
                        <a:tabLst/>
                      </a:pPr>
                      <a:r>
                        <a:rPr kumimoji="0" lang="ru-RU" sz="1050" b="0" i="0" u="none" strike="noStrike" cap="none" normalizeH="0" baseline="0" dirty="0">
                          <a:ln>
                            <a:noFill/>
                          </a:ln>
                          <a:solidFill>
                            <a:schemeClr val="tx1"/>
                          </a:solidFill>
                          <a:effectLst/>
                          <a:latin typeface="Open Sans" pitchFamily="34" charset="0"/>
                          <a:cs typeface="Open Sans" pitchFamily="34" charset="0"/>
                        </a:rPr>
                        <a:t>п. Шумячи, ул. Льнозавод;</a:t>
                      </a:r>
                      <a:endParaRPr kumimoji="0" lang="ru-RU" sz="1050" b="0" i="0" u="none" strike="noStrike" cap="none" normalizeH="0" baseline="0" dirty="0">
                        <a:ln>
                          <a:noFill/>
                        </a:ln>
                        <a:solidFill>
                          <a:srgbClr val="007FAC"/>
                        </a:solidFill>
                        <a:effectLst/>
                        <a:latin typeface="Open Sans" pitchFamily="34" charset="0"/>
                        <a:cs typeface="Open Sans" pitchFamily="34" charset="0"/>
                      </a:endParaRPr>
                    </a:p>
                    <a:p>
                      <a:pPr marL="174625" marR="0" lvl="0" indent="0" algn="just" defTabSz="755650" rtl="0" eaLnBrk="1" fontAlgn="base" latinLnBrk="0" hangingPunct="1">
                        <a:lnSpc>
                          <a:spcPct val="100000"/>
                        </a:lnSpc>
                        <a:spcBef>
                          <a:spcPct val="0"/>
                        </a:spcBef>
                        <a:spcAft>
                          <a:spcPct val="0"/>
                        </a:spcAft>
                        <a:buClrTx/>
                        <a:buSzTx/>
                        <a:buFontTx/>
                        <a:buNone/>
                        <a:tabLst/>
                      </a:pPr>
                      <a:r>
                        <a:rPr kumimoji="0" lang="ru-RU" sz="1050" b="0" i="0" u="none" strike="noStrike" cap="none" normalizeH="0" baseline="0" dirty="0">
                          <a:ln>
                            <a:noFill/>
                          </a:ln>
                          <a:solidFill>
                            <a:schemeClr val="tx1"/>
                          </a:solidFill>
                          <a:effectLst/>
                          <a:latin typeface="Open Sans" pitchFamily="34" charset="0"/>
                          <a:cs typeface="Open Sans" pitchFamily="34" charset="0"/>
                        </a:rPr>
                        <a:t>- расстояние до г. Москвы: 425 км;</a:t>
                      </a:r>
                    </a:p>
                    <a:p>
                      <a:pPr marL="174625" marR="0" lvl="0" indent="0" algn="just" defTabSz="755650" rtl="0" eaLnBrk="1" fontAlgn="base" latinLnBrk="0" hangingPunct="1">
                        <a:lnSpc>
                          <a:spcPct val="100000"/>
                        </a:lnSpc>
                        <a:spcBef>
                          <a:spcPct val="0"/>
                        </a:spcBef>
                        <a:spcAft>
                          <a:spcPct val="0"/>
                        </a:spcAft>
                        <a:buClrTx/>
                        <a:buSzTx/>
                        <a:buFontTx/>
                        <a:buNone/>
                        <a:tabLst/>
                      </a:pPr>
                      <a:r>
                        <a:rPr kumimoji="0" lang="ru-RU" sz="1050" b="0" i="0" u="none" strike="noStrike" cap="none" normalizeH="0" baseline="0" dirty="0">
                          <a:ln>
                            <a:noFill/>
                          </a:ln>
                          <a:solidFill>
                            <a:schemeClr val="tx1"/>
                          </a:solidFill>
                          <a:effectLst/>
                          <a:latin typeface="Open Sans" pitchFamily="34" charset="0"/>
                          <a:cs typeface="Open Sans" pitchFamily="34" charset="0"/>
                        </a:rPr>
                        <a:t>- расстояние до г. Смоленска: 135 км;</a:t>
                      </a:r>
                    </a:p>
                    <a:p>
                      <a:pPr marL="174625" marR="0" lvl="0" indent="0" algn="just" defTabSz="755650" rtl="0" eaLnBrk="1" fontAlgn="base" latinLnBrk="0" hangingPunct="1">
                        <a:lnSpc>
                          <a:spcPct val="100000"/>
                        </a:lnSpc>
                        <a:spcBef>
                          <a:spcPct val="0"/>
                        </a:spcBef>
                        <a:spcAft>
                          <a:spcPct val="0"/>
                        </a:spcAft>
                        <a:buClrTx/>
                        <a:buSzTx/>
                        <a:buFontTx/>
                        <a:buNone/>
                        <a:tabLst/>
                      </a:pPr>
                      <a:r>
                        <a:rPr kumimoji="0" lang="ru-RU" sz="1050" b="0" i="0" u="none" strike="noStrike" cap="none" normalizeH="0" baseline="0" dirty="0">
                          <a:ln>
                            <a:noFill/>
                          </a:ln>
                          <a:solidFill>
                            <a:schemeClr val="tx1"/>
                          </a:solidFill>
                          <a:effectLst/>
                          <a:latin typeface="Open Sans" pitchFamily="34" charset="0"/>
                          <a:cs typeface="Open Sans" pitchFamily="34" charset="0"/>
                        </a:rPr>
                        <a:t>- расстояние до центра п. Шумячи: 2 км.</a:t>
                      </a:r>
                    </a:p>
                    <a:p>
                      <a:pPr marL="0" indent="3175" algn="l"/>
                      <a:endParaRPr lang="ru-RU" sz="1050" dirty="0">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val="415780204"/>
                  </a:ext>
                </a:extLst>
              </a:tr>
            </a:tbl>
          </a:graphicData>
        </a:graphic>
      </p:graphicFrame>
      <p:pic>
        <p:nvPicPr>
          <p:cNvPr id="1030" name="Picture 6" descr="http://photos.wikimapia.org/p/00/04/97/66/30_bi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0367" y="922337"/>
            <a:ext cx="2249425" cy="2108199"/>
          </a:xfrm>
          <a:prstGeom prst="rect">
            <a:avLst/>
          </a:prstGeom>
          <a:noFill/>
          <a:extLst>
            <a:ext uri="{909E8E84-426E-40DD-AFC4-6F175D3DCCD1}">
              <a14:hiddenFill xmlns:a14="http://schemas.microsoft.com/office/drawing/2010/main">
                <a:solidFill>
                  <a:srgbClr val="FFFFFF"/>
                </a:solidFill>
              </a14:hiddenFill>
            </a:ext>
          </a:extLst>
        </p:spPr>
      </p:pic>
      <p:pic>
        <p:nvPicPr>
          <p:cNvPr id="15" name="Рисунок 14">
            <a:extLst>
              <a:ext uri="{FF2B5EF4-FFF2-40B4-BE49-F238E27FC236}">
                <a16:creationId xmlns:a16="http://schemas.microsoft.com/office/drawing/2014/main" id="{89966DDE-6BFD-45EF-A853-CE5857D15736}"/>
              </a:ext>
            </a:extLst>
          </p:cNvPr>
          <p:cNvPicPr>
            <a:picLocks noChangeAspect="1"/>
          </p:cNvPicPr>
          <p:nvPr/>
        </p:nvPicPr>
        <p:blipFill rotWithShape="1">
          <a:blip r:embed="rId7"/>
          <a:srcRect t="10206" b="3426"/>
          <a:stretch/>
        </p:blipFill>
        <p:spPr>
          <a:xfrm>
            <a:off x="1" y="6708559"/>
            <a:ext cx="2957538" cy="836522"/>
          </a:xfrm>
          <a:prstGeom prst="rect">
            <a:avLst/>
          </a:prstGeom>
        </p:spPr>
      </p:pic>
      <p:pic>
        <p:nvPicPr>
          <p:cNvPr id="2" name="Рисунок 1"/>
          <p:cNvPicPr>
            <a:picLocks noChangeAspect="1"/>
          </p:cNvPicPr>
          <p:nvPr/>
        </p:nvPicPr>
        <p:blipFill>
          <a:blip r:embed="rId8"/>
          <a:stretch>
            <a:fillRect/>
          </a:stretch>
        </p:blipFill>
        <p:spPr>
          <a:xfrm>
            <a:off x="862325" y="137379"/>
            <a:ext cx="1329043" cy="804742"/>
          </a:xfrm>
          <a:prstGeom prst="rect">
            <a:avLst/>
          </a:prstGeom>
        </p:spPr>
      </p:pic>
    </p:spTree>
    <p:extLst>
      <p:ext uri="{BB962C8B-B14F-4D97-AF65-F5344CB8AC3E}">
        <p14:creationId xmlns:p14="http://schemas.microsoft.com/office/powerpoint/2010/main" val="243287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DA\Desktop\Форпост_К.jpg"/>
          <p:cNvPicPr>
            <a:picLocks noChangeAspect="1" noChangeArrowheads="1"/>
          </p:cNvPicPr>
          <p:nvPr/>
        </p:nvPicPr>
        <p:blipFill rotWithShape="1">
          <a:blip r:embed="rId3" cstate="print"/>
          <a:srcRect l="12267" r="20195"/>
          <a:stretch/>
        </p:blipFill>
        <p:spPr bwMode="auto">
          <a:xfrm>
            <a:off x="2724913" y="952801"/>
            <a:ext cx="2573624" cy="2237098"/>
          </a:xfrm>
          <a:prstGeom prst="rect">
            <a:avLst/>
          </a:prstGeom>
          <a:noFill/>
        </p:spPr>
      </p:pic>
      <p:pic>
        <p:nvPicPr>
          <p:cNvPr id="10" name="Рисунок 9"/>
          <p:cNvPicPr>
            <a:picLocks noChangeAspect="1"/>
          </p:cNvPicPr>
          <p:nvPr/>
        </p:nvPicPr>
        <p:blipFill>
          <a:blip r:embed="rId4" cstate="print"/>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7154869" y="7190343"/>
            <a:ext cx="437940"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11</a:t>
            </a:r>
          </a:p>
        </p:txBody>
      </p:sp>
      <p:sp>
        <p:nvSpPr>
          <p:cNvPr id="24" name="TextBox 23"/>
          <p:cNvSpPr txBox="1"/>
          <p:nvPr/>
        </p:nvSpPr>
        <p:spPr>
          <a:xfrm>
            <a:off x="236368" y="439579"/>
            <a:ext cx="210314"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26" name="Picture 3" descr="Буфер обмена01"/>
          <p:cNvPicPr>
            <a:picLocks noChangeAspect="1" noChangeArrowheads="1"/>
          </p:cNvPicPr>
          <p:nvPr/>
        </p:nvPicPr>
        <p:blipFill>
          <a:blip r:embed="rId5" cstate="print"/>
          <a:srcRect/>
          <a:stretch>
            <a:fillRect/>
          </a:stretch>
        </p:blipFill>
        <p:spPr bwMode="auto">
          <a:xfrm>
            <a:off x="179390" y="156950"/>
            <a:ext cx="668154" cy="836522"/>
          </a:xfrm>
          <a:prstGeom prst="rect">
            <a:avLst/>
          </a:prstGeom>
          <a:noFill/>
          <a:ln w="9525">
            <a:noFill/>
            <a:miter lim="800000"/>
            <a:headEnd/>
            <a:tailEnd/>
          </a:ln>
        </p:spPr>
      </p:pic>
      <p:graphicFrame>
        <p:nvGraphicFramePr>
          <p:cNvPr id="22" name="Таблица 21"/>
          <p:cNvGraphicFramePr>
            <a:graphicFrameLocks noGrp="1"/>
          </p:cNvGraphicFramePr>
          <p:nvPr>
            <p:extLst>
              <p:ext uri="{D42A27DB-BD31-4B8C-83A1-F6EECF244321}">
                <p14:modId xmlns:p14="http://schemas.microsoft.com/office/powerpoint/2010/main" val="2244966304"/>
              </p:ext>
            </p:extLst>
          </p:nvPr>
        </p:nvGraphicFramePr>
        <p:xfrm>
          <a:off x="236368" y="3230518"/>
          <a:ext cx="7131050" cy="1051192"/>
        </p:xfrm>
        <a:graphic>
          <a:graphicData uri="http://schemas.openxmlformats.org/drawingml/2006/table">
            <a:tbl>
              <a:tblPr/>
              <a:tblGrid>
                <a:gridCol w="2052638">
                  <a:extLst>
                    <a:ext uri="{9D8B030D-6E8A-4147-A177-3AD203B41FA5}">
                      <a16:colId xmlns:a16="http://schemas.microsoft.com/office/drawing/2014/main" val="20000"/>
                    </a:ext>
                  </a:extLst>
                </a:gridCol>
                <a:gridCol w="1939925">
                  <a:extLst>
                    <a:ext uri="{9D8B030D-6E8A-4147-A177-3AD203B41FA5}">
                      <a16:colId xmlns:a16="http://schemas.microsoft.com/office/drawing/2014/main" val="20001"/>
                    </a:ext>
                  </a:extLst>
                </a:gridCol>
                <a:gridCol w="3138487">
                  <a:extLst>
                    <a:ext uri="{9D8B030D-6E8A-4147-A177-3AD203B41FA5}">
                      <a16:colId xmlns:a16="http://schemas.microsoft.com/office/drawing/2014/main" val="20002"/>
                    </a:ext>
                  </a:extLst>
                </a:gridCol>
              </a:tblGrid>
              <a:tr h="228455">
                <a:tc rowSpan="4">
                  <a:txBody>
                    <a:bodyPr/>
                    <a:lstStyle/>
                    <a:p>
                      <a:pPr marL="0" marR="0" lvl="0" indent="0" algn="ctr" defTabSz="75565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a:ln>
                            <a:noFill/>
                          </a:ln>
                          <a:solidFill>
                            <a:srgbClr val="007FAC"/>
                          </a:solidFill>
                          <a:effectLst/>
                          <a:latin typeface="Open Sans Semibold" pitchFamily="34" charset="0"/>
                          <a:cs typeface="Open Sans Semibold" pitchFamily="34" charset="0"/>
                        </a:rPr>
                        <a:t>Характеристика</a:t>
                      </a:r>
                    </a:p>
                    <a:p>
                      <a:pPr marL="0" marR="0" lvl="0" indent="0" algn="ctr" defTabSz="75565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a:ln>
                            <a:noFill/>
                          </a:ln>
                          <a:solidFill>
                            <a:srgbClr val="007FAC"/>
                          </a:solidFill>
                          <a:effectLst/>
                          <a:latin typeface="Open Sans Semibold" pitchFamily="34" charset="0"/>
                          <a:cs typeface="Open Sans Semibold" pitchFamily="34" charset="0"/>
                        </a:rPr>
                        <a:t>участка</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rgbClr val="D1FFFF"/>
                    </a:solid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kern="1200" cap="none" normalizeH="0" baseline="0" dirty="0">
                          <a:ln>
                            <a:noFill/>
                          </a:ln>
                          <a:solidFill>
                            <a:srgbClr val="007FAC"/>
                          </a:solidFill>
                          <a:effectLst/>
                          <a:latin typeface="Open Sans Semibold" pitchFamily="34" charset="0"/>
                          <a:ea typeface="+mn-ea"/>
                          <a:cs typeface="Open Sans Semibold" pitchFamily="34" charset="0"/>
                        </a:rPr>
                        <a:t>Площадь</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Open Sans" pitchFamily="34" charset="0"/>
                          <a:cs typeface="Open Sans" pitchFamily="34" charset="0"/>
                        </a:rPr>
                        <a:t>1,8 га</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28455">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kern="1200" cap="none" normalizeH="0" baseline="0" dirty="0">
                          <a:ln>
                            <a:noFill/>
                          </a:ln>
                          <a:solidFill>
                            <a:srgbClr val="007FAC"/>
                          </a:solidFill>
                          <a:effectLst/>
                          <a:latin typeface="Open Sans Semibold" pitchFamily="34" charset="0"/>
                          <a:ea typeface="+mn-ea"/>
                          <a:cs typeface="Open Sans Semibold" pitchFamily="34" charset="0"/>
                        </a:rPr>
                        <a:t>Категория земли</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Open Sans" pitchFamily="34" charset="0"/>
                          <a:cs typeface="Open Sans" pitchFamily="34" charset="0"/>
                        </a:rPr>
                        <a:t>земли населенных пунктов</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28455">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kern="1200" cap="none" normalizeH="0" baseline="0" dirty="0">
                          <a:ln>
                            <a:noFill/>
                          </a:ln>
                          <a:solidFill>
                            <a:srgbClr val="007FAC"/>
                          </a:solidFill>
                          <a:effectLst/>
                          <a:latin typeface="Open Sans Semibold" pitchFamily="34" charset="0"/>
                          <a:ea typeface="+mn-ea"/>
                          <a:cs typeface="Open Sans Semibold" pitchFamily="34" charset="0"/>
                        </a:rPr>
                        <a:t>Форма собственности</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chemeClr val="tx1"/>
                          </a:solidFill>
                          <a:effectLst/>
                          <a:latin typeface="Open Sans" pitchFamily="34" charset="0"/>
                          <a:cs typeface="Open Sans" pitchFamily="34" charset="0"/>
                        </a:rPr>
                        <a:t>государственная собственность не разграничена</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5561">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rgbClr val="007FAC"/>
                          </a:solidFill>
                          <a:effectLst/>
                          <a:latin typeface="Open Sans Semibold" pitchFamily="34" charset="0"/>
                          <a:cs typeface="Open Sans Semibold" pitchFamily="34" charset="0"/>
                        </a:rPr>
                        <a:t>Приоритетное  направление использования</a:t>
                      </a:r>
                      <a:endParaRPr kumimoji="0" lang="ru-RU" sz="900" b="0" i="0" u="none" strike="noStrike" cap="none" normalizeH="0" baseline="0" dirty="0">
                        <a:ln>
                          <a:noFill/>
                        </a:ln>
                        <a:solidFill>
                          <a:schemeClr val="tx1"/>
                        </a:solidFill>
                        <a:effectLst/>
                        <a:latin typeface="Open Sans Semibold" pitchFamily="34" charset="0"/>
                        <a:cs typeface="Open Sans Semibold" pitchFamily="34" charset="0"/>
                      </a:endParaRP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Open Sans" pitchFamily="34" charset="0"/>
                          <a:cs typeface="Open Sans" pitchFamily="34" charset="0"/>
                        </a:rPr>
                        <a:t>для производственной деятельности</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25" name="Таблица 24"/>
          <p:cNvGraphicFramePr>
            <a:graphicFrameLocks noGrp="1"/>
          </p:cNvGraphicFramePr>
          <p:nvPr>
            <p:extLst>
              <p:ext uri="{D42A27DB-BD31-4B8C-83A1-F6EECF244321}">
                <p14:modId xmlns:p14="http://schemas.microsoft.com/office/powerpoint/2010/main" val="3398468008"/>
              </p:ext>
            </p:extLst>
          </p:nvPr>
        </p:nvGraphicFramePr>
        <p:xfrm>
          <a:off x="236368" y="4278268"/>
          <a:ext cx="6738938" cy="1463674"/>
        </p:xfrm>
        <a:graphic>
          <a:graphicData uri="http://schemas.openxmlformats.org/drawingml/2006/table">
            <a:tbl>
              <a:tblPr/>
              <a:tblGrid>
                <a:gridCol w="1341438">
                  <a:extLst>
                    <a:ext uri="{9D8B030D-6E8A-4147-A177-3AD203B41FA5}">
                      <a16:colId xmlns:a16="http://schemas.microsoft.com/office/drawing/2014/main" val="20000"/>
                    </a:ext>
                  </a:extLst>
                </a:gridCol>
                <a:gridCol w="1358900">
                  <a:extLst>
                    <a:ext uri="{9D8B030D-6E8A-4147-A177-3AD203B41FA5}">
                      <a16:colId xmlns:a16="http://schemas.microsoft.com/office/drawing/2014/main" val="20001"/>
                    </a:ext>
                  </a:extLst>
                </a:gridCol>
                <a:gridCol w="4038600">
                  <a:extLst>
                    <a:ext uri="{9D8B030D-6E8A-4147-A177-3AD203B41FA5}">
                      <a16:colId xmlns:a16="http://schemas.microsoft.com/office/drawing/2014/main" val="20002"/>
                    </a:ext>
                  </a:extLst>
                </a:gridCol>
              </a:tblGrid>
              <a:tr h="503138">
                <a:tc rowSpan="4">
                  <a:txBody>
                    <a:bodyPr/>
                    <a:lstStyle/>
                    <a:p>
                      <a:pPr marL="0" marR="0" lvl="0" indent="0" algn="ctr" defTabSz="75565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a:ln>
                            <a:noFill/>
                          </a:ln>
                          <a:solidFill>
                            <a:srgbClr val="007FAC"/>
                          </a:solidFill>
                          <a:effectLst/>
                          <a:latin typeface="Open Sans Semibold" pitchFamily="34" charset="0"/>
                          <a:cs typeface="Open Sans Semibold" pitchFamily="34" charset="0"/>
                        </a:rPr>
                        <a:t>Инженерная инфраструктура</a:t>
                      </a:r>
                    </a:p>
                  </a:txBody>
                  <a:tcPr marT="45740" marB="4574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rgbClr val="D1FFFF"/>
                    </a:solid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rgbClr val="007FAC"/>
                          </a:solidFill>
                          <a:effectLst/>
                          <a:latin typeface="Open Sans Semibold" pitchFamily="34" charset="0"/>
                          <a:cs typeface="Open Sans Semibold" pitchFamily="34" charset="0"/>
                        </a:rPr>
                        <a:t>Электроснабжение</a:t>
                      </a:r>
                    </a:p>
                  </a:txBody>
                  <a:tcPr marT="45740" marB="4574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just"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Open Sans" pitchFamily="34" charset="0"/>
                          <a:cs typeface="Open Sans" pitchFamily="34" charset="0"/>
                        </a:rPr>
                        <a:t>ближайший центр питания ПС Шумячи 110/35/10 на расстоянии </a:t>
                      </a:r>
                      <a:br>
                        <a:rPr kumimoji="0" lang="ru-RU" sz="900" b="0" i="0" u="none" strike="noStrike" cap="none" normalizeH="0" baseline="0" dirty="0">
                          <a:ln>
                            <a:noFill/>
                          </a:ln>
                          <a:solidFill>
                            <a:schemeClr val="tx1"/>
                          </a:solidFill>
                          <a:effectLst/>
                          <a:latin typeface="Open Sans" pitchFamily="34" charset="0"/>
                          <a:cs typeface="Open Sans" pitchFamily="34" charset="0"/>
                        </a:rPr>
                      </a:br>
                      <a:r>
                        <a:rPr kumimoji="0" lang="ru-RU" sz="900" b="0" i="0" u="none" strike="noStrike" cap="none" normalizeH="0" baseline="0" dirty="0">
                          <a:ln>
                            <a:noFill/>
                          </a:ln>
                          <a:solidFill>
                            <a:schemeClr val="tx1"/>
                          </a:solidFill>
                          <a:effectLst/>
                          <a:latin typeface="Open Sans" pitchFamily="34" charset="0"/>
                          <a:cs typeface="Open Sans" pitchFamily="34" charset="0"/>
                        </a:rPr>
                        <a:t>1,9 км по прямой до границы земельного участка. Резерв мощности для тех. присоединения составляет 5,78 МВА</a:t>
                      </a:r>
                      <a:endParaRPr kumimoji="0" lang="ru-RU" sz="900" b="0" i="0" u="none" strike="noStrike" cap="none" normalizeH="0" baseline="0" dirty="0">
                        <a:ln>
                          <a:noFill/>
                        </a:ln>
                        <a:solidFill>
                          <a:srgbClr val="3B3838"/>
                        </a:solidFill>
                        <a:effectLst/>
                        <a:latin typeface="Open Sans" pitchFamily="34" charset="0"/>
                        <a:cs typeface="Open Sans" pitchFamily="34" charset="0"/>
                      </a:endParaRPr>
                    </a:p>
                  </a:txBody>
                  <a:tcPr marT="45740" marB="4574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03138">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rgbClr val="007FAC"/>
                          </a:solidFill>
                          <a:effectLst/>
                          <a:latin typeface="Open Sans Semibold" pitchFamily="34" charset="0"/>
                          <a:cs typeface="Open Sans Semibold" pitchFamily="34" charset="0"/>
                        </a:rPr>
                        <a:t>Газоснабжение</a:t>
                      </a:r>
                    </a:p>
                  </a:txBody>
                  <a:tcPr marT="45740" marB="4574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Open Sans" pitchFamily="34" charset="0"/>
                          <a:cs typeface="Open Sans" pitchFamily="34" charset="0"/>
                        </a:rPr>
                        <a:t>точка подключения на расстоянии 100 м (диаметр трубы 273 мм), свободная мощность – 200 </a:t>
                      </a:r>
                      <a:r>
                        <a:rPr kumimoji="0" lang="ru-RU" sz="900" b="0" i="0" u="none" strike="noStrike" cap="none" normalizeH="0" baseline="0" dirty="0" err="1">
                          <a:ln>
                            <a:noFill/>
                          </a:ln>
                          <a:solidFill>
                            <a:schemeClr val="tx1"/>
                          </a:solidFill>
                          <a:effectLst/>
                          <a:latin typeface="Open Sans" pitchFamily="34" charset="0"/>
                          <a:cs typeface="Open Sans" pitchFamily="34" charset="0"/>
                        </a:rPr>
                        <a:t>куб.м</a:t>
                      </a:r>
                      <a:r>
                        <a:rPr kumimoji="0" lang="ru-RU" sz="900" b="0" i="0" u="none" strike="noStrike" cap="none" normalizeH="0" baseline="0" dirty="0">
                          <a:ln>
                            <a:noFill/>
                          </a:ln>
                          <a:solidFill>
                            <a:schemeClr val="tx1"/>
                          </a:solidFill>
                          <a:effectLst/>
                          <a:latin typeface="Open Sans" pitchFamily="34" charset="0"/>
                          <a:cs typeface="Open Sans" pitchFamily="34" charset="0"/>
                        </a:rPr>
                        <a:t>/год, ориентировочная стоимость </a:t>
                      </a:r>
                      <a:r>
                        <a:rPr kumimoji="0" lang="ru-RU" sz="900" b="0" i="0" u="none" strike="noStrike" cap="none" normalizeH="0" baseline="0" dirty="0" err="1">
                          <a:ln>
                            <a:noFill/>
                          </a:ln>
                          <a:solidFill>
                            <a:schemeClr val="tx1"/>
                          </a:solidFill>
                          <a:effectLst/>
                          <a:latin typeface="Open Sans" pitchFamily="34" charset="0"/>
                          <a:cs typeface="Open Sans" pitchFamily="34" charset="0"/>
                        </a:rPr>
                        <a:t>тех.присоединения</a:t>
                      </a:r>
                      <a:r>
                        <a:rPr kumimoji="0" lang="ru-RU" sz="900" b="0" i="0" u="none" strike="noStrike" cap="none" normalizeH="0" baseline="0" dirty="0">
                          <a:ln>
                            <a:noFill/>
                          </a:ln>
                          <a:solidFill>
                            <a:schemeClr val="tx1"/>
                          </a:solidFill>
                          <a:effectLst/>
                          <a:latin typeface="Open Sans" pitchFamily="34" charset="0"/>
                          <a:cs typeface="Open Sans" pitchFamily="34" charset="0"/>
                        </a:rPr>
                        <a:t> – 2 </a:t>
                      </a:r>
                      <a:r>
                        <a:rPr kumimoji="0" lang="ru-RU" sz="900" b="0" i="0" u="none" strike="noStrike" cap="none" normalizeH="0" baseline="0" dirty="0" err="1">
                          <a:ln>
                            <a:noFill/>
                          </a:ln>
                          <a:solidFill>
                            <a:schemeClr val="tx1"/>
                          </a:solidFill>
                          <a:effectLst/>
                          <a:latin typeface="Open Sans" pitchFamily="34" charset="0"/>
                          <a:cs typeface="Open Sans" pitchFamily="34" charset="0"/>
                        </a:rPr>
                        <a:t>млн.руб</a:t>
                      </a:r>
                      <a:r>
                        <a:rPr kumimoji="0" lang="ru-RU" sz="900" b="0" i="0" u="none" strike="noStrike" cap="none" normalizeH="0" baseline="0" dirty="0">
                          <a:ln>
                            <a:noFill/>
                          </a:ln>
                          <a:solidFill>
                            <a:schemeClr val="tx1"/>
                          </a:solidFill>
                          <a:effectLst/>
                          <a:latin typeface="Open Sans" pitchFamily="34" charset="0"/>
                          <a:cs typeface="Open Sans" pitchFamily="34" charset="0"/>
                        </a:rPr>
                        <a:t>. (за 1км), сроки – от 2 мес.</a:t>
                      </a:r>
                      <a:endParaRPr kumimoji="0" lang="ru-RU" sz="900" b="0" i="0" u="none" strike="noStrike" cap="none" normalizeH="0" baseline="0" dirty="0">
                        <a:ln>
                          <a:noFill/>
                        </a:ln>
                        <a:solidFill>
                          <a:srgbClr val="3B3838"/>
                        </a:solidFill>
                        <a:effectLst/>
                        <a:latin typeface="Open Sans" pitchFamily="34" charset="0"/>
                        <a:cs typeface="Open Sans" pitchFamily="34" charset="0"/>
                      </a:endParaRPr>
                    </a:p>
                  </a:txBody>
                  <a:tcPr marT="45740" marB="4574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28699">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rgbClr val="007FAC"/>
                          </a:solidFill>
                          <a:effectLst/>
                          <a:latin typeface="Open Sans Semibold" pitchFamily="34" charset="0"/>
                          <a:cs typeface="Open Sans Semibold" pitchFamily="34" charset="0"/>
                        </a:rPr>
                        <a:t>Водоснабжение</a:t>
                      </a:r>
                    </a:p>
                  </a:txBody>
                  <a:tcPr marT="45740" marB="4574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just"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chemeClr val="tx1"/>
                          </a:solidFill>
                          <a:effectLst/>
                          <a:latin typeface="Open Sans" pitchFamily="34" charset="0"/>
                          <a:cs typeface="Open Sans" pitchFamily="34" charset="0"/>
                        </a:rPr>
                        <a:t>строительство собственного водозабора и водопроводных сетей</a:t>
                      </a:r>
                      <a:endParaRPr kumimoji="0" lang="ru-RU" sz="900" b="0" i="0" u="none" strike="noStrike" cap="none" normalizeH="0" baseline="0">
                        <a:ln>
                          <a:noFill/>
                        </a:ln>
                        <a:solidFill>
                          <a:srgbClr val="3B3838"/>
                        </a:solidFill>
                        <a:effectLst/>
                        <a:latin typeface="Open Sans" pitchFamily="34" charset="0"/>
                        <a:cs typeface="Open Sans" pitchFamily="34" charset="0"/>
                      </a:endParaRPr>
                    </a:p>
                  </a:txBody>
                  <a:tcPr marT="45740" marB="4574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28699">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rgbClr val="007FAC"/>
                          </a:solidFill>
                          <a:effectLst/>
                          <a:latin typeface="Open Sans Semibold" pitchFamily="34" charset="0"/>
                          <a:cs typeface="Open Sans Semibold" pitchFamily="34" charset="0"/>
                        </a:rPr>
                        <a:t>Водоотведение</a:t>
                      </a:r>
                    </a:p>
                  </a:txBody>
                  <a:tcPr marT="45740" marB="4574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Open Sans" pitchFamily="34" charset="0"/>
                          <a:cs typeface="Open Sans" pitchFamily="34" charset="0"/>
                        </a:rPr>
                        <a:t>необходимо строительство локальных сооружений </a:t>
                      </a:r>
                    </a:p>
                  </a:txBody>
                  <a:tcPr marT="45740" marB="4574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27" name="Таблица 26"/>
          <p:cNvGraphicFramePr>
            <a:graphicFrameLocks noGrp="1"/>
          </p:cNvGraphicFramePr>
          <p:nvPr>
            <p:extLst>
              <p:ext uri="{D42A27DB-BD31-4B8C-83A1-F6EECF244321}">
                <p14:modId xmlns:p14="http://schemas.microsoft.com/office/powerpoint/2010/main" val="3747966691"/>
              </p:ext>
            </p:extLst>
          </p:nvPr>
        </p:nvGraphicFramePr>
        <p:xfrm>
          <a:off x="236368" y="5741943"/>
          <a:ext cx="6029325" cy="330200"/>
        </p:xfrm>
        <a:graphic>
          <a:graphicData uri="http://schemas.openxmlformats.org/drawingml/2006/table">
            <a:tbl>
              <a:tblPr/>
              <a:tblGrid>
                <a:gridCol w="2697163">
                  <a:extLst>
                    <a:ext uri="{9D8B030D-6E8A-4147-A177-3AD203B41FA5}">
                      <a16:colId xmlns:a16="http://schemas.microsoft.com/office/drawing/2014/main" val="20000"/>
                    </a:ext>
                  </a:extLst>
                </a:gridCol>
                <a:gridCol w="3332162">
                  <a:extLst>
                    <a:ext uri="{9D8B030D-6E8A-4147-A177-3AD203B41FA5}">
                      <a16:colId xmlns:a16="http://schemas.microsoft.com/office/drawing/2014/main" val="20001"/>
                    </a:ext>
                  </a:extLst>
                </a:gridCol>
              </a:tblGrid>
              <a:tr h="330200">
                <a:tc>
                  <a:txBody>
                    <a:bodyPr/>
                    <a:lstStyle/>
                    <a:p>
                      <a:pPr marL="0" marR="0" lvl="0" indent="0" algn="ctr" defTabSz="75565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a:ln>
                            <a:noFill/>
                          </a:ln>
                          <a:solidFill>
                            <a:srgbClr val="007FAC"/>
                          </a:solidFill>
                          <a:effectLst/>
                          <a:latin typeface="Open Sans Semibold" pitchFamily="34" charset="0"/>
                          <a:cs typeface="Open Sans Semibold" pitchFamily="34" charset="0"/>
                        </a:rPr>
                        <a:t>Подъездные пути</a:t>
                      </a:r>
                    </a:p>
                  </a:txBody>
                  <a:tcPr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rgbClr val="D1FFFF"/>
                    </a:solid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a:ln>
                            <a:noFill/>
                          </a:ln>
                          <a:solidFill>
                            <a:schemeClr val="tx1"/>
                          </a:solidFill>
                          <a:effectLst/>
                          <a:latin typeface="Open Sans" pitchFamily="34" charset="0"/>
                          <a:cs typeface="Open Sans" pitchFamily="34" charset="0"/>
                        </a:rPr>
                        <a:t> </a:t>
                      </a:r>
                      <a:r>
                        <a:rPr kumimoji="0" lang="ru-RU" sz="900" b="0" i="0" u="none" strike="noStrike" cap="none" normalizeH="0" baseline="0" dirty="0">
                          <a:ln>
                            <a:noFill/>
                          </a:ln>
                          <a:solidFill>
                            <a:schemeClr val="tx1"/>
                          </a:solidFill>
                          <a:effectLst/>
                          <a:latin typeface="Open Sans" pitchFamily="34" charset="0"/>
                          <a:cs typeface="Open Sans" pitchFamily="34" charset="0"/>
                        </a:rPr>
                        <a:t>автомобильная дорога (асфальт) примыкает к участку</a:t>
                      </a:r>
                    </a:p>
                  </a:txBody>
                  <a:tcPr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graphicFrame>
        <p:nvGraphicFramePr>
          <p:cNvPr id="28" name="Таблица 27"/>
          <p:cNvGraphicFramePr>
            <a:graphicFrameLocks noGrp="1"/>
          </p:cNvGraphicFramePr>
          <p:nvPr>
            <p:extLst>
              <p:ext uri="{D42A27DB-BD31-4B8C-83A1-F6EECF244321}">
                <p14:modId xmlns:p14="http://schemas.microsoft.com/office/powerpoint/2010/main" val="3902811050"/>
              </p:ext>
            </p:extLst>
          </p:nvPr>
        </p:nvGraphicFramePr>
        <p:xfrm>
          <a:off x="236368" y="6070556"/>
          <a:ext cx="6029325" cy="244475"/>
        </p:xfrm>
        <a:graphic>
          <a:graphicData uri="http://schemas.openxmlformats.org/drawingml/2006/table">
            <a:tbl>
              <a:tblPr/>
              <a:tblGrid>
                <a:gridCol w="2703513">
                  <a:extLst>
                    <a:ext uri="{9D8B030D-6E8A-4147-A177-3AD203B41FA5}">
                      <a16:colId xmlns:a16="http://schemas.microsoft.com/office/drawing/2014/main" val="20000"/>
                    </a:ext>
                  </a:extLst>
                </a:gridCol>
                <a:gridCol w="3325812">
                  <a:extLst>
                    <a:ext uri="{9D8B030D-6E8A-4147-A177-3AD203B41FA5}">
                      <a16:colId xmlns:a16="http://schemas.microsoft.com/office/drawing/2014/main" val="20001"/>
                    </a:ext>
                  </a:extLst>
                </a:gridCol>
              </a:tblGrid>
              <a:tr h="244475">
                <a:tc>
                  <a:txBody>
                    <a:bodyPr/>
                    <a:lstStyle/>
                    <a:p>
                      <a:pPr marL="0" marR="0" lvl="0" indent="0" algn="ctr" defTabSz="75565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a:ln>
                            <a:noFill/>
                          </a:ln>
                          <a:solidFill>
                            <a:srgbClr val="007FAC"/>
                          </a:solidFill>
                          <a:effectLst/>
                          <a:latin typeface="Open Sans Semibold" pitchFamily="34" charset="0"/>
                          <a:cs typeface="Open Sans Semibold" pitchFamily="34" charset="0"/>
                        </a:rPr>
                        <a:t>Условия предоставления</a:t>
                      </a:r>
                    </a:p>
                  </a:txBody>
                  <a:tcPr marT="45839" marB="45839"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rgbClr val="D1FFFF"/>
                    </a:solid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chemeClr val="tx1"/>
                          </a:solidFill>
                          <a:effectLst/>
                          <a:latin typeface="Open Sans" pitchFamily="34" charset="0"/>
                          <a:cs typeface="Open Sans" pitchFamily="34" charset="0"/>
                        </a:rPr>
                        <a:t>аренда: 1,15 руб./кв.м.</a:t>
                      </a:r>
                    </a:p>
                  </a:txBody>
                  <a:tcPr marT="45839" marB="45839"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graphicFrame>
        <p:nvGraphicFramePr>
          <p:cNvPr id="14" name="Таблица 13"/>
          <p:cNvGraphicFramePr>
            <a:graphicFrameLocks noGrp="1"/>
          </p:cNvGraphicFramePr>
          <p:nvPr>
            <p:extLst>
              <p:ext uri="{D42A27DB-BD31-4B8C-83A1-F6EECF244321}">
                <p14:modId xmlns:p14="http://schemas.microsoft.com/office/powerpoint/2010/main" val="4203592837"/>
              </p:ext>
            </p:extLst>
          </p:nvPr>
        </p:nvGraphicFramePr>
        <p:xfrm>
          <a:off x="236368" y="938245"/>
          <a:ext cx="5062169" cy="2253426"/>
        </p:xfrm>
        <a:graphic>
          <a:graphicData uri="http://schemas.openxmlformats.org/drawingml/2006/table">
            <a:tbl>
              <a:tblPr>
                <a:tableStyleId>{BDBED569-4797-4DF1-A0F4-6AAB3CD982D8}</a:tableStyleId>
              </a:tblPr>
              <a:tblGrid>
                <a:gridCol w="2485569">
                  <a:extLst>
                    <a:ext uri="{9D8B030D-6E8A-4147-A177-3AD203B41FA5}">
                      <a16:colId xmlns:a16="http://schemas.microsoft.com/office/drawing/2014/main" val="4165441938"/>
                    </a:ext>
                  </a:extLst>
                </a:gridCol>
                <a:gridCol w="2576600">
                  <a:extLst>
                    <a:ext uri="{9D8B030D-6E8A-4147-A177-3AD203B41FA5}">
                      <a16:colId xmlns:a16="http://schemas.microsoft.com/office/drawing/2014/main" val="1779954494"/>
                    </a:ext>
                  </a:extLst>
                </a:gridCol>
              </a:tblGrid>
              <a:tr h="825683">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67-24-02</a:t>
                      </a:r>
                    </a:p>
                  </a:txBody>
                  <a:tcPr>
                    <a:solidFill>
                      <a:srgbClr val="D1FFFF"/>
                    </a:solidFill>
                  </a:tcPr>
                </a:tc>
                <a:tc rowSpan="2">
                  <a:txBody>
                    <a:bodyPr/>
                    <a:lstStyle/>
                    <a:p>
                      <a:pPr algn="ctr"/>
                      <a:endPar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val="2951530806"/>
                  </a:ext>
                </a:extLst>
              </a:tr>
              <a:tr h="1427743">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marL="174625" marR="0" lvl="0" indent="0" algn="l" defTabSz="755650" rtl="0" eaLnBrk="1" fontAlgn="base" latinLnBrk="0" hangingPunct="1">
                        <a:lnSpc>
                          <a:spcPct val="100000"/>
                        </a:lnSpc>
                        <a:spcBef>
                          <a:spcPct val="0"/>
                        </a:spcBef>
                        <a:spcAft>
                          <a:spcPct val="0"/>
                        </a:spcAft>
                        <a:buClrTx/>
                        <a:buSzTx/>
                        <a:buFontTx/>
                        <a:buNone/>
                        <a:tabLst/>
                      </a:pPr>
                      <a:r>
                        <a:rPr kumimoji="0" lang="ru-RU" sz="1050" b="0" i="0" u="none" strike="noStrike" cap="none" normalizeH="0" baseline="0" dirty="0">
                          <a:ln>
                            <a:noFill/>
                          </a:ln>
                          <a:solidFill>
                            <a:schemeClr val="tx1"/>
                          </a:solidFill>
                          <a:effectLst/>
                          <a:latin typeface="Open Sans" pitchFamily="34" charset="0"/>
                          <a:cs typeface="Open Sans" pitchFamily="34" charset="0"/>
                        </a:rPr>
                        <a:t>п. Шумячи, ул. Кирпичный завод;</a:t>
                      </a:r>
                    </a:p>
                    <a:p>
                      <a:pPr marL="174625" marR="0" lvl="0" indent="0" algn="just" defTabSz="755650" rtl="0" eaLnBrk="1" fontAlgn="base" latinLnBrk="0" hangingPunct="1">
                        <a:lnSpc>
                          <a:spcPct val="100000"/>
                        </a:lnSpc>
                        <a:spcBef>
                          <a:spcPct val="0"/>
                        </a:spcBef>
                        <a:spcAft>
                          <a:spcPct val="0"/>
                        </a:spcAft>
                        <a:buClrTx/>
                        <a:buSzTx/>
                        <a:buFontTx/>
                        <a:buNone/>
                        <a:tabLst/>
                      </a:pPr>
                      <a:r>
                        <a:rPr kumimoji="0" lang="ru-RU" sz="1050" b="0" i="0" u="none" strike="noStrike" cap="none" normalizeH="0" baseline="0" dirty="0">
                          <a:ln>
                            <a:noFill/>
                          </a:ln>
                          <a:solidFill>
                            <a:schemeClr val="tx1"/>
                          </a:solidFill>
                          <a:effectLst/>
                          <a:latin typeface="Open Sans" pitchFamily="34" charset="0"/>
                          <a:cs typeface="Open Sans" pitchFamily="34" charset="0"/>
                        </a:rPr>
                        <a:t>- расстояние до г. Москвы: 427 км;</a:t>
                      </a:r>
                    </a:p>
                    <a:p>
                      <a:pPr marL="174625" marR="0" lvl="0" indent="0" algn="just" defTabSz="755650" rtl="0" eaLnBrk="1" fontAlgn="base" latinLnBrk="0" hangingPunct="1">
                        <a:lnSpc>
                          <a:spcPct val="100000"/>
                        </a:lnSpc>
                        <a:spcBef>
                          <a:spcPct val="0"/>
                        </a:spcBef>
                        <a:spcAft>
                          <a:spcPct val="0"/>
                        </a:spcAft>
                        <a:buClrTx/>
                        <a:buSzTx/>
                        <a:buFontTx/>
                        <a:buNone/>
                        <a:tabLst/>
                      </a:pPr>
                      <a:r>
                        <a:rPr kumimoji="0" lang="ru-RU" sz="1050" b="0" i="0" u="none" strike="noStrike" cap="none" normalizeH="0" baseline="0" dirty="0">
                          <a:ln>
                            <a:noFill/>
                          </a:ln>
                          <a:solidFill>
                            <a:schemeClr val="tx1"/>
                          </a:solidFill>
                          <a:effectLst/>
                          <a:latin typeface="Open Sans" pitchFamily="34" charset="0"/>
                          <a:cs typeface="Open Sans" pitchFamily="34" charset="0"/>
                        </a:rPr>
                        <a:t>- расстояние до г. Смоленска: 137 км</a:t>
                      </a:r>
                      <a:endParaRPr lang="ru-RU" sz="1050" kern="1200" dirty="0">
                        <a:solidFill>
                          <a:schemeClr val="tx1"/>
                        </a:solidFill>
                        <a:latin typeface="Open Sans" pitchFamily="34" charset="0"/>
                        <a:ea typeface="Open Sans" pitchFamily="34" charset="0"/>
                        <a:cs typeface="Open Sans" pitchFamily="34" charset="0"/>
                      </a:endParaRP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val="415780204"/>
                  </a:ext>
                </a:extLst>
              </a:tr>
            </a:tbl>
          </a:graphicData>
        </a:graphic>
      </p:graphicFrame>
      <p:pic>
        <p:nvPicPr>
          <p:cNvPr id="2050" name="Picture 2" descr="https://tvernews.ru/uploads/khOK2yxuuHU9aWre2lNKGIMjrLRrS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98536" y="924327"/>
            <a:ext cx="2175791" cy="2306189"/>
          </a:xfrm>
          <a:prstGeom prst="rect">
            <a:avLst/>
          </a:prstGeom>
          <a:noFill/>
          <a:extLst>
            <a:ext uri="{909E8E84-426E-40DD-AFC4-6F175D3DCCD1}">
              <a14:hiddenFill xmlns:a14="http://schemas.microsoft.com/office/drawing/2010/main">
                <a:solidFill>
                  <a:srgbClr val="FFFFFF"/>
                </a:solidFill>
              </a14:hiddenFill>
            </a:ext>
          </a:extLst>
        </p:spPr>
      </p:pic>
      <p:pic>
        <p:nvPicPr>
          <p:cNvPr id="16" name="Рисунок 15">
            <a:extLst>
              <a:ext uri="{FF2B5EF4-FFF2-40B4-BE49-F238E27FC236}">
                <a16:creationId xmlns:a16="http://schemas.microsoft.com/office/drawing/2014/main" id="{89966DDE-6BFD-45EF-A853-CE5857D15736}"/>
              </a:ext>
            </a:extLst>
          </p:cNvPr>
          <p:cNvPicPr>
            <a:picLocks noChangeAspect="1"/>
          </p:cNvPicPr>
          <p:nvPr/>
        </p:nvPicPr>
        <p:blipFill rotWithShape="1">
          <a:blip r:embed="rId7"/>
          <a:srcRect t="10206" b="3426"/>
          <a:stretch/>
        </p:blipFill>
        <p:spPr>
          <a:xfrm>
            <a:off x="1" y="6708559"/>
            <a:ext cx="2957538" cy="836522"/>
          </a:xfrm>
          <a:prstGeom prst="rect">
            <a:avLst/>
          </a:prstGeom>
        </p:spPr>
      </p:pic>
      <p:pic>
        <p:nvPicPr>
          <p:cNvPr id="2" name="Рисунок 1"/>
          <p:cNvPicPr>
            <a:picLocks noChangeAspect="1"/>
          </p:cNvPicPr>
          <p:nvPr/>
        </p:nvPicPr>
        <p:blipFill>
          <a:blip r:embed="rId8"/>
          <a:stretch>
            <a:fillRect/>
          </a:stretch>
        </p:blipFill>
        <p:spPr>
          <a:xfrm>
            <a:off x="904522" y="114080"/>
            <a:ext cx="1329043" cy="804742"/>
          </a:xfrm>
          <a:prstGeom prst="rect">
            <a:avLst/>
          </a:prstGeom>
        </p:spPr>
      </p:pic>
    </p:spTree>
    <p:extLst>
      <p:ext uri="{BB962C8B-B14F-4D97-AF65-F5344CB8AC3E}">
        <p14:creationId xmlns:p14="http://schemas.microsoft.com/office/powerpoint/2010/main" val="877350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SDA\Desktop\Шумовка_К.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8335" y="964947"/>
            <a:ext cx="2610199" cy="2151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Рисунок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60575" y="155575"/>
            <a:ext cx="54991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2" name="TextBox 2"/>
          <p:cNvSpPr txBox="1">
            <a:spLocks noChangeArrowheads="1"/>
          </p:cNvSpPr>
          <p:nvPr/>
        </p:nvSpPr>
        <p:spPr bwMode="auto">
          <a:xfrm>
            <a:off x="2060575" y="317500"/>
            <a:ext cx="5499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sz="2400">
                <a:solidFill>
                  <a:schemeClr val="bg1"/>
                </a:solidFill>
                <a:latin typeface="Open Sans Semibold" panose="020B0706030804020204" pitchFamily="34" charset="0"/>
                <a:cs typeface="Open Sans Semibold" panose="020B0706030804020204" pitchFamily="34" charset="0"/>
              </a:rPr>
              <a:t>Инвестиционные площадки</a:t>
            </a:r>
          </a:p>
        </p:txBody>
      </p:sp>
      <p:sp>
        <p:nvSpPr>
          <p:cNvPr id="17423" name="TextBox 14"/>
          <p:cNvSpPr txBox="1">
            <a:spLocks noChangeArrowheads="1"/>
          </p:cNvSpPr>
          <p:nvPr/>
        </p:nvSpPr>
        <p:spPr bwMode="auto">
          <a:xfrm>
            <a:off x="7121525" y="7189788"/>
            <a:ext cx="4379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ru-RU" sz="1800" b="1" i="1" dirty="0">
                <a:solidFill>
                  <a:srgbClr val="339533"/>
                </a:solidFill>
                <a:latin typeface="Open Sans Semibold" panose="020B0706030804020204" pitchFamily="34" charset="0"/>
                <a:cs typeface="Open Sans Semibold" panose="020B0706030804020204" pitchFamily="34" charset="0"/>
              </a:rPr>
              <a:t>12</a:t>
            </a:r>
          </a:p>
        </p:txBody>
      </p:sp>
      <p:graphicFrame>
        <p:nvGraphicFramePr>
          <p:cNvPr id="20" name="Таблица 19"/>
          <p:cNvGraphicFramePr>
            <a:graphicFrameLocks noGrp="1"/>
          </p:cNvGraphicFramePr>
          <p:nvPr>
            <p:extLst>
              <p:ext uri="{D42A27DB-BD31-4B8C-83A1-F6EECF244321}">
                <p14:modId xmlns:p14="http://schemas.microsoft.com/office/powerpoint/2010/main" val="2168784634"/>
              </p:ext>
            </p:extLst>
          </p:nvPr>
        </p:nvGraphicFramePr>
        <p:xfrm>
          <a:off x="215900" y="3146425"/>
          <a:ext cx="7131050" cy="1051192"/>
        </p:xfrm>
        <a:graphic>
          <a:graphicData uri="http://schemas.openxmlformats.org/drawingml/2006/table">
            <a:tbl>
              <a:tblPr/>
              <a:tblGrid>
                <a:gridCol w="2052638">
                  <a:extLst>
                    <a:ext uri="{9D8B030D-6E8A-4147-A177-3AD203B41FA5}">
                      <a16:colId xmlns:a16="http://schemas.microsoft.com/office/drawing/2014/main" val="20000"/>
                    </a:ext>
                  </a:extLst>
                </a:gridCol>
                <a:gridCol w="1939925">
                  <a:extLst>
                    <a:ext uri="{9D8B030D-6E8A-4147-A177-3AD203B41FA5}">
                      <a16:colId xmlns:a16="http://schemas.microsoft.com/office/drawing/2014/main" val="20001"/>
                    </a:ext>
                  </a:extLst>
                </a:gridCol>
                <a:gridCol w="3138487">
                  <a:extLst>
                    <a:ext uri="{9D8B030D-6E8A-4147-A177-3AD203B41FA5}">
                      <a16:colId xmlns:a16="http://schemas.microsoft.com/office/drawing/2014/main" val="20002"/>
                    </a:ext>
                  </a:extLst>
                </a:gridCol>
              </a:tblGrid>
              <a:tr h="228455">
                <a:tc rowSpan="4">
                  <a:txBody>
                    <a:bodyPr/>
                    <a:lstStyle/>
                    <a:p>
                      <a:pPr marL="0" marR="0" lvl="0" indent="0" algn="ctr" defTabSz="75565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a:ln>
                            <a:noFill/>
                          </a:ln>
                          <a:solidFill>
                            <a:srgbClr val="007FAC"/>
                          </a:solidFill>
                          <a:effectLst/>
                          <a:latin typeface="Open Sans Semibold" pitchFamily="34" charset="0"/>
                          <a:cs typeface="Open Sans Semibold" pitchFamily="34" charset="0"/>
                        </a:rPr>
                        <a:t>Характеристика</a:t>
                      </a:r>
                    </a:p>
                    <a:p>
                      <a:pPr marL="0" marR="0" lvl="0" indent="0" algn="ctr" defTabSz="75565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a:ln>
                            <a:noFill/>
                          </a:ln>
                          <a:solidFill>
                            <a:srgbClr val="007FAC"/>
                          </a:solidFill>
                          <a:effectLst/>
                          <a:latin typeface="Open Sans Semibold" pitchFamily="34" charset="0"/>
                          <a:cs typeface="Open Sans Semibold" pitchFamily="34" charset="0"/>
                        </a:rPr>
                        <a:t>участка</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rgbClr val="D1FFFF"/>
                    </a:solid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kern="1200" cap="none" normalizeH="0" baseline="0" dirty="0">
                          <a:ln>
                            <a:noFill/>
                          </a:ln>
                          <a:solidFill>
                            <a:srgbClr val="007FAC"/>
                          </a:solidFill>
                          <a:effectLst/>
                          <a:latin typeface="Open Sans Semibold" pitchFamily="34" charset="0"/>
                          <a:ea typeface="+mn-ea"/>
                          <a:cs typeface="Open Sans Semibold" pitchFamily="34" charset="0"/>
                        </a:rPr>
                        <a:t>Площадь</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Open Sans" pitchFamily="34" charset="0"/>
                          <a:cs typeface="Open Sans" pitchFamily="34" charset="0"/>
                        </a:rPr>
                        <a:t>9 9 га</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28455">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kern="1200" cap="none" normalizeH="0" baseline="0" dirty="0">
                          <a:ln>
                            <a:noFill/>
                          </a:ln>
                          <a:solidFill>
                            <a:srgbClr val="007FAC"/>
                          </a:solidFill>
                          <a:effectLst/>
                          <a:latin typeface="Open Sans Semibold" pitchFamily="34" charset="0"/>
                          <a:ea typeface="+mn-ea"/>
                          <a:cs typeface="Open Sans Semibold" pitchFamily="34" charset="0"/>
                        </a:rPr>
                        <a:t>Категория земли</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chemeClr val="tx1"/>
                          </a:solidFill>
                          <a:effectLst/>
                          <a:latin typeface="Open Sans" pitchFamily="34" charset="0"/>
                          <a:cs typeface="Open Sans" pitchFamily="34" charset="0"/>
                        </a:rPr>
                        <a:t>земли сельскохозяйственного назначения</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28455">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kern="1200" cap="none" normalizeH="0" baseline="0" dirty="0">
                          <a:ln>
                            <a:noFill/>
                          </a:ln>
                          <a:solidFill>
                            <a:srgbClr val="007FAC"/>
                          </a:solidFill>
                          <a:effectLst/>
                          <a:latin typeface="Open Sans Semibold" pitchFamily="34" charset="0"/>
                          <a:ea typeface="+mn-ea"/>
                          <a:cs typeface="Open Sans Semibold" pitchFamily="34" charset="0"/>
                        </a:rPr>
                        <a:t>Форма собственности</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chemeClr val="tx1"/>
                          </a:solidFill>
                          <a:effectLst/>
                          <a:latin typeface="Open Sans" pitchFamily="34" charset="0"/>
                          <a:cs typeface="Open Sans" pitchFamily="34" charset="0"/>
                        </a:rPr>
                        <a:t>государственная собственность не разграничена</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5561">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rgbClr val="007FAC"/>
                          </a:solidFill>
                          <a:effectLst/>
                          <a:latin typeface="Open Sans Semibold" pitchFamily="34" charset="0"/>
                          <a:cs typeface="Open Sans Semibold" pitchFamily="34" charset="0"/>
                        </a:rPr>
                        <a:t>Приоритетное  направление использования</a:t>
                      </a:r>
                      <a:endParaRPr kumimoji="0" lang="ru-RU" sz="900" b="0" i="0" u="none" strike="noStrike" cap="none" normalizeH="0" baseline="0" dirty="0">
                        <a:ln>
                          <a:noFill/>
                        </a:ln>
                        <a:solidFill>
                          <a:schemeClr val="tx1"/>
                        </a:solidFill>
                        <a:effectLst/>
                        <a:latin typeface="Open Sans Semibold" pitchFamily="34" charset="0"/>
                        <a:cs typeface="Open Sans Semibold" pitchFamily="34" charset="0"/>
                      </a:endParaRP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Open Sans" pitchFamily="34" charset="0"/>
                          <a:cs typeface="Open Sans" pitchFamily="34" charset="0"/>
                        </a:rPr>
                        <a:t>для сельскохозяйственного производства</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23" name="Таблица 22"/>
          <p:cNvGraphicFramePr>
            <a:graphicFrameLocks noGrp="1"/>
          </p:cNvGraphicFramePr>
          <p:nvPr>
            <p:extLst>
              <p:ext uri="{D42A27DB-BD31-4B8C-83A1-F6EECF244321}">
                <p14:modId xmlns:p14="http://schemas.microsoft.com/office/powerpoint/2010/main" val="1183332832"/>
              </p:ext>
            </p:extLst>
          </p:nvPr>
        </p:nvGraphicFramePr>
        <p:xfrm>
          <a:off x="215900" y="4194175"/>
          <a:ext cx="6738938" cy="1463674"/>
        </p:xfrm>
        <a:graphic>
          <a:graphicData uri="http://schemas.openxmlformats.org/drawingml/2006/table">
            <a:tbl>
              <a:tblPr/>
              <a:tblGrid>
                <a:gridCol w="1341438">
                  <a:extLst>
                    <a:ext uri="{9D8B030D-6E8A-4147-A177-3AD203B41FA5}">
                      <a16:colId xmlns:a16="http://schemas.microsoft.com/office/drawing/2014/main" val="20000"/>
                    </a:ext>
                  </a:extLst>
                </a:gridCol>
                <a:gridCol w="1358900">
                  <a:extLst>
                    <a:ext uri="{9D8B030D-6E8A-4147-A177-3AD203B41FA5}">
                      <a16:colId xmlns:a16="http://schemas.microsoft.com/office/drawing/2014/main" val="20001"/>
                    </a:ext>
                  </a:extLst>
                </a:gridCol>
                <a:gridCol w="4038600">
                  <a:extLst>
                    <a:ext uri="{9D8B030D-6E8A-4147-A177-3AD203B41FA5}">
                      <a16:colId xmlns:a16="http://schemas.microsoft.com/office/drawing/2014/main" val="20002"/>
                    </a:ext>
                  </a:extLst>
                </a:gridCol>
              </a:tblGrid>
              <a:tr h="503138">
                <a:tc rowSpan="4">
                  <a:txBody>
                    <a:bodyPr/>
                    <a:lstStyle/>
                    <a:p>
                      <a:pPr marL="0" marR="0" lvl="0" indent="0" algn="ctr" defTabSz="75565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a:ln>
                            <a:noFill/>
                          </a:ln>
                          <a:solidFill>
                            <a:srgbClr val="007FAC"/>
                          </a:solidFill>
                          <a:effectLst/>
                          <a:latin typeface="Open Sans Semibold" pitchFamily="34" charset="0"/>
                          <a:cs typeface="Open Sans Semibold" pitchFamily="34" charset="0"/>
                        </a:rPr>
                        <a:t>Инженерная инфраструктура</a:t>
                      </a:r>
                    </a:p>
                  </a:txBody>
                  <a:tcPr marT="45740" marB="4574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rgbClr val="D1FFFF"/>
                    </a:solid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rgbClr val="007FAC"/>
                          </a:solidFill>
                          <a:effectLst/>
                          <a:latin typeface="Open Sans Semibold" pitchFamily="34" charset="0"/>
                          <a:cs typeface="Open Sans Semibold" pitchFamily="34" charset="0"/>
                        </a:rPr>
                        <a:t>Электроснабжение</a:t>
                      </a:r>
                    </a:p>
                  </a:txBody>
                  <a:tcPr marT="45740" marB="4574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just"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Open Sans" pitchFamily="34" charset="0"/>
                          <a:cs typeface="Open Sans" pitchFamily="34" charset="0"/>
                        </a:rPr>
                        <a:t>ближайший центр питания ПС Шумячи 110/35/10 на расстоянии 5,2 км по прямой до границы земельного участка. Резерв мощности для тех. присоединения составляет</a:t>
                      </a:r>
                      <a:r>
                        <a:rPr kumimoji="0" lang="ru-RU" sz="900" b="0" i="0" u="none" strike="noStrike" cap="none" normalizeH="0" baseline="0" dirty="0">
                          <a:ln>
                            <a:noFill/>
                          </a:ln>
                          <a:solidFill>
                            <a:srgbClr val="C00000"/>
                          </a:solidFill>
                          <a:effectLst/>
                          <a:latin typeface="Open Sans" pitchFamily="34" charset="0"/>
                          <a:cs typeface="Open Sans" pitchFamily="34" charset="0"/>
                        </a:rPr>
                        <a:t> </a:t>
                      </a:r>
                      <a:r>
                        <a:rPr kumimoji="0" lang="ru-RU" sz="900" b="0" i="0" u="none" strike="noStrike" cap="none" normalizeH="0" baseline="0" dirty="0">
                          <a:ln>
                            <a:noFill/>
                          </a:ln>
                          <a:solidFill>
                            <a:schemeClr val="tx1"/>
                          </a:solidFill>
                          <a:effectLst/>
                          <a:latin typeface="Open Sans" pitchFamily="34" charset="0"/>
                          <a:cs typeface="Open Sans" pitchFamily="34" charset="0"/>
                        </a:rPr>
                        <a:t>5,78МВА</a:t>
                      </a:r>
                    </a:p>
                  </a:txBody>
                  <a:tcPr marT="45740" marB="4574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03138">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rgbClr val="007FAC"/>
                          </a:solidFill>
                          <a:effectLst/>
                          <a:latin typeface="Open Sans Semibold" pitchFamily="34" charset="0"/>
                          <a:cs typeface="Open Sans Semibold" pitchFamily="34" charset="0"/>
                        </a:rPr>
                        <a:t>Газоснабжение</a:t>
                      </a:r>
                    </a:p>
                  </a:txBody>
                  <a:tcPr marT="45740" marB="4574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Open Sans" pitchFamily="34" charset="0"/>
                          <a:cs typeface="Open Sans" pitchFamily="34" charset="0"/>
                        </a:rPr>
                        <a:t>точка подключения на расстоянии 2,5 км (диаметр трубы 110 мм), макс. мощность - 1,5млн.куб.м/год, ориентировочная стоимость </a:t>
                      </a:r>
                      <a:r>
                        <a:rPr kumimoji="0" lang="ru-RU" sz="900" b="0" i="0" u="none" strike="noStrike" cap="none" normalizeH="0" baseline="0" dirty="0" err="1">
                          <a:ln>
                            <a:noFill/>
                          </a:ln>
                          <a:solidFill>
                            <a:schemeClr val="tx1"/>
                          </a:solidFill>
                          <a:effectLst/>
                          <a:latin typeface="Open Sans" pitchFamily="34" charset="0"/>
                          <a:cs typeface="Open Sans" pitchFamily="34" charset="0"/>
                        </a:rPr>
                        <a:t>тех.присоединения</a:t>
                      </a:r>
                      <a:r>
                        <a:rPr kumimoji="0" lang="ru-RU" sz="900" b="0" i="0" u="none" strike="noStrike" cap="none" normalizeH="0" baseline="0" dirty="0">
                          <a:ln>
                            <a:noFill/>
                          </a:ln>
                          <a:solidFill>
                            <a:schemeClr val="tx1"/>
                          </a:solidFill>
                          <a:effectLst/>
                          <a:latin typeface="Open Sans" pitchFamily="34" charset="0"/>
                          <a:cs typeface="Open Sans" pitchFamily="34" charset="0"/>
                        </a:rPr>
                        <a:t> – 2 </a:t>
                      </a:r>
                      <a:r>
                        <a:rPr kumimoji="0" lang="ru-RU" sz="900" b="0" i="0" u="none" strike="noStrike" cap="none" normalizeH="0" baseline="0" dirty="0" err="1">
                          <a:ln>
                            <a:noFill/>
                          </a:ln>
                          <a:solidFill>
                            <a:schemeClr val="tx1"/>
                          </a:solidFill>
                          <a:effectLst/>
                          <a:latin typeface="Open Sans" pitchFamily="34" charset="0"/>
                          <a:cs typeface="Open Sans" pitchFamily="34" charset="0"/>
                        </a:rPr>
                        <a:t>млн.руб</a:t>
                      </a:r>
                      <a:r>
                        <a:rPr kumimoji="0" lang="ru-RU" sz="900" b="0" i="0" u="none" strike="noStrike" cap="none" normalizeH="0" baseline="0" dirty="0">
                          <a:ln>
                            <a:noFill/>
                          </a:ln>
                          <a:solidFill>
                            <a:schemeClr val="tx1"/>
                          </a:solidFill>
                          <a:effectLst/>
                          <a:latin typeface="Open Sans" pitchFamily="34" charset="0"/>
                          <a:cs typeface="Open Sans" pitchFamily="34" charset="0"/>
                        </a:rPr>
                        <a:t>. (за 1км), сроки – от 2 мес.</a:t>
                      </a:r>
                      <a:endParaRPr kumimoji="0" lang="ru-RU" sz="900" b="0" i="0" u="none" strike="noStrike" cap="none" normalizeH="0" baseline="0" dirty="0">
                        <a:ln>
                          <a:noFill/>
                        </a:ln>
                        <a:solidFill>
                          <a:srgbClr val="3B3838"/>
                        </a:solidFill>
                        <a:effectLst/>
                        <a:latin typeface="Open Sans" pitchFamily="34" charset="0"/>
                        <a:cs typeface="Open Sans" pitchFamily="34" charset="0"/>
                      </a:endParaRPr>
                    </a:p>
                  </a:txBody>
                  <a:tcPr marT="45740" marB="4574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28699">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rgbClr val="007FAC"/>
                          </a:solidFill>
                          <a:effectLst/>
                          <a:latin typeface="Open Sans Semibold" pitchFamily="34" charset="0"/>
                          <a:cs typeface="Open Sans Semibold" pitchFamily="34" charset="0"/>
                        </a:rPr>
                        <a:t>Водоснабжение</a:t>
                      </a:r>
                    </a:p>
                  </a:txBody>
                  <a:tcPr marT="45740" marB="4574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just"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Open Sans" pitchFamily="34" charset="0"/>
                          <a:cs typeface="Open Sans" pitchFamily="34" charset="0"/>
                        </a:rPr>
                        <a:t>строительство собственного водозабора и водопроводных сетей</a:t>
                      </a:r>
                      <a:endParaRPr kumimoji="0" lang="ru-RU" sz="900" b="0" i="0" u="none" strike="noStrike" cap="none" normalizeH="0" baseline="0" dirty="0">
                        <a:ln>
                          <a:noFill/>
                        </a:ln>
                        <a:solidFill>
                          <a:srgbClr val="3B3838"/>
                        </a:solidFill>
                        <a:effectLst/>
                        <a:latin typeface="Open Sans" pitchFamily="34" charset="0"/>
                        <a:cs typeface="Open Sans" pitchFamily="34" charset="0"/>
                      </a:endParaRPr>
                    </a:p>
                  </a:txBody>
                  <a:tcPr marT="45740" marB="4574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28699">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rgbClr val="007FAC"/>
                          </a:solidFill>
                          <a:effectLst/>
                          <a:latin typeface="Open Sans Semibold" pitchFamily="34" charset="0"/>
                          <a:cs typeface="Open Sans Semibold" pitchFamily="34" charset="0"/>
                        </a:rPr>
                        <a:t>Водоотведение</a:t>
                      </a:r>
                    </a:p>
                  </a:txBody>
                  <a:tcPr marT="45740" marB="4574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Open Sans" pitchFamily="34" charset="0"/>
                          <a:cs typeface="Open Sans" pitchFamily="34" charset="0"/>
                        </a:rPr>
                        <a:t>необходимо строительство локальных сооружений </a:t>
                      </a:r>
                    </a:p>
                  </a:txBody>
                  <a:tcPr marT="45740" marB="45740"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24" name="Таблица 23"/>
          <p:cNvGraphicFramePr>
            <a:graphicFrameLocks noGrp="1"/>
          </p:cNvGraphicFramePr>
          <p:nvPr/>
        </p:nvGraphicFramePr>
        <p:xfrm>
          <a:off x="215900" y="5657850"/>
          <a:ext cx="6029325" cy="330200"/>
        </p:xfrm>
        <a:graphic>
          <a:graphicData uri="http://schemas.openxmlformats.org/drawingml/2006/table">
            <a:tbl>
              <a:tblPr/>
              <a:tblGrid>
                <a:gridCol w="2697163">
                  <a:extLst>
                    <a:ext uri="{9D8B030D-6E8A-4147-A177-3AD203B41FA5}">
                      <a16:colId xmlns:a16="http://schemas.microsoft.com/office/drawing/2014/main" val="20000"/>
                    </a:ext>
                  </a:extLst>
                </a:gridCol>
                <a:gridCol w="3332162">
                  <a:extLst>
                    <a:ext uri="{9D8B030D-6E8A-4147-A177-3AD203B41FA5}">
                      <a16:colId xmlns:a16="http://schemas.microsoft.com/office/drawing/2014/main" val="20001"/>
                    </a:ext>
                  </a:extLst>
                </a:gridCol>
              </a:tblGrid>
              <a:tr h="330200">
                <a:tc>
                  <a:txBody>
                    <a:bodyPr/>
                    <a:lstStyle/>
                    <a:p>
                      <a:pPr marL="0" marR="0" lvl="0" indent="0" algn="ctr" defTabSz="75565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a:ln>
                            <a:noFill/>
                          </a:ln>
                          <a:solidFill>
                            <a:srgbClr val="007FAC"/>
                          </a:solidFill>
                          <a:effectLst/>
                          <a:latin typeface="Open Sans Semibold" pitchFamily="34" charset="0"/>
                          <a:cs typeface="Open Sans Semibold" pitchFamily="34" charset="0"/>
                        </a:rPr>
                        <a:t>Подъездные пути</a:t>
                      </a:r>
                    </a:p>
                  </a:txBody>
                  <a:tcPr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rgbClr val="D1FFFF"/>
                    </a:solid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a:ln>
                            <a:noFill/>
                          </a:ln>
                          <a:solidFill>
                            <a:schemeClr val="tx1"/>
                          </a:solidFill>
                          <a:effectLst/>
                          <a:latin typeface="Open Sans" pitchFamily="34" charset="0"/>
                          <a:cs typeface="Open Sans" pitchFamily="34" charset="0"/>
                        </a:rPr>
                        <a:t> </a:t>
                      </a:r>
                      <a:r>
                        <a:rPr kumimoji="0" lang="ru-RU" sz="900" b="0" i="0" u="none" strike="noStrike" cap="none" normalizeH="0" baseline="0" dirty="0">
                          <a:ln>
                            <a:noFill/>
                          </a:ln>
                          <a:solidFill>
                            <a:schemeClr val="tx1"/>
                          </a:solidFill>
                          <a:effectLst/>
                          <a:latin typeface="Open Sans" pitchFamily="34" charset="0"/>
                          <a:cs typeface="Open Sans" pitchFamily="34" charset="0"/>
                        </a:rPr>
                        <a:t>автомобильная дорога (асфальт) на расстоянии 150м</a:t>
                      </a:r>
                    </a:p>
                  </a:txBody>
                  <a:tcPr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graphicFrame>
        <p:nvGraphicFramePr>
          <p:cNvPr id="27" name="Таблица 26"/>
          <p:cNvGraphicFramePr>
            <a:graphicFrameLocks noGrp="1"/>
          </p:cNvGraphicFramePr>
          <p:nvPr>
            <p:extLst>
              <p:ext uri="{D42A27DB-BD31-4B8C-83A1-F6EECF244321}">
                <p14:modId xmlns:p14="http://schemas.microsoft.com/office/powerpoint/2010/main" val="818378783"/>
              </p:ext>
            </p:extLst>
          </p:nvPr>
        </p:nvGraphicFramePr>
        <p:xfrm>
          <a:off x="215900" y="5986463"/>
          <a:ext cx="6029325" cy="244475"/>
        </p:xfrm>
        <a:graphic>
          <a:graphicData uri="http://schemas.openxmlformats.org/drawingml/2006/table">
            <a:tbl>
              <a:tblPr/>
              <a:tblGrid>
                <a:gridCol w="2703513">
                  <a:extLst>
                    <a:ext uri="{9D8B030D-6E8A-4147-A177-3AD203B41FA5}">
                      <a16:colId xmlns:a16="http://schemas.microsoft.com/office/drawing/2014/main" val="20000"/>
                    </a:ext>
                  </a:extLst>
                </a:gridCol>
                <a:gridCol w="3325812">
                  <a:extLst>
                    <a:ext uri="{9D8B030D-6E8A-4147-A177-3AD203B41FA5}">
                      <a16:colId xmlns:a16="http://schemas.microsoft.com/office/drawing/2014/main" val="20001"/>
                    </a:ext>
                  </a:extLst>
                </a:gridCol>
              </a:tblGrid>
              <a:tr h="244475">
                <a:tc>
                  <a:txBody>
                    <a:bodyPr/>
                    <a:lstStyle/>
                    <a:p>
                      <a:pPr marL="0" marR="0" lvl="0" indent="0" algn="ctr" defTabSz="75565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a:ln>
                            <a:noFill/>
                          </a:ln>
                          <a:solidFill>
                            <a:srgbClr val="007FAC"/>
                          </a:solidFill>
                          <a:effectLst/>
                          <a:latin typeface="Open Sans Semibold" pitchFamily="34" charset="0"/>
                          <a:cs typeface="Open Sans Semibold" pitchFamily="34" charset="0"/>
                        </a:rPr>
                        <a:t>Условия предоставления</a:t>
                      </a:r>
                    </a:p>
                  </a:txBody>
                  <a:tcPr marT="45839" marB="45839"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rgbClr val="D1FFFF"/>
                    </a:solid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Open Sans" pitchFamily="34" charset="0"/>
                          <a:cs typeface="Open Sans" pitchFamily="34" charset="0"/>
                        </a:rPr>
                        <a:t>аренда: 1,35 руб./</a:t>
                      </a:r>
                      <a:r>
                        <a:rPr kumimoji="0" lang="ru-RU" sz="900" b="0" i="0" u="none" strike="noStrike" cap="none" normalizeH="0" baseline="0" dirty="0" err="1">
                          <a:ln>
                            <a:noFill/>
                          </a:ln>
                          <a:solidFill>
                            <a:schemeClr val="tx1"/>
                          </a:solidFill>
                          <a:effectLst/>
                          <a:latin typeface="Open Sans" pitchFamily="34" charset="0"/>
                          <a:cs typeface="Open Sans" pitchFamily="34" charset="0"/>
                        </a:rPr>
                        <a:t>кв.м</a:t>
                      </a:r>
                      <a:r>
                        <a:rPr kumimoji="0" lang="ru-RU" sz="900" b="0" i="0" u="none" strike="noStrike" cap="none" normalizeH="0" baseline="0" dirty="0">
                          <a:ln>
                            <a:noFill/>
                          </a:ln>
                          <a:solidFill>
                            <a:schemeClr val="tx1"/>
                          </a:solidFill>
                          <a:effectLst/>
                          <a:latin typeface="Open Sans" pitchFamily="34" charset="0"/>
                          <a:cs typeface="Open Sans" pitchFamily="34" charset="0"/>
                        </a:rPr>
                        <a:t>.</a:t>
                      </a:r>
                    </a:p>
                  </a:txBody>
                  <a:tcPr marT="45839" marB="45839"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sp>
        <p:nvSpPr>
          <p:cNvPr id="17480" name="TextBox 20"/>
          <p:cNvSpPr txBox="1">
            <a:spLocks noChangeArrowheads="1"/>
          </p:cNvSpPr>
          <p:nvPr/>
        </p:nvSpPr>
        <p:spPr bwMode="auto">
          <a:xfrm>
            <a:off x="236538" y="439738"/>
            <a:ext cx="2095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ru-RU" sz="700">
                <a:solidFill>
                  <a:srgbClr val="002060"/>
                </a:solidFill>
                <a:latin typeface="Open Sans" panose="020B0606030504020204" pitchFamily="34" charset="0"/>
                <a:cs typeface="Open Sans" panose="020B0606030504020204" pitchFamily="34" charset="0"/>
              </a:rPr>
              <a:t> </a:t>
            </a:r>
          </a:p>
        </p:txBody>
      </p:sp>
      <p:pic>
        <p:nvPicPr>
          <p:cNvPr id="17481" name="Picture 3" descr="Буфер обмена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388" y="157163"/>
            <a:ext cx="668337"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 name="Таблица 15"/>
          <p:cNvGraphicFramePr>
            <a:graphicFrameLocks noGrp="1"/>
          </p:cNvGraphicFramePr>
          <p:nvPr>
            <p:extLst>
              <p:ext uri="{D42A27DB-BD31-4B8C-83A1-F6EECF244321}">
                <p14:modId xmlns:p14="http://schemas.microsoft.com/office/powerpoint/2010/main" val="2858298230"/>
              </p:ext>
            </p:extLst>
          </p:nvPr>
        </p:nvGraphicFramePr>
        <p:xfrm>
          <a:off x="168294" y="922339"/>
          <a:ext cx="5130243" cy="2224086"/>
        </p:xfrm>
        <a:graphic>
          <a:graphicData uri="http://schemas.openxmlformats.org/drawingml/2006/table">
            <a:tbl>
              <a:tblPr>
                <a:tableStyleId>{BDBED569-4797-4DF1-A0F4-6AAB3CD982D8}</a:tableStyleId>
              </a:tblPr>
              <a:tblGrid>
                <a:gridCol w="2518994">
                  <a:extLst>
                    <a:ext uri="{9D8B030D-6E8A-4147-A177-3AD203B41FA5}">
                      <a16:colId xmlns:a16="http://schemas.microsoft.com/office/drawing/2014/main" val="4165441938"/>
                    </a:ext>
                  </a:extLst>
                </a:gridCol>
                <a:gridCol w="2611249">
                  <a:extLst>
                    <a:ext uri="{9D8B030D-6E8A-4147-A177-3AD203B41FA5}">
                      <a16:colId xmlns:a16="http://schemas.microsoft.com/office/drawing/2014/main" val="1779954494"/>
                    </a:ext>
                  </a:extLst>
                </a:gridCol>
              </a:tblGrid>
              <a:tr h="718074">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67-24-05</a:t>
                      </a:r>
                    </a:p>
                  </a:txBody>
                  <a:tcPr>
                    <a:solidFill>
                      <a:srgbClr val="D1FFFF"/>
                    </a:solidFill>
                  </a:tcPr>
                </a:tc>
                <a:tc rowSpan="2">
                  <a:txBody>
                    <a:bodyPr/>
                    <a:lstStyle/>
                    <a:p>
                      <a:pPr algn="ctr"/>
                      <a:endPar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val="2951530806"/>
                  </a:ext>
                </a:extLst>
              </a:tr>
              <a:tr h="1506012">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algn="ctr"/>
                      <a:r>
                        <a:rPr lang="ru-RU" sz="1050" kern="1200" dirty="0">
                          <a:solidFill>
                            <a:schemeClr val="tx1"/>
                          </a:solidFill>
                          <a:latin typeface="Open Sans" pitchFamily="34" charset="0"/>
                          <a:ea typeface="Open Sans" pitchFamily="34" charset="0"/>
                          <a:cs typeface="Open Sans" pitchFamily="34" charset="0"/>
                        </a:rPr>
                        <a:t>416км автодороги Москва-Малоярославец-Рославль-до</a:t>
                      </a:r>
                      <a:r>
                        <a:rPr lang="ru-RU" sz="1050" kern="1200" baseline="0" dirty="0">
                          <a:solidFill>
                            <a:schemeClr val="tx1"/>
                          </a:solidFill>
                          <a:latin typeface="Open Sans" pitchFamily="34" charset="0"/>
                          <a:ea typeface="Open Sans" pitchFamily="34" charset="0"/>
                          <a:cs typeface="Open Sans" pitchFamily="34" charset="0"/>
                        </a:rPr>
                        <a:t> </a:t>
                      </a:r>
                      <a:r>
                        <a:rPr lang="ru-RU" sz="1050" kern="1200" baseline="0" dirty="0" err="1">
                          <a:solidFill>
                            <a:schemeClr val="tx1"/>
                          </a:solidFill>
                          <a:latin typeface="Open Sans" pitchFamily="34" charset="0"/>
                          <a:ea typeface="Open Sans" pitchFamily="34" charset="0"/>
                          <a:cs typeface="Open Sans" pitchFamily="34" charset="0"/>
                        </a:rPr>
                        <a:t>границыс</a:t>
                      </a:r>
                      <a:r>
                        <a:rPr lang="ru-RU" sz="1050" kern="1200" baseline="0" dirty="0">
                          <a:solidFill>
                            <a:schemeClr val="tx1"/>
                          </a:solidFill>
                          <a:latin typeface="Open Sans" pitchFamily="34" charset="0"/>
                          <a:ea typeface="Open Sans" pitchFamily="34" charset="0"/>
                          <a:cs typeface="Open Sans" pitchFamily="34" charset="0"/>
                        </a:rPr>
                        <a:t> Республикой Беларусь;</a:t>
                      </a:r>
                    </a:p>
                    <a:p>
                      <a:pPr algn="ctr"/>
                      <a:r>
                        <a:rPr lang="ru-RU" sz="1050" kern="1200" baseline="0" dirty="0">
                          <a:solidFill>
                            <a:schemeClr val="tx1"/>
                          </a:solidFill>
                          <a:latin typeface="Open Sans" pitchFamily="34" charset="0"/>
                          <a:ea typeface="Open Sans" pitchFamily="34" charset="0"/>
                          <a:cs typeface="Open Sans" pitchFamily="34" charset="0"/>
                        </a:rPr>
                        <a:t>-расстояние до г. Москвы: 404км;</a:t>
                      </a:r>
                    </a:p>
                    <a:p>
                      <a:pPr algn="ctr"/>
                      <a:r>
                        <a:rPr lang="ru-RU" sz="1050" kern="1200" baseline="0" dirty="0">
                          <a:solidFill>
                            <a:schemeClr val="tx1"/>
                          </a:solidFill>
                          <a:latin typeface="Open Sans" pitchFamily="34" charset="0"/>
                          <a:ea typeface="Open Sans" pitchFamily="34" charset="0"/>
                          <a:cs typeface="Open Sans" pitchFamily="34" charset="0"/>
                        </a:rPr>
                        <a:t>-расстояние до г. Смоленск: 144км;</a:t>
                      </a:r>
                    </a:p>
                    <a:p>
                      <a:pPr algn="ctr"/>
                      <a:r>
                        <a:rPr lang="ru-RU" sz="1050" kern="1200" baseline="0" dirty="0">
                          <a:solidFill>
                            <a:schemeClr val="tx1"/>
                          </a:solidFill>
                          <a:latin typeface="Open Sans" pitchFamily="34" charset="0"/>
                          <a:ea typeface="Open Sans" pitchFamily="34" charset="0"/>
                          <a:cs typeface="Open Sans" pitchFamily="34" charset="0"/>
                        </a:rPr>
                        <a:t>-расстояние до центра </a:t>
                      </a:r>
                      <a:r>
                        <a:rPr lang="ru-RU" sz="1050" kern="1200" baseline="0" dirty="0" err="1">
                          <a:solidFill>
                            <a:schemeClr val="tx1"/>
                          </a:solidFill>
                          <a:latin typeface="Open Sans" pitchFamily="34" charset="0"/>
                          <a:ea typeface="Open Sans" pitchFamily="34" charset="0"/>
                          <a:cs typeface="Open Sans" pitchFamily="34" charset="0"/>
                        </a:rPr>
                        <a:t>п.Шумячи</a:t>
                      </a:r>
                      <a:r>
                        <a:rPr lang="ru-RU" sz="1050" kern="1200" baseline="0" dirty="0">
                          <a:solidFill>
                            <a:schemeClr val="tx1"/>
                          </a:solidFill>
                          <a:latin typeface="Open Sans" pitchFamily="34" charset="0"/>
                          <a:ea typeface="Open Sans" pitchFamily="34" charset="0"/>
                          <a:cs typeface="Open Sans" pitchFamily="34" charset="0"/>
                        </a:rPr>
                        <a:t>: 3,5 км</a:t>
                      </a:r>
                      <a:endParaRPr lang="ru-RU" sz="1050" kern="1200" dirty="0">
                        <a:solidFill>
                          <a:schemeClr val="tx1"/>
                        </a:solidFill>
                        <a:latin typeface="Open Sans" pitchFamily="34" charset="0"/>
                        <a:ea typeface="Open Sans" pitchFamily="34" charset="0"/>
                        <a:cs typeface="Open Sans" pitchFamily="34" charset="0"/>
                      </a:endParaRP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val="415780204"/>
                  </a:ext>
                </a:extLst>
              </a:tr>
            </a:tbl>
          </a:graphicData>
        </a:graphic>
      </p:graphicFrame>
      <p:pic>
        <p:nvPicPr>
          <p:cNvPr id="26" name="Picture 4" descr="http://s1.fotokto.ru/photo/full/44/44785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09631" y="922340"/>
            <a:ext cx="2179305" cy="2237532"/>
          </a:xfrm>
          <a:prstGeom prst="rect">
            <a:avLst/>
          </a:prstGeom>
          <a:noFill/>
          <a:extLst>
            <a:ext uri="{909E8E84-426E-40DD-AFC4-6F175D3DCCD1}">
              <a14:hiddenFill xmlns:a14="http://schemas.microsoft.com/office/drawing/2010/main">
                <a:solidFill>
                  <a:srgbClr val="FFFFFF"/>
                </a:solidFill>
              </a14:hiddenFill>
            </a:ext>
          </a:extLst>
        </p:spPr>
      </p:pic>
      <p:pic>
        <p:nvPicPr>
          <p:cNvPr id="15" name="Рисунок 14">
            <a:extLst>
              <a:ext uri="{FF2B5EF4-FFF2-40B4-BE49-F238E27FC236}">
                <a16:creationId xmlns:a16="http://schemas.microsoft.com/office/drawing/2014/main" id="{89966DDE-6BFD-45EF-A853-CE5857D15736}"/>
              </a:ext>
            </a:extLst>
          </p:cNvPr>
          <p:cNvPicPr>
            <a:picLocks noChangeAspect="1"/>
          </p:cNvPicPr>
          <p:nvPr/>
        </p:nvPicPr>
        <p:blipFill rotWithShape="1">
          <a:blip r:embed="rId7"/>
          <a:srcRect t="10206" b="3426"/>
          <a:stretch/>
        </p:blipFill>
        <p:spPr>
          <a:xfrm>
            <a:off x="1" y="6708559"/>
            <a:ext cx="2957538" cy="836522"/>
          </a:xfrm>
          <a:prstGeom prst="rect">
            <a:avLst/>
          </a:prstGeom>
        </p:spPr>
      </p:pic>
      <p:pic>
        <p:nvPicPr>
          <p:cNvPr id="17" name="Рисунок 16"/>
          <p:cNvPicPr>
            <a:picLocks noChangeAspect="1"/>
          </p:cNvPicPr>
          <p:nvPr/>
        </p:nvPicPr>
        <p:blipFill>
          <a:blip r:embed="rId8"/>
          <a:stretch>
            <a:fillRect/>
          </a:stretch>
        </p:blipFill>
        <p:spPr>
          <a:xfrm>
            <a:off x="862325" y="137379"/>
            <a:ext cx="1329043" cy="804742"/>
          </a:xfrm>
          <a:prstGeom prst="rect">
            <a:avLst/>
          </a:prstGeom>
        </p:spPr>
      </p:pic>
    </p:spTree>
    <p:extLst>
      <p:ext uri="{BB962C8B-B14F-4D97-AF65-F5344CB8AC3E}">
        <p14:creationId xmlns:p14="http://schemas.microsoft.com/office/powerpoint/2010/main" val="2553682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SDA\Desktop\Русское_К.jpg"/>
          <p:cNvPicPr>
            <a:picLocks noChangeAspect="1" noChangeArrowheads="1"/>
          </p:cNvPicPr>
          <p:nvPr/>
        </p:nvPicPr>
        <p:blipFill>
          <a:blip r:embed="rId3">
            <a:extLst>
              <a:ext uri="{28A0092B-C50C-407E-A947-70E740481C1C}">
                <a14:useLocalDpi xmlns:a14="http://schemas.microsoft.com/office/drawing/2010/main" val="0"/>
              </a:ext>
            </a:extLst>
          </a:blip>
          <a:srcRect r="19507"/>
          <a:stretch>
            <a:fillRect/>
          </a:stretch>
        </p:blipFill>
        <p:spPr bwMode="auto">
          <a:xfrm>
            <a:off x="2724913" y="923925"/>
            <a:ext cx="2542412" cy="223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Рисунок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60575" y="155575"/>
            <a:ext cx="54991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2"/>
          <p:cNvSpPr txBox="1">
            <a:spLocks noChangeArrowheads="1"/>
          </p:cNvSpPr>
          <p:nvPr/>
        </p:nvSpPr>
        <p:spPr bwMode="auto">
          <a:xfrm>
            <a:off x="2060575" y="317500"/>
            <a:ext cx="5499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sz="2400" dirty="0">
                <a:solidFill>
                  <a:schemeClr val="bg1"/>
                </a:solidFill>
                <a:latin typeface="Open Sans Semibold" panose="020B0706030804020204" pitchFamily="34" charset="0"/>
                <a:cs typeface="Open Sans Semibold" panose="020B0706030804020204" pitchFamily="34" charset="0"/>
              </a:rPr>
              <a:t>Инвестиционные площадки</a:t>
            </a:r>
          </a:p>
        </p:txBody>
      </p:sp>
      <p:sp>
        <p:nvSpPr>
          <p:cNvPr id="19461" name="TextBox 14"/>
          <p:cNvSpPr txBox="1">
            <a:spLocks noChangeArrowheads="1"/>
          </p:cNvSpPr>
          <p:nvPr/>
        </p:nvSpPr>
        <p:spPr bwMode="auto">
          <a:xfrm>
            <a:off x="7121525" y="7189788"/>
            <a:ext cx="4379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ru-RU" sz="1800" b="1" i="1" dirty="0">
                <a:solidFill>
                  <a:srgbClr val="339533"/>
                </a:solidFill>
                <a:latin typeface="Open Sans Semibold" panose="020B0706030804020204" pitchFamily="34" charset="0"/>
                <a:cs typeface="Open Sans Semibold" panose="020B0706030804020204" pitchFamily="34" charset="0"/>
              </a:rPr>
              <a:t>13</a:t>
            </a:r>
          </a:p>
        </p:txBody>
      </p:sp>
      <p:graphicFrame>
        <p:nvGraphicFramePr>
          <p:cNvPr id="20" name="Таблица 19"/>
          <p:cNvGraphicFramePr>
            <a:graphicFrameLocks noGrp="1"/>
          </p:cNvGraphicFramePr>
          <p:nvPr>
            <p:extLst>
              <p:ext uri="{D42A27DB-BD31-4B8C-83A1-F6EECF244321}">
                <p14:modId xmlns:p14="http://schemas.microsoft.com/office/powerpoint/2010/main" val="1978821895"/>
              </p:ext>
            </p:extLst>
          </p:nvPr>
        </p:nvGraphicFramePr>
        <p:xfrm>
          <a:off x="168275" y="3171825"/>
          <a:ext cx="7224713" cy="1051192"/>
        </p:xfrm>
        <a:graphic>
          <a:graphicData uri="http://schemas.openxmlformats.org/drawingml/2006/table">
            <a:tbl>
              <a:tblPr/>
              <a:tblGrid>
                <a:gridCol w="1806575">
                  <a:extLst>
                    <a:ext uri="{9D8B030D-6E8A-4147-A177-3AD203B41FA5}">
                      <a16:colId xmlns:a16="http://schemas.microsoft.com/office/drawing/2014/main" val="20000"/>
                    </a:ext>
                  </a:extLst>
                </a:gridCol>
                <a:gridCol w="1863725">
                  <a:extLst>
                    <a:ext uri="{9D8B030D-6E8A-4147-A177-3AD203B41FA5}">
                      <a16:colId xmlns:a16="http://schemas.microsoft.com/office/drawing/2014/main" val="20001"/>
                    </a:ext>
                  </a:extLst>
                </a:gridCol>
                <a:gridCol w="3554413">
                  <a:extLst>
                    <a:ext uri="{9D8B030D-6E8A-4147-A177-3AD203B41FA5}">
                      <a16:colId xmlns:a16="http://schemas.microsoft.com/office/drawing/2014/main" val="20002"/>
                    </a:ext>
                  </a:extLst>
                </a:gridCol>
              </a:tblGrid>
              <a:tr h="228455">
                <a:tc rowSpan="4">
                  <a:txBody>
                    <a:bodyPr/>
                    <a:lstStyle/>
                    <a:p>
                      <a:pPr marL="0" marR="0" lvl="0" indent="0" algn="ctr" defTabSz="75565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a:ln>
                            <a:noFill/>
                          </a:ln>
                          <a:solidFill>
                            <a:srgbClr val="007FAC"/>
                          </a:solidFill>
                          <a:effectLst/>
                          <a:latin typeface="Open Sans Semibold" pitchFamily="34" charset="0"/>
                          <a:cs typeface="Open Sans Semibold" pitchFamily="34" charset="0"/>
                        </a:rPr>
                        <a:t>Характеристика</a:t>
                      </a:r>
                    </a:p>
                    <a:p>
                      <a:pPr marL="0" marR="0" lvl="0" indent="0" algn="ctr" defTabSz="75565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a:ln>
                            <a:noFill/>
                          </a:ln>
                          <a:solidFill>
                            <a:srgbClr val="007FAC"/>
                          </a:solidFill>
                          <a:effectLst/>
                          <a:latin typeface="Open Sans Semibold" pitchFamily="34" charset="0"/>
                          <a:cs typeface="Open Sans Semibold" pitchFamily="34" charset="0"/>
                        </a:rPr>
                        <a:t>участка</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rgbClr val="D1FFFF"/>
                    </a:solid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kern="1200" cap="none" normalizeH="0" baseline="0" dirty="0">
                          <a:ln>
                            <a:noFill/>
                          </a:ln>
                          <a:solidFill>
                            <a:srgbClr val="007FAC"/>
                          </a:solidFill>
                          <a:effectLst/>
                          <a:latin typeface="Open Sans Semibold" pitchFamily="34" charset="0"/>
                          <a:ea typeface="+mn-ea"/>
                          <a:cs typeface="Open Sans Semibold" pitchFamily="34" charset="0"/>
                        </a:rPr>
                        <a:t>Площадь</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chemeClr val="tx1"/>
                          </a:solidFill>
                          <a:effectLst/>
                          <a:latin typeface="Open Sans" pitchFamily="34" charset="0"/>
                          <a:cs typeface="Open Sans" pitchFamily="34" charset="0"/>
                        </a:rPr>
                        <a:t>5,8 га</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28455">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kern="1200" cap="none" normalizeH="0" baseline="0" dirty="0">
                          <a:ln>
                            <a:noFill/>
                          </a:ln>
                          <a:solidFill>
                            <a:srgbClr val="007FAC"/>
                          </a:solidFill>
                          <a:effectLst/>
                          <a:latin typeface="Open Sans Semibold" pitchFamily="34" charset="0"/>
                          <a:ea typeface="+mn-ea"/>
                          <a:cs typeface="Open Sans Semibold" pitchFamily="34" charset="0"/>
                        </a:rPr>
                        <a:t>Категория земли</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chemeClr val="tx1"/>
                          </a:solidFill>
                          <a:effectLst/>
                          <a:latin typeface="Open Sans" pitchFamily="34" charset="0"/>
                          <a:cs typeface="Open Sans" pitchFamily="34" charset="0"/>
                        </a:rPr>
                        <a:t>земли населенных пунктов</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28455">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kern="1200" cap="none" normalizeH="0" baseline="0" dirty="0">
                          <a:ln>
                            <a:noFill/>
                          </a:ln>
                          <a:solidFill>
                            <a:srgbClr val="007FAC"/>
                          </a:solidFill>
                          <a:effectLst/>
                          <a:latin typeface="Open Sans Semibold" pitchFamily="34" charset="0"/>
                          <a:ea typeface="+mn-ea"/>
                          <a:cs typeface="Open Sans Semibold" pitchFamily="34" charset="0"/>
                        </a:rPr>
                        <a:t>Форма собственности</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chemeClr val="tx1"/>
                          </a:solidFill>
                          <a:effectLst/>
                          <a:latin typeface="Open Sans" pitchFamily="34" charset="0"/>
                          <a:cs typeface="Open Sans" pitchFamily="34" charset="0"/>
                        </a:rPr>
                        <a:t>частная собственность</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5561">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rgbClr val="007FAC"/>
                          </a:solidFill>
                          <a:effectLst/>
                          <a:latin typeface="Open Sans Semibold" pitchFamily="34" charset="0"/>
                          <a:cs typeface="Open Sans Semibold" pitchFamily="34" charset="0"/>
                        </a:rPr>
                        <a:t>Приоритетное направление использования</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chemeClr val="tx1"/>
                          </a:solidFill>
                          <a:effectLst/>
                          <a:latin typeface="Open Sans" pitchFamily="34" charset="0"/>
                          <a:cs typeface="Open Sans" pitchFamily="34" charset="0"/>
                        </a:rPr>
                        <a:t>промышленное производство, переработка с/х продукции</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17" name="Таблица 16"/>
          <p:cNvGraphicFramePr>
            <a:graphicFrameLocks noGrp="1"/>
          </p:cNvGraphicFramePr>
          <p:nvPr/>
        </p:nvGraphicFramePr>
        <p:xfrm>
          <a:off x="171450" y="4222750"/>
          <a:ext cx="6686550" cy="1755923"/>
        </p:xfrm>
        <a:graphic>
          <a:graphicData uri="http://schemas.openxmlformats.org/drawingml/2006/table">
            <a:tbl>
              <a:tblPr/>
              <a:tblGrid>
                <a:gridCol w="1346200">
                  <a:extLst>
                    <a:ext uri="{9D8B030D-6E8A-4147-A177-3AD203B41FA5}">
                      <a16:colId xmlns:a16="http://schemas.microsoft.com/office/drawing/2014/main" val="20000"/>
                    </a:ext>
                  </a:extLst>
                </a:gridCol>
                <a:gridCol w="1465263">
                  <a:extLst>
                    <a:ext uri="{9D8B030D-6E8A-4147-A177-3AD203B41FA5}">
                      <a16:colId xmlns:a16="http://schemas.microsoft.com/office/drawing/2014/main" val="20001"/>
                    </a:ext>
                  </a:extLst>
                </a:gridCol>
                <a:gridCol w="3875087">
                  <a:extLst>
                    <a:ext uri="{9D8B030D-6E8A-4147-A177-3AD203B41FA5}">
                      <a16:colId xmlns:a16="http://schemas.microsoft.com/office/drawing/2014/main" val="20002"/>
                    </a:ext>
                  </a:extLst>
                </a:gridCol>
              </a:tblGrid>
              <a:tr h="502738">
                <a:tc rowSpan="4">
                  <a:txBody>
                    <a:bodyPr/>
                    <a:lstStyle>
                      <a:lvl1pPr defTabSz="755650" eaLnBrk="0" hangingPunct="0">
                        <a:lnSpc>
                          <a:spcPct val="90000"/>
                        </a:lnSpc>
                        <a:spcBef>
                          <a:spcPts val="825"/>
                        </a:spcBef>
                        <a:buFont typeface="Arial" panose="020B0604020202020204" pitchFamily="34" charset="0"/>
                        <a:defRPr sz="2100">
                          <a:solidFill>
                            <a:schemeClr val="tx1"/>
                          </a:solidFill>
                          <a:latin typeface="Calibri" panose="020F0502020204030204" pitchFamily="34" charset="0"/>
                        </a:defRPr>
                      </a:lvl1pPr>
                      <a:lvl2pPr marL="742950" indent="-285750" defTabSz="755650" eaLnBrk="0" hangingPunct="0">
                        <a:lnSpc>
                          <a:spcPct val="90000"/>
                        </a:lnSpc>
                        <a:spcBef>
                          <a:spcPts val="413"/>
                        </a:spcBef>
                        <a:buFont typeface="Arial" panose="020B0604020202020204" pitchFamily="34" charset="0"/>
                        <a:defRPr sz="1700">
                          <a:solidFill>
                            <a:schemeClr val="tx1"/>
                          </a:solidFill>
                          <a:latin typeface="Calibri" panose="020F0502020204030204" pitchFamily="34" charset="0"/>
                        </a:defRPr>
                      </a:lvl2pPr>
                      <a:lvl3pPr marL="1143000" indent="-228600" defTabSz="755650" eaLnBrk="0" hangingPunct="0">
                        <a:lnSpc>
                          <a:spcPct val="90000"/>
                        </a:lnSpc>
                        <a:spcBef>
                          <a:spcPts val="413"/>
                        </a:spcBef>
                        <a:buFont typeface="Arial" panose="020B0604020202020204" pitchFamily="34" charset="0"/>
                        <a:defRPr sz="1400">
                          <a:solidFill>
                            <a:schemeClr val="tx1"/>
                          </a:solidFill>
                          <a:latin typeface="Calibri" panose="020F0502020204030204" pitchFamily="34" charset="0"/>
                        </a:defRPr>
                      </a:lvl3pPr>
                      <a:lvl4pPr marL="1600200" indent="-228600" defTabSz="755650" eaLnBrk="0" hangingPunct="0">
                        <a:lnSpc>
                          <a:spcPct val="90000"/>
                        </a:lnSpc>
                        <a:spcBef>
                          <a:spcPts val="413"/>
                        </a:spcBef>
                        <a:buFont typeface="Arial" panose="020B0604020202020204" pitchFamily="34" charset="0"/>
                        <a:defRPr sz="1200">
                          <a:solidFill>
                            <a:schemeClr val="tx1"/>
                          </a:solidFill>
                          <a:latin typeface="Calibri" panose="020F0502020204030204" pitchFamily="34" charset="0"/>
                        </a:defRPr>
                      </a:lvl4pPr>
                      <a:lvl5pPr marL="2057400" indent="-228600" defTabSz="755650" eaLnBrk="0" hangingPunct="0">
                        <a:lnSpc>
                          <a:spcPct val="90000"/>
                        </a:lnSpc>
                        <a:spcBef>
                          <a:spcPts val="413"/>
                        </a:spcBef>
                        <a:buFont typeface="Arial" panose="020B0604020202020204" pitchFamily="34" charset="0"/>
                        <a:defRPr sz="1200">
                          <a:solidFill>
                            <a:schemeClr val="tx1"/>
                          </a:solidFill>
                          <a:latin typeface="Calibri" panose="020F0502020204030204" pitchFamily="34" charset="0"/>
                        </a:defRPr>
                      </a:lvl5pPr>
                      <a:lvl6pPr marL="25146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6pPr>
                      <a:lvl7pPr marL="29718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7pPr>
                      <a:lvl8pPr marL="34290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8pPr>
                      <a:lvl9pPr marL="38862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9pPr>
                    </a:lstStyle>
                    <a:p>
                      <a:pPr marL="0" marR="0" lvl="0" indent="0" algn="ctr" defTabSz="75565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a:ln>
                            <a:noFill/>
                          </a:ln>
                          <a:solidFill>
                            <a:srgbClr val="007FAC"/>
                          </a:solidFill>
                          <a:effectLst/>
                          <a:latin typeface="Open Sans Semibold" panose="020B0706030804020204" pitchFamily="34" charset="0"/>
                          <a:cs typeface="Open Sans Semibold" panose="020B0706030804020204" pitchFamily="34" charset="0"/>
                        </a:rPr>
                        <a:t>Инженерная инфраструктура</a:t>
                      </a:r>
                    </a:p>
                  </a:txBody>
                  <a:tcPr marT="45703" marB="45703"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rgbClr val="D1FFFF"/>
                    </a:solidFill>
                  </a:tcPr>
                </a:tc>
                <a:tc>
                  <a:txBody>
                    <a:bodyPr/>
                    <a:lstStyle>
                      <a:lvl1pPr defTabSz="755650" eaLnBrk="0" hangingPunct="0">
                        <a:lnSpc>
                          <a:spcPct val="90000"/>
                        </a:lnSpc>
                        <a:spcBef>
                          <a:spcPts val="825"/>
                        </a:spcBef>
                        <a:buFont typeface="Arial" panose="020B0604020202020204" pitchFamily="34" charset="0"/>
                        <a:defRPr sz="2100">
                          <a:solidFill>
                            <a:schemeClr val="tx1"/>
                          </a:solidFill>
                          <a:latin typeface="Calibri" panose="020F0502020204030204" pitchFamily="34" charset="0"/>
                        </a:defRPr>
                      </a:lvl1pPr>
                      <a:lvl2pPr marL="742950" indent="-285750" defTabSz="755650" eaLnBrk="0" hangingPunct="0">
                        <a:lnSpc>
                          <a:spcPct val="90000"/>
                        </a:lnSpc>
                        <a:spcBef>
                          <a:spcPts val="413"/>
                        </a:spcBef>
                        <a:buFont typeface="Arial" panose="020B0604020202020204" pitchFamily="34" charset="0"/>
                        <a:defRPr sz="1700">
                          <a:solidFill>
                            <a:schemeClr val="tx1"/>
                          </a:solidFill>
                          <a:latin typeface="Calibri" panose="020F0502020204030204" pitchFamily="34" charset="0"/>
                        </a:defRPr>
                      </a:lvl2pPr>
                      <a:lvl3pPr marL="1143000" indent="-228600" defTabSz="755650" eaLnBrk="0" hangingPunct="0">
                        <a:lnSpc>
                          <a:spcPct val="90000"/>
                        </a:lnSpc>
                        <a:spcBef>
                          <a:spcPts val="413"/>
                        </a:spcBef>
                        <a:buFont typeface="Arial" panose="020B0604020202020204" pitchFamily="34" charset="0"/>
                        <a:defRPr sz="1400">
                          <a:solidFill>
                            <a:schemeClr val="tx1"/>
                          </a:solidFill>
                          <a:latin typeface="Calibri" panose="020F0502020204030204" pitchFamily="34" charset="0"/>
                        </a:defRPr>
                      </a:lvl3pPr>
                      <a:lvl4pPr marL="1600200" indent="-228600" defTabSz="755650" eaLnBrk="0" hangingPunct="0">
                        <a:lnSpc>
                          <a:spcPct val="90000"/>
                        </a:lnSpc>
                        <a:spcBef>
                          <a:spcPts val="413"/>
                        </a:spcBef>
                        <a:buFont typeface="Arial" panose="020B0604020202020204" pitchFamily="34" charset="0"/>
                        <a:defRPr sz="1200">
                          <a:solidFill>
                            <a:schemeClr val="tx1"/>
                          </a:solidFill>
                          <a:latin typeface="Calibri" panose="020F0502020204030204" pitchFamily="34" charset="0"/>
                        </a:defRPr>
                      </a:lvl4pPr>
                      <a:lvl5pPr marL="2057400" indent="-228600" defTabSz="755650" eaLnBrk="0" hangingPunct="0">
                        <a:lnSpc>
                          <a:spcPct val="90000"/>
                        </a:lnSpc>
                        <a:spcBef>
                          <a:spcPts val="413"/>
                        </a:spcBef>
                        <a:buFont typeface="Arial" panose="020B0604020202020204" pitchFamily="34" charset="0"/>
                        <a:defRPr sz="1200">
                          <a:solidFill>
                            <a:schemeClr val="tx1"/>
                          </a:solidFill>
                          <a:latin typeface="Calibri" panose="020F0502020204030204" pitchFamily="34" charset="0"/>
                        </a:defRPr>
                      </a:lvl5pPr>
                      <a:lvl6pPr marL="25146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6pPr>
                      <a:lvl7pPr marL="29718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7pPr>
                      <a:lvl8pPr marL="34290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8pPr>
                      <a:lvl9pPr marL="38862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9p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rgbClr val="007FAC"/>
                          </a:solidFill>
                          <a:effectLst/>
                          <a:latin typeface="Open Sans Semibold" panose="020B0706030804020204" pitchFamily="34" charset="0"/>
                          <a:cs typeface="Open Sans Semibold" panose="020B0706030804020204" pitchFamily="34" charset="0"/>
                        </a:rPr>
                        <a:t>Электроснабжение</a:t>
                      </a:r>
                    </a:p>
                  </a:txBody>
                  <a:tcPr marT="45703" marB="45703"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lvl1pPr defTabSz="755650" eaLnBrk="0" hangingPunct="0">
                        <a:lnSpc>
                          <a:spcPct val="90000"/>
                        </a:lnSpc>
                        <a:spcBef>
                          <a:spcPts val="825"/>
                        </a:spcBef>
                        <a:buFont typeface="Arial" panose="020B0604020202020204" pitchFamily="34" charset="0"/>
                        <a:defRPr sz="2100">
                          <a:solidFill>
                            <a:schemeClr val="tx1"/>
                          </a:solidFill>
                          <a:latin typeface="Calibri" panose="020F0502020204030204" pitchFamily="34" charset="0"/>
                        </a:defRPr>
                      </a:lvl1pPr>
                      <a:lvl2pPr marL="742950" indent="-285750" defTabSz="755650" eaLnBrk="0" hangingPunct="0">
                        <a:lnSpc>
                          <a:spcPct val="90000"/>
                        </a:lnSpc>
                        <a:spcBef>
                          <a:spcPts val="413"/>
                        </a:spcBef>
                        <a:buFont typeface="Arial" panose="020B0604020202020204" pitchFamily="34" charset="0"/>
                        <a:defRPr sz="1700">
                          <a:solidFill>
                            <a:schemeClr val="tx1"/>
                          </a:solidFill>
                          <a:latin typeface="Calibri" panose="020F0502020204030204" pitchFamily="34" charset="0"/>
                        </a:defRPr>
                      </a:lvl2pPr>
                      <a:lvl3pPr marL="1143000" indent="-228600" defTabSz="755650" eaLnBrk="0" hangingPunct="0">
                        <a:lnSpc>
                          <a:spcPct val="90000"/>
                        </a:lnSpc>
                        <a:spcBef>
                          <a:spcPts val="413"/>
                        </a:spcBef>
                        <a:buFont typeface="Arial" panose="020B0604020202020204" pitchFamily="34" charset="0"/>
                        <a:defRPr sz="1400">
                          <a:solidFill>
                            <a:schemeClr val="tx1"/>
                          </a:solidFill>
                          <a:latin typeface="Calibri" panose="020F0502020204030204" pitchFamily="34" charset="0"/>
                        </a:defRPr>
                      </a:lvl3pPr>
                      <a:lvl4pPr marL="1600200" indent="-228600" defTabSz="755650" eaLnBrk="0" hangingPunct="0">
                        <a:lnSpc>
                          <a:spcPct val="90000"/>
                        </a:lnSpc>
                        <a:spcBef>
                          <a:spcPts val="413"/>
                        </a:spcBef>
                        <a:buFont typeface="Arial" panose="020B0604020202020204" pitchFamily="34" charset="0"/>
                        <a:defRPr sz="1200">
                          <a:solidFill>
                            <a:schemeClr val="tx1"/>
                          </a:solidFill>
                          <a:latin typeface="Calibri" panose="020F0502020204030204" pitchFamily="34" charset="0"/>
                        </a:defRPr>
                      </a:lvl4pPr>
                      <a:lvl5pPr marL="2057400" indent="-228600" defTabSz="755650" eaLnBrk="0" hangingPunct="0">
                        <a:lnSpc>
                          <a:spcPct val="90000"/>
                        </a:lnSpc>
                        <a:spcBef>
                          <a:spcPts val="413"/>
                        </a:spcBef>
                        <a:buFont typeface="Arial" panose="020B0604020202020204" pitchFamily="34" charset="0"/>
                        <a:defRPr sz="1200">
                          <a:solidFill>
                            <a:schemeClr val="tx1"/>
                          </a:solidFill>
                          <a:latin typeface="Calibri" panose="020F0502020204030204" pitchFamily="34" charset="0"/>
                        </a:defRPr>
                      </a:lvl5pPr>
                      <a:lvl6pPr marL="25146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6pPr>
                      <a:lvl7pPr marL="29718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7pPr>
                      <a:lvl8pPr marL="34290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8pPr>
                      <a:lvl9pPr marL="38862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9pPr>
                    </a:lstStyle>
                    <a:p>
                      <a:pPr marL="0" marR="0" lvl="0" indent="0" algn="just"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chemeClr val="tx1"/>
                          </a:solidFill>
                          <a:effectLst/>
                          <a:latin typeface="Open Sans" panose="020B0606030504020204" pitchFamily="34" charset="0"/>
                          <a:cs typeface="Open Sans" panose="020B0606030504020204" pitchFamily="34" charset="0"/>
                        </a:rPr>
                        <a:t>ближайший центр питания ПС  Микуличи 35/10 на расстоянии 3,2 км по прямой до границы земельного участка. Резерв мощности для тех. присоединения составляет 5,78 МВА</a:t>
                      </a:r>
                      <a:endParaRPr kumimoji="0" lang="ru-RU" sz="900" b="0" i="0" u="none" strike="noStrike" cap="none" normalizeH="0" baseline="0">
                        <a:ln>
                          <a:noFill/>
                        </a:ln>
                        <a:solidFill>
                          <a:srgbClr val="3B3838"/>
                        </a:solidFill>
                        <a:effectLst/>
                        <a:latin typeface="Open Sans" panose="020B0606030504020204" pitchFamily="34" charset="0"/>
                        <a:cs typeface="Open Sans" panose="020B0606030504020204" pitchFamily="34" charset="0"/>
                      </a:endParaRPr>
                    </a:p>
                  </a:txBody>
                  <a:tcPr marT="45703" marB="45703"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39849">
                <a:tc vMerge="1">
                  <a:txBody>
                    <a:bodyPr/>
                    <a:lstStyle/>
                    <a:p>
                      <a:endParaRPr lang="ru-RU"/>
                    </a:p>
                  </a:txBody>
                  <a:tcPr/>
                </a:tc>
                <a:tc>
                  <a:txBody>
                    <a:bodyPr/>
                    <a:lstStyle>
                      <a:lvl1pPr defTabSz="755650" eaLnBrk="0" hangingPunct="0">
                        <a:lnSpc>
                          <a:spcPct val="90000"/>
                        </a:lnSpc>
                        <a:spcBef>
                          <a:spcPts val="825"/>
                        </a:spcBef>
                        <a:buFont typeface="Arial" panose="020B0604020202020204" pitchFamily="34" charset="0"/>
                        <a:defRPr sz="2100">
                          <a:solidFill>
                            <a:schemeClr val="tx1"/>
                          </a:solidFill>
                          <a:latin typeface="Calibri" panose="020F0502020204030204" pitchFamily="34" charset="0"/>
                        </a:defRPr>
                      </a:lvl1pPr>
                      <a:lvl2pPr marL="742950" indent="-285750" defTabSz="755650" eaLnBrk="0" hangingPunct="0">
                        <a:lnSpc>
                          <a:spcPct val="90000"/>
                        </a:lnSpc>
                        <a:spcBef>
                          <a:spcPts val="413"/>
                        </a:spcBef>
                        <a:buFont typeface="Arial" panose="020B0604020202020204" pitchFamily="34" charset="0"/>
                        <a:defRPr sz="1700">
                          <a:solidFill>
                            <a:schemeClr val="tx1"/>
                          </a:solidFill>
                          <a:latin typeface="Calibri" panose="020F0502020204030204" pitchFamily="34" charset="0"/>
                        </a:defRPr>
                      </a:lvl2pPr>
                      <a:lvl3pPr marL="1143000" indent="-228600" defTabSz="755650" eaLnBrk="0" hangingPunct="0">
                        <a:lnSpc>
                          <a:spcPct val="90000"/>
                        </a:lnSpc>
                        <a:spcBef>
                          <a:spcPts val="413"/>
                        </a:spcBef>
                        <a:buFont typeface="Arial" panose="020B0604020202020204" pitchFamily="34" charset="0"/>
                        <a:defRPr sz="1400">
                          <a:solidFill>
                            <a:schemeClr val="tx1"/>
                          </a:solidFill>
                          <a:latin typeface="Calibri" panose="020F0502020204030204" pitchFamily="34" charset="0"/>
                        </a:defRPr>
                      </a:lvl3pPr>
                      <a:lvl4pPr marL="1600200" indent="-228600" defTabSz="755650" eaLnBrk="0" hangingPunct="0">
                        <a:lnSpc>
                          <a:spcPct val="90000"/>
                        </a:lnSpc>
                        <a:spcBef>
                          <a:spcPts val="413"/>
                        </a:spcBef>
                        <a:buFont typeface="Arial" panose="020B0604020202020204" pitchFamily="34" charset="0"/>
                        <a:defRPr sz="1200">
                          <a:solidFill>
                            <a:schemeClr val="tx1"/>
                          </a:solidFill>
                          <a:latin typeface="Calibri" panose="020F0502020204030204" pitchFamily="34" charset="0"/>
                        </a:defRPr>
                      </a:lvl4pPr>
                      <a:lvl5pPr marL="2057400" indent="-228600" defTabSz="755650" eaLnBrk="0" hangingPunct="0">
                        <a:lnSpc>
                          <a:spcPct val="90000"/>
                        </a:lnSpc>
                        <a:spcBef>
                          <a:spcPts val="413"/>
                        </a:spcBef>
                        <a:buFont typeface="Arial" panose="020B0604020202020204" pitchFamily="34" charset="0"/>
                        <a:defRPr sz="1200">
                          <a:solidFill>
                            <a:schemeClr val="tx1"/>
                          </a:solidFill>
                          <a:latin typeface="Calibri" panose="020F0502020204030204" pitchFamily="34" charset="0"/>
                        </a:defRPr>
                      </a:lvl5pPr>
                      <a:lvl6pPr marL="25146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6pPr>
                      <a:lvl7pPr marL="29718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7pPr>
                      <a:lvl8pPr marL="34290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8pPr>
                      <a:lvl9pPr marL="38862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9p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rgbClr val="007FAC"/>
                          </a:solidFill>
                          <a:effectLst/>
                          <a:latin typeface="Open Sans Semibold" panose="020B0706030804020204" pitchFamily="34" charset="0"/>
                          <a:cs typeface="Open Sans Semibold" panose="020B0706030804020204" pitchFamily="34" charset="0"/>
                        </a:rPr>
                        <a:t>Газоснабжение</a:t>
                      </a:r>
                    </a:p>
                  </a:txBody>
                  <a:tcPr marT="45703" marB="45703"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lvl1pPr defTabSz="755650" eaLnBrk="0" hangingPunct="0">
                        <a:lnSpc>
                          <a:spcPct val="90000"/>
                        </a:lnSpc>
                        <a:spcBef>
                          <a:spcPts val="825"/>
                        </a:spcBef>
                        <a:buFont typeface="Arial" panose="020B0604020202020204" pitchFamily="34" charset="0"/>
                        <a:defRPr sz="2100">
                          <a:solidFill>
                            <a:schemeClr val="tx1"/>
                          </a:solidFill>
                          <a:latin typeface="Calibri" panose="020F0502020204030204" pitchFamily="34" charset="0"/>
                        </a:defRPr>
                      </a:lvl1pPr>
                      <a:lvl2pPr marL="742950" indent="-285750" defTabSz="755650" eaLnBrk="0" hangingPunct="0">
                        <a:lnSpc>
                          <a:spcPct val="90000"/>
                        </a:lnSpc>
                        <a:spcBef>
                          <a:spcPts val="413"/>
                        </a:spcBef>
                        <a:buFont typeface="Arial" panose="020B0604020202020204" pitchFamily="34" charset="0"/>
                        <a:defRPr sz="1700">
                          <a:solidFill>
                            <a:schemeClr val="tx1"/>
                          </a:solidFill>
                          <a:latin typeface="Calibri" panose="020F0502020204030204" pitchFamily="34" charset="0"/>
                        </a:defRPr>
                      </a:lvl2pPr>
                      <a:lvl3pPr marL="1143000" indent="-228600" defTabSz="755650" eaLnBrk="0" hangingPunct="0">
                        <a:lnSpc>
                          <a:spcPct val="90000"/>
                        </a:lnSpc>
                        <a:spcBef>
                          <a:spcPts val="413"/>
                        </a:spcBef>
                        <a:buFont typeface="Arial" panose="020B0604020202020204" pitchFamily="34" charset="0"/>
                        <a:defRPr sz="1400">
                          <a:solidFill>
                            <a:schemeClr val="tx1"/>
                          </a:solidFill>
                          <a:latin typeface="Calibri" panose="020F0502020204030204" pitchFamily="34" charset="0"/>
                        </a:defRPr>
                      </a:lvl3pPr>
                      <a:lvl4pPr marL="1600200" indent="-228600" defTabSz="755650" eaLnBrk="0" hangingPunct="0">
                        <a:lnSpc>
                          <a:spcPct val="90000"/>
                        </a:lnSpc>
                        <a:spcBef>
                          <a:spcPts val="413"/>
                        </a:spcBef>
                        <a:buFont typeface="Arial" panose="020B0604020202020204" pitchFamily="34" charset="0"/>
                        <a:defRPr sz="1200">
                          <a:solidFill>
                            <a:schemeClr val="tx1"/>
                          </a:solidFill>
                          <a:latin typeface="Calibri" panose="020F0502020204030204" pitchFamily="34" charset="0"/>
                        </a:defRPr>
                      </a:lvl4pPr>
                      <a:lvl5pPr marL="2057400" indent="-228600" defTabSz="755650" eaLnBrk="0" hangingPunct="0">
                        <a:lnSpc>
                          <a:spcPct val="90000"/>
                        </a:lnSpc>
                        <a:spcBef>
                          <a:spcPts val="413"/>
                        </a:spcBef>
                        <a:buFont typeface="Arial" panose="020B0604020202020204" pitchFamily="34" charset="0"/>
                        <a:defRPr sz="1200">
                          <a:solidFill>
                            <a:schemeClr val="tx1"/>
                          </a:solidFill>
                          <a:latin typeface="Calibri" panose="020F0502020204030204" pitchFamily="34" charset="0"/>
                        </a:defRPr>
                      </a:lvl5pPr>
                      <a:lvl6pPr marL="25146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6pPr>
                      <a:lvl7pPr marL="29718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7pPr>
                      <a:lvl8pPr marL="34290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8pPr>
                      <a:lvl9pPr marL="38862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9pPr>
                    </a:lstStyle>
                    <a:p>
                      <a:pPr marL="0" marR="0" lvl="0" indent="0" algn="just"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chemeClr val="tx1"/>
                          </a:solidFill>
                          <a:effectLst/>
                          <a:latin typeface="Open Sans" panose="020B0606030504020204" pitchFamily="34" charset="0"/>
                          <a:cs typeface="Open Sans" panose="020B0606030504020204" pitchFamily="34" charset="0"/>
                        </a:rPr>
                        <a:t>подключение газопровода высокого давления в 2019-2020гг. В границах населенного пункта будет проходить газопровод высокого давления, максимальная мощность – 10 кВт,  ориентировочная стоимость100 тыс. руб.</a:t>
                      </a:r>
                      <a:endParaRPr kumimoji="0" lang="ru-RU" sz="900" b="0" i="0" u="none" strike="noStrike" cap="none" normalizeH="0" baseline="0">
                        <a:ln>
                          <a:noFill/>
                        </a:ln>
                        <a:solidFill>
                          <a:srgbClr val="3B3838"/>
                        </a:solidFill>
                        <a:effectLst/>
                        <a:latin typeface="Open Sans" panose="020B0606030504020204" pitchFamily="34" charset="0"/>
                        <a:cs typeface="Open Sans" panose="020B0606030504020204" pitchFamily="34" charset="0"/>
                      </a:endParaRPr>
                    </a:p>
                  </a:txBody>
                  <a:tcPr marT="45703" marB="45703"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5628">
                <a:tc vMerge="1">
                  <a:txBody>
                    <a:bodyPr/>
                    <a:lstStyle/>
                    <a:p>
                      <a:endParaRPr lang="ru-RU"/>
                    </a:p>
                  </a:txBody>
                  <a:tcPr/>
                </a:tc>
                <a:tc>
                  <a:txBody>
                    <a:bodyPr/>
                    <a:lstStyle>
                      <a:lvl1pPr defTabSz="755650" eaLnBrk="0" hangingPunct="0">
                        <a:lnSpc>
                          <a:spcPct val="90000"/>
                        </a:lnSpc>
                        <a:spcBef>
                          <a:spcPts val="825"/>
                        </a:spcBef>
                        <a:buFont typeface="Arial" panose="020B0604020202020204" pitchFamily="34" charset="0"/>
                        <a:defRPr sz="2100">
                          <a:solidFill>
                            <a:schemeClr val="tx1"/>
                          </a:solidFill>
                          <a:latin typeface="Calibri" panose="020F0502020204030204" pitchFamily="34" charset="0"/>
                        </a:defRPr>
                      </a:lvl1pPr>
                      <a:lvl2pPr marL="742950" indent="-285750" defTabSz="755650" eaLnBrk="0" hangingPunct="0">
                        <a:lnSpc>
                          <a:spcPct val="90000"/>
                        </a:lnSpc>
                        <a:spcBef>
                          <a:spcPts val="413"/>
                        </a:spcBef>
                        <a:buFont typeface="Arial" panose="020B0604020202020204" pitchFamily="34" charset="0"/>
                        <a:defRPr sz="1700">
                          <a:solidFill>
                            <a:schemeClr val="tx1"/>
                          </a:solidFill>
                          <a:latin typeface="Calibri" panose="020F0502020204030204" pitchFamily="34" charset="0"/>
                        </a:defRPr>
                      </a:lvl2pPr>
                      <a:lvl3pPr marL="1143000" indent="-228600" defTabSz="755650" eaLnBrk="0" hangingPunct="0">
                        <a:lnSpc>
                          <a:spcPct val="90000"/>
                        </a:lnSpc>
                        <a:spcBef>
                          <a:spcPts val="413"/>
                        </a:spcBef>
                        <a:buFont typeface="Arial" panose="020B0604020202020204" pitchFamily="34" charset="0"/>
                        <a:defRPr sz="1400">
                          <a:solidFill>
                            <a:schemeClr val="tx1"/>
                          </a:solidFill>
                          <a:latin typeface="Calibri" panose="020F0502020204030204" pitchFamily="34" charset="0"/>
                        </a:defRPr>
                      </a:lvl3pPr>
                      <a:lvl4pPr marL="1600200" indent="-228600" defTabSz="755650" eaLnBrk="0" hangingPunct="0">
                        <a:lnSpc>
                          <a:spcPct val="90000"/>
                        </a:lnSpc>
                        <a:spcBef>
                          <a:spcPts val="413"/>
                        </a:spcBef>
                        <a:buFont typeface="Arial" panose="020B0604020202020204" pitchFamily="34" charset="0"/>
                        <a:defRPr sz="1200">
                          <a:solidFill>
                            <a:schemeClr val="tx1"/>
                          </a:solidFill>
                          <a:latin typeface="Calibri" panose="020F0502020204030204" pitchFamily="34" charset="0"/>
                        </a:defRPr>
                      </a:lvl4pPr>
                      <a:lvl5pPr marL="2057400" indent="-228600" defTabSz="755650" eaLnBrk="0" hangingPunct="0">
                        <a:lnSpc>
                          <a:spcPct val="90000"/>
                        </a:lnSpc>
                        <a:spcBef>
                          <a:spcPts val="413"/>
                        </a:spcBef>
                        <a:buFont typeface="Arial" panose="020B0604020202020204" pitchFamily="34" charset="0"/>
                        <a:defRPr sz="1200">
                          <a:solidFill>
                            <a:schemeClr val="tx1"/>
                          </a:solidFill>
                          <a:latin typeface="Calibri" panose="020F0502020204030204" pitchFamily="34" charset="0"/>
                        </a:defRPr>
                      </a:lvl5pPr>
                      <a:lvl6pPr marL="25146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6pPr>
                      <a:lvl7pPr marL="29718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7pPr>
                      <a:lvl8pPr marL="34290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8pPr>
                      <a:lvl9pPr marL="38862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9p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rgbClr val="007FAC"/>
                          </a:solidFill>
                          <a:effectLst/>
                          <a:latin typeface="Open Sans Semibold" panose="020B0706030804020204" pitchFamily="34" charset="0"/>
                          <a:cs typeface="Open Sans Semibold" panose="020B0706030804020204" pitchFamily="34" charset="0"/>
                        </a:rPr>
                        <a:t>Водоснабжение</a:t>
                      </a:r>
                    </a:p>
                  </a:txBody>
                  <a:tcPr marT="45703" marB="45703"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lvl1pPr defTabSz="755650" eaLnBrk="0" hangingPunct="0">
                        <a:lnSpc>
                          <a:spcPct val="90000"/>
                        </a:lnSpc>
                        <a:spcBef>
                          <a:spcPts val="825"/>
                        </a:spcBef>
                        <a:buFont typeface="Arial" panose="020B0604020202020204" pitchFamily="34" charset="0"/>
                        <a:defRPr sz="2100">
                          <a:solidFill>
                            <a:schemeClr val="tx1"/>
                          </a:solidFill>
                          <a:latin typeface="Calibri" panose="020F0502020204030204" pitchFamily="34" charset="0"/>
                        </a:defRPr>
                      </a:lvl1pPr>
                      <a:lvl2pPr marL="742950" indent="-285750" defTabSz="755650" eaLnBrk="0" hangingPunct="0">
                        <a:lnSpc>
                          <a:spcPct val="90000"/>
                        </a:lnSpc>
                        <a:spcBef>
                          <a:spcPts val="413"/>
                        </a:spcBef>
                        <a:buFont typeface="Arial" panose="020B0604020202020204" pitchFamily="34" charset="0"/>
                        <a:defRPr sz="1700">
                          <a:solidFill>
                            <a:schemeClr val="tx1"/>
                          </a:solidFill>
                          <a:latin typeface="Calibri" panose="020F0502020204030204" pitchFamily="34" charset="0"/>
                        </a:defRPr>
                      </a:lvl2pPr>
                      <a:lvl3pPr marL="1143000" indent="-228600" defTabSz="755650" eaLnBrk="0" hangingPunct="0">
                        <a:lnSpc>
                          <a:spcPct val="90000"/>
                        </a:lnSpc>
                        <a:spcBef>
                          <a:spcPts val="413"/>
                        </a:spcBef>
                        <a:buFont typeface="Arial" panose="020B0604020202020204" pitchFamily="34" charset="0"/>
                        <a:defRPr sz="1400">
                          <a:solidFill>
                            <a:schemeClr val="tx1"/>
                          </a:solidFill>
                          <a:latin typeface="Calibri" panose="020F0502020204030204" pitchFamily="34" charset="0"/>
                        </a:defRPr>
                      </a:lvl3pPr>
                      <a:lvl4pPr marL="1600200" indent="-228600" defTabSz="755650" eaLnBrk="0" hangingPunct="0">
                        <a:lnSpc>
                          <a:spcPct val="90000"/>
                        </a:lnSpc>
                        <a:spcBef>
                          <a:spcPts val="413"/>
                        </a:spcBef>
                        <a:buFont typeface="Arial" panose="020B0604020202020204" pitchFamily="34" charset="0"/>
                        <a:defRPr sz="1200">
                          <a:solidFill>
                            <a:schemeClr val="tx1"/>
                          </a:solidFill>
                          <a:latin typeface="Calibri" panose="020F0502020204030204" pitchFamily="34" charset="0"/>
                        </a:defRPr>
                      </a:lvl4pPr>
                      <a:lvl5pPr marL="2057400" indent="-228600" defTabSz="755650" eaLnBrk="0" hangingPunct="0">
                        <a:lnSpc>
                          <a:spcPct val="90000"/>
                        </a:lnSpc>
                        <a:spcBef>
                          <a:spcPts val="413"/>
                        </a:spcBef>
                        <a:buFont typeface="Arial" panose="020B0604020202020204" pitchFamily="34" charset="0"/>
                        <a:defRPr sz="1200">
                          <a:solidFill>
                            <a:schemeClr val="tx1"/>
                          </a:solidFill>
                          <a:latin typeface="Calibri" panose="020F0502020204030204" pitchFamily="34" charset="0"/>
                        </a:defRPr>
                      </a:lvl5pPr>
                      <a:lvl6pPr marL="25146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6pPr>
                      <a:lvl7pPr marL="29718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7pPr>
                      <a:lvl8pPr marL="34290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8pPr>
                      <a:lvl9pPr marL="38862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9p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chemeClr val="tx1"/>
                          </a:solidFill>
                          <a:effectLst/>
                          <a:latin typeface="Open Sans" panose="020B0606030504020204" pitchFamily="34" charset="0"/>
                          <a:cs typeface="Open Sans" panose="020B0606030504020204" pitchFamily="34" charset="0"/>
                        </a:rPr>
                        <a:t>артезианская скважина на территории, подключено. Мощность   10  куб.м/час.</a:t>
                      </a:r>
                      <a:endParaRPr kumimoji="0" lang="ru-RU" sz="900" b="0" i="0" u="none" strike="noStrike" cap="none" normalizeH="0" baseline="0">
                        <a:ln>
                          <a:noFill/>
                        </a:ln>
                        <a:solidFill>
                          <a:srgbClr val="FF0000"/>
                        </a:solidFill>
                        <a:effectLst/>
                        <a:latin typeface="Open Sans" panose="020B0606030504020204" pitchFamily="34" charset="0"/>
                        <a:cs typeface="Open Sans" panose="020B0606030504020204" pitchFamily="34" charset="0"/>
                      </a:endParaRPr>
                    </a:p>
                  </a:txBody>
                  <a:tcPr marT="45703" marB="45703"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7560">
                <a:tc vMerge="1">
                  <a:txBody>
                    <a:bodyPr/>
                    <a:lstStyle/>
                    <a:p>
                      <a:endParaRPr lang="ru-RU"/>
                    </a:p>
                  </a:txBody>
                  <a:tcPr/>
                </a:tc>
                <a:tc>
                  <a:txBody>
                    <a:bodyPr/>
                    <a:lstStyle>
                      <a:lvl1pPr defTabSz="755650" eaLnBrk="0" hangingPunct="0">
                        <a:lnSpc>
                          <a:spcPct val="90000"/>
                        </a:lnSpc>
                        <a:spcBef>
                          <a:spcPts val="825"/>
                        </a:spcBef>
                        <a:buFont typeface="Arial" panose="020B0604020202020204" pitchFamily="34" charset="0"/>
                        <a:defRPr sz="2100">
                          <a:solidFill>
                            <a:schemeClr val="tx1"/>
                          </a:solidFill>
                          <a:latin typeface="Calibri" panose="020F0502020204030204" pitchFamily="34" charset="0"/>
                        </a:defRPr>
                      </a:lvl1pPr>
                      <a:lvl2pPr marL="742950" indent="-285750" defTabSz="755650" eaLnBrk="0" hangingPunct="0">
                        <a:lnSpc>
                          <a:spcPct val="90000"/>
                        </a:lnSpc>
                        <a:spcBef>
                          <a:spcPts val="413"/>
                        </a:spcBef>
                        <a:buFont typeface="Arial" panose="020B0604020202020204" pitchFamily="34" charset="0"/>
                        <a:defRPr sz="1700">
                          <a:solidFill>
                            <a:schemeClr val="tx1"/>
                          </a:solidFill>
                          <a:latin typeface="Calibri" panose="020F0502020204030204" pitchFamily="34" charset="0"/>
                        </a:defRPr>
                      </a:lvl2pPr>
                      <a:lvl3pPr marL="1143000" indent="-228600" defTabSz="755650" eaLnBrk="0" hangingPunct="0">
                        <a:lnSpc>
                          <a:spcPct val="90000"/>
                        </a:lnSpc>
                        <a:spcBef>
                          <a:spcPts val="413"/>
                        </a:spcBef>
                        <a:buFont typeface="Arial" panose="020B0604020202020204" pitchFamily="34" charset="0"/>
                        <a:defRPr sz="1400">
                          <a:solidFill>
                            <a:schemeClr val="tx1"/>
                          </a:solidFill>
                          <a:latin typeface="Calibri" panose="020F0502020204030204" pitchFamily="34" charset="0"/>
                        </a:defRPr>
                      </a:lvl3pPr>
                      <a:lvl4pPr marL="1600200" indent="-228600" defTabSz="755650" eaLnBrk="0" hangingPunct="0">
                        <a:lnSpc>
                          <a:spcPct val="90000"/>
                        </a:lnSpc>
                        <a:spcBef>
                          <a:spcPts val="413"/>
                        </a:spcBef>
                        <a:buFont typeface="Arial" panose="020B0604020202020204" pitchFamily="34" charset="0"/>
                        <a:defRPr sz="1200">
                          <a:solidFill>
                            <a:schemeClr val="tx1"/>
                          </a:solidFill>
                          <a:latin typeface="Calibri" panose="020F0502020204030204" pitchFamily="34" charset="0"/>
                        </a:defRPr>
                      </a:lvl4pPr>
                      <a:lvl5pPr marL="2057400" indent="-228600" defTabSz="755650" eaLnBrk="0" hangingPunct="0">
                        <a:lnSpc>
                          <a:spcPct val="90000"/>
                        </a:lnSpc>
                        <a:spcBef>
                          <a:spcPts val="413"/>
                        </a:spcBef>
                        <a:buFont typeface="Arial" panose="020B0604020202020204" pitchFamily="34" charset="0"/>
                        <a:defRPr sz="1200">
                          <a:solidFill>
                            <a:schemeClr val="tx1"/>
                          </a:solidFill>
                          <a:latin typeface="Calibri" panose="020F0502020204030204" pitchFamily="34" charset="0"/>
                        </a:defRPr>
                      </a:lvl5pPr>
                      <a:lvl6pPr marL="25146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6pPr>
                      <a:lvl7pPr marL="29718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7pPr>
                      <a:lvl8pPr marL="34290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8pPr>
                      <a:lvl9pPr marL="38862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9p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rgbClr val="007FAC"/>
                          </a:solidFill>
                          <a:effectLst/>
                          <a:latin typeface="Open Sans Semibold" panose="020B0706030804020204" pitchFamily="34" charset="0"/>
                          <a:cs typeface="Open Sans Semibold" panose="020B0706030804020204" pitchFamily="34" charset="0"/>
                        </a:rPr>
                        <a:t>Водоотведение</a:t>
                      </a:r>
                    </a:p>
                  </a:txBody>
                  <a:tcPr marT="45703" marB="45703"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lvl1pPr defTabSz="755650" eaLnBrk="0" hangingPunct="0">
                        <a:lnSpc>
                          <a:spcPct val="90000"/>
                        </a:lnSpc>
                        <a:spcBef>
                          <a:spcPts val="825"/>
                        </a:spcBef>
                        <a:buFont typeface="Arial" panose="020B0604020202020204" pitchFamily="34" charset="0"/>
                        <a:defRPr sz="2100">
                          <a:solidFill>
                            <a:schemeClr val="tx1"/>
                          </a:solidFill>
                          <a:latin typeface="Calibri" panose="020F0502020204030204" pitchFamily="34" charset="0"/>
                        </a:defRPr>
                      </a:lvl1pPr>
                      <a:lvl2pPr marL="742950" indent="-285750" defTabSz="755650" eaLnBrk="0" hangingPunct="0">
                        <a:lnSpc>
                          <a:spcPct val="90000"/>
                        </a:lnSpc>
                        <a:spcBef>
                          <a:spcPts val="413"/>
                        </a:spcBef>
                        <a:buFont typeface="Arial" panose="020B0604020202020204" pitchFamily="34" charset="0"/>
                        <a:defRPr sz="1700">
                          <a:solidFill>
                            <a:schemeClr val="tx1"/>
                          </a:solidFill>
                          <a:latin typeface="Calibri" panose="020F0502020204030204" pitchFamily="34" charset="0"/>
                        </a:defRPr>
                      </a:lvl2pPr>
                      <a:lvl3pPr marL="1143000" indent="-228600" defTabSz="755650" eaLnBrk="0" hangingPunct="0">
                        <a:lnSpc>
                          <a:spcPct val="90000"/>
                        </a:lnSpc>
                        <a:spcBef>
                          <a:spcPts val="413"/>
                        </a:spcBef>
                        <a:buFont typeface="Arial" panose="020B0604020202020204" pitchFamily="34" charset="0"/>
                        <a:defRPr sz="1400">
                          <a:solidFill>
                            <a:schemeClr val="tx1"/>
                          </a:solidFill>
                          <a:latin typeface="Calibri" panose="020F0502020204030204" pitchFamily="34" charset="0"/>
                        </a:defRPr>
                      </a:lvl3pPr>
                      <a:lvl4pPr marL="1600200" indent="-228600" defTabSz="755650" eaLnBrk="0" hangingPunct="0">
                        <a:lnSpc>
                          <a:spcPct val="90000"/>
                        </a:lnSpc>
                        <a:spcBef>
                          <a:spcPts val="413"/>
                        </a:spcBef>
                        <a:buFont typeface="Arial" panose="020B0604020202020204" pitchFamily="34" charset="0"/>
                        <a:defRPr sz="1200">
                          <a:solidFill>
                            <a:schemeClr val="tx1"/>
                          </a:solidFill>
                          <a:latin typeface="Calibri" panose="020F0502020204030204" pitchFamily="34" charset="0"/>
                        </a:defRPr>
                      </a:lvl4pPr>
                      <a:lvl5pPr marL="2057400" indent="-228600" defTabSz="755650" eaLnBrk="0" hangingPunct="0">
                        <a:lnSpc>
                          <a:spcPct val="90000"/>
                        </a:lnSpc>
                        <a:spcBef>
                          <a:spcPts val="413"/>
                        </a:spcBef>
                        <a:buFont typeface="Arial" panose="020B0604020202020204" pitchFamily="34" charset="0"/>
                        <a:defRPr sz="1200">
                          <a:solidFill>
                            <a:schemeClr val="tx1"/>
                          </a:solidFill>
                          <a:latin typeface="Calibri" panose="020F0502020204030204" pitchFamily="34" charset="0"/>
                        </a:defRPr>
                      </a:lvl5pPr>
                      <a:lvl6pPr marL="25146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6pPr>
                      <a:lvl7pPr marL="29718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7pPr>
                      <a:lvl8pPr marL="34290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8pPr>
                      <a:lvl9pPr marL="3886200" indent="-228600" defTabSz="755650" eaLnBrk="0" fontAlgn="base" hangingPunct="0">
                        <a:lnSpc>
                          <a:spcPct val="90000"/>
                        </a:lnSpc>
                        <a:spcBef>
                          <a:spcPts val="413"/>
                        </a:spcBef>
                        <a:spcAft>
                          <a:spcPct val="0"/>
                        </a:spcAft>
                        <a:buFont typeface="Arial" panose="020B0604020202020204" pitchFamily="34" charset="0"/>
                        <a:defRPr sz="1200">
                          <a:solidFill>
                            <a:schemeClr val="tx1"/>
                          </a:solidFill>
                          <a:latin typeface="Calibri" panose="020F0502020204030204" pitchFamily="34" charset="0"/>
                        </a:defRPr>
                      </a:lvl9p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chemeClr val="tx1"/>
                          </a:solidFill>
                          <a:effectLst/>
                          <a:latin typeface="Open Sans" panose="020B0606030504020204" pitchFamily="34" charset="0"/>
                          <a:cs typeface="Open Sans" panose="020B0606030504020204" pitchFamily="34" charset="0"/>
                        </a:rPr>
                        <a:t>очистные сооружения на территории</a:t>
                      </a:r>
                    </a:p>
                  </a:txBody>
                  <a:tcPr marT="45703" marB="45703"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23" name="Таблица 22"/>
          <p:cNvGraphicFramePr>
            <a:graphicFrameLocks noGrp="1"/>
          </p:cNvGraphicFramePr>
          <p:nvPr/>
        </p:nvGraphicFramePr>
        <p:xfrm>
          <a:off x="180975" y="5975350"/>
          <a:ext cx="6124575" cy="393700"/>
        </p:xfrm>
        <a:graphic>
          <a:graphicData uri="http://schemas.openxmlformats.org/drawingml/2006/table">
            <a:tbl>
              <a:tblPr/>
              <a:tblGrid>
                <a:gridCol w="2811666">
                  <a:extLst>
                    <a:ext uri="{9D8B030D-6E8A-4147-A177-3AD203B41FA5}">
                      <a16:colId xmlns:a16="http://schemas.microsoft.com/office/drawing/2014/main" val="20000"/>
                    </a:ext>
                  </a:extLst>
                </a:gridCol>
                <a:gridCol w="3312909">
                  <a:extLst>
                    <a:ext uri="{9D8B030D-6E8A-4147-A177-3AD203B41FA5}">
                      <a16:colId xmlns:a16="http://schemas.microsoft.com/office/drawing/2014/main" val="20001"/>
                    </a:ext>
                  </a:extLst>
                </a:gridCol>
              </a:tblGrid>
              <a:tr h="393700">
                <a:tc>
                  <a:txBody>
                    <a:bodyPr/>
                    <a:lstStyle/>
                    <a:p>
                      <a:pPr marL="0" marR="0" lvl="0" indent="0" algn="ctr" defTabSz="75565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a:ln>
                            <a:noFill/>
                          </a:ln>
                          <a:solidFill>
                            <a:srgbClr val="007FAC"/>
                          </a:solidFill>
                          <a:effectLst/>
                          <a:latin typeface="Open Sans Semibold" pitchFamily="34" charset="0"/>
                          <a:cs typeface="Open Sans Semibold" pitchFamily="34" charset="0"/>
                        </a:rPr>
                        <a:t>Подъездные пути</a:t>
                      </a:r>
                    </a:p>
                  </a:txBody>
                  <a:tcPr marL="91447" marR="91447" marT="45754" marB="4575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rgbClr val="D1FFFF"/>
                    </a:solid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Open Sans" pitchFamily="34" charset="0"/>
                          <a:cs typeface="Open Sans" pitchFamily="34" charset="0"/>
                        </a:rPr>
                        <a:t>автодорога Ершичи-Шумячи-Хиславичи примыкает к участку</a:t>
                      </a:r>
                    </a:p>
                  </a:txBody>
                  <a:tcPr marL="91447" marR="91447" marT="45754" marB="4575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graphicFrame>
        <p:nvGraphicFramePr>
          <p:cNvPr id="24" name="Таблица 23"/>
          <p:cNvGraphicFramePr>
            <a:graphicFrameLocks noGrp="1"/>
          </p:cNvGraphicFramePr>
          <p:nvPr/>
        </p:nvGraphicFramePr>
        <p:xfrm>
          <a:off x="179388" y="6369050"/>
          <a:ext cx="5087937" cy="319088"/>
        </p:xfrm>
        <a:graphic>
          <a:graphicData uri="http://schemas.openxmlformats.org/drawingml/2006/table">
            <a:tbl>
              <a:tblPr/>
              <a:tblGrid>
                <a:gridCol w="2797728">
                  <a:extLst>
                    <a:ext uri="{9D8B030D-6E8A-4147-A177-3AD203B41FA5}">
                      <a16:colId xmlns:a16="http://schemas.microsoft.com/office/drawing/2014/main" val="20000"/>
                    </a:ext>
                  </a:extLst>
                </a:gridCol>
                <a:gridCol w="2290209">
                  <a:extLst>
                    <a:ext uri="{9D8B030D-6E8A-4147-A177-3AD203B41FA5}">
                      <a16:colId xmlns:a16="http://schemas.microsoft.com/office/drawing/2014/main" val="20001"/>
                    </a:ext>
                  </a:extLst>
                </a:gridCol>
              </a:tblGrid>
              <a:tr h="319088">
                <a:tc>
                  <a:txBody>
                    <a:bodyPr/>
                    <a:lstStyle/>
                    <a:p>
                      <a:pPr marL="0" marR="0" lvl="0" indent="0" algn="ctr" defTabSz="75565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a:ln>
                            <a:noFill/>
                          </a:ln>
                          <a:solidFill>
                            <a:srgbClr val="2E75B6"/>
                          </a:solidFill>
                          <a:effectLst/>
                          <a:latin typeface="Open Sans Semibold" pitchFamily="34" charset="0"/>
                          <a:cs typeface="Open Sans Semibold" pitchFamily="34" charset="0"/>
                        </a:rPr>
                        <a:t>Условия предоставления</a:t>
                      </a:r>
                    </a:p>
                  </a:txBody>
                  <a:tcPr marT="45736" marB="45736"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rgbClr val="D1FFFF"/>
                    </a:solidFill>
                  </a:tcPr>
                </a:tc>
                <a:tc>
                  <a:txBody>
                    <a:bodyPr/>
                    <a:lstStyle/>
                    <a:p>
                      <a:pPr marL="0" marR="0" lvl="0" indent="0" algn="just"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Open Sans" pitchFamily="34" charset="0"/>
                          <a:cs typeface="Open Sans" pitchFamily="34" charset="0"/>
                        </a:rPr>
                        <a:t>выкуп: 1 </a:t>
                      </a:r>
                      <a:r>
                        <a:rPr kumimoji="0" lang="ru-RU" sz="900" b="0" i="0" u="none" strike="noStrike" cap="none" normalizeH="0" baseline="0" dirty="0" err="1">
                          <a:ln>
                            <a:noFill/>
                          </a:ln>
                          <a:solidFill>
                            <a:schemeClr val="tx1"/>
                          </a:solidFill>
                          <a:effectLst/>
                          <a:latin typeface="Open Sans" pitchFamily="34" charset="0"/>
                          <a:cs typeface="Open Sans" pitchFamily="34" charset="0"/>
                        </a:rPr>
                        <a:t>млн</a:t>
                      </a:r>
                      <a:r>
                        <a:rPr kumimoji="0" lang="ru-RU" sz="900" b="0" i="0" u="none" strike="noStrike" cap="none" normalizeH="0" baseline="0" dirty="0">
                          <a:ln>
                            <a:noFill/>
                          </a:ln>
                          <a:solidFill>
                            <a:schemeClr val="tx1"/>
                          </a:solidFill>
                          <a:effectLst/>
                          <a:latin typeface="Open Sans" pitchFamily="34" charset="0"/>
                          <a:cs typeface="Open Sans" pitchFamily="34" charset="0"/>
                        </a:rPr>
                        <a:t> руб.</a:t>
                      </a:r>
                    </a:p>
                  </a:txBody>
                  <a:tcPr marT="45736" marB="45736"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sp>
        <p:nvSpPr>
          <p:cNvPr id="19527" name="TextBox 24"/>
          <p:cNvSpPr txBox="1">
            <a:spLocks noChangeArrowheads="1"/>
          </p:cNvSpPr>
          <p:nvPr/>
        </p:nvSpPr>
        <p:spPr bwMode="auto">
          <a:xfrm>
            <a:off x="236538" y="508000"/>
            <a:ext cx="2095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ru-RU" sz="700">
                <a:solidFill>
                  <a:srgbClr val="002060"/>
                </a:solidFill>
                <a:latin typeface="Open Sans" panose="020B0606030504020204" pitchFamily="34" charset="0"/>
                <a:cs typeface="Open Sans" panose="020B0606030504020204" pitchFamily="34" charset="0"/>
              </a:rPr>
              <a:t> </a:t>
            </a:r>
          </a:p>
        </p:txBody>
      </p:sp>
      <p:pic>
        <p:nvPicPr>
          <p:cNvPr id="19528" name="Picture 3" descr="Буфер обмена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388" y="157163"/>
            <a:ext cx="668337"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Таблица 13"/>
          <p:cNvGraphicFramePr>
            <a:graphicFrameLocks noGrp="1"/>
          </p:cNvGraphicFramePr>
          <p:nvPr>
            <p:extLst>
              <p:ext uri="{D42A27DB-BD31-4B8C-83A1-F6EECF244321}">
                <p14:modId xmlns:p14="http://schemas.microsoft.com/office/powerpoint/2010/main" val="1983487923"/>
              </p:ext>
            </p:extLst>
          </p:nvPr>
        </p:nvGraphicFramePr>
        <p:xfrm>
          <a:off x="206857" y="941388"/>
          <a:ext cx="5130263" cy="2239946"/>
        </p:xfrm>
        <a:graphic>
          <a:graphicData uri="http://schemas.openxmlformats.org/drawingml/2006/table">
            <a:tbl>
              <a:tblPr>
                <a:tableStyleId>{BDBED569-4797-4DF1-A0F4-6AAB3CD982D8}</a:tableStyleId>
              </a:tblPr>
              <a:tblGrid>
                <a:gridCol w="2519004">
                  <a:extLst>
                    <a:ext uri="{9D8B030D-6E8A-4147-A177-3AD203B41FA5}">
                      <a16:colId xmlns:a16="http://schemas.microsoft.com/office/drawing/2014/main" val="4165441938"/>
                    </a:ext>
                  </a:extLst>
                </a:gridCol>
                <a:gridCol w="2611259">
                  <a:extLst>
                    <a:ext uri="{9D8B030D-6E8A-4147-A177-3AD203B41FA5}">
                      <a16:colId xmlns:a16="http://schemas.microsoft.com/office/drawing/2014/main" val="1779954494"/>
                    </a:ext>
                  </a:extLst>
                </a:gridCol>
              </a:tblGrid>
              <a:tr h="745167">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67-24-06</a:t>
                      </a:r>
                    </a:p>
                  </a:txBody>
                  <a:tcPr>
                    <a:solidFill>
                      <a:srgbClr val="D1FFFF"/>
                    </a:solidFill>
                  </a:tcPr>
                </a:tc>
                <a:tc rowSpan="2">
                  <a:txBody>
                    <a:bodyPr/>
                    <a:lstStyle/>
                    <a:p>
                      <a:pPr algn="ctr"/>
                      <a:endPar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val="2951530806"/>
                  </a:ext>
                </a:extLst>
              </a:tr>
              <a:tr h="1494779">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endParaRPr lang="ru-RU" sz="1050" kern="1200" dirty="0">
                        <a:solidFill>
                          <a:schemeClr val="tx1"/>
                        </a:solidFill>
                        <a:latin typeface="Open Sans" pitchFamily="34" charset="0"/>
                        <a:ea typeface="Open Sans" pitchFamily="34" charset="0"/>
                        <a:cs typeface="Open Sans" pitchFamily="34" charset="0"/>
                      </a:endParaRPr>
                    </a:p>
                    <a:p>
                      <a:pPr marL="0" indent="3175" algn="l"/>
                      <a:r>
                        <a:rPr lang="ru-RU" sz="1050" dirty="0">
                          <a:solidFill>
                            <a:schemeClr val="tx2">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Шумячский р-</a:t>
                      </a:r>
                      <a:r>
                        <a:rPr lang="ru-RU" sz="1050" dirty="0" err="1">
                          <a:solidFill>
                            <a:schemeClr val="tx2">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н,с.Русское</a:t>
                      </a:r>
                      <a:r>
                        <a:rPr lang="ru-RU" sz="1050" dirty="0">
                          <a:solidFill>
                            <a:schemeClr val="tx2">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t>
                      </a:r>
                    </a:p>
                    <a:p>
                      <a:pPr marL="0" indent="3175" algn="l"/>
                      <a:r>
                        <a:rPr lang="ru-RU" sz="1050" dirty="0">
                          <a:solidFill>
                            <a:schemeClr val="tx2">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-расстояние до </a:t>
                      </a:r>
                      <a:r>
                        <a:rPr lang="ru-RU" sz="1050" dirty="0" err="1">
                          <a:solidFill>
                            <a:schemeClr val="tx2">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г.Москвы</a:t>
                      </a:r>
                      <a:r>
                        <a:rPr lang="ru-RU" sz="1050" dirty="0">
                          <a:solidFill>
                            <a:schemeClr val="tx2">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435 км;</a:t>
                      </a:r>
                    </a:p>
                    <a:p>
                      <a:pPr marL="0" indent="3175" algn="l"/>
                      <a:r>
                        <a:rPr lang="ru-RU" sz="1050" dirty="0">
                          <a:solidFill>
                            <a:schemeClr val="tx2">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-расстояние до г. Смоленска: 147 км;</a:t>
                      </a:r>
                    </a:p>
                    <a:p>
                      <a:pPr marL="0" indent="3175" algn="l"/>
                      <a:r>
                        <a:rPr lang="ru-RU" sz="1050" dirty="0">
                          <a:solidFill>
                            <a:schemeClr val="tx2">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-расстояние до центра п. Шумячи: 12 км</a:t>
                      </a: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val="415780204"/>
                  </a:ext>
                </a:extLst>
              </a:tr>
            </a:tbl>
          </a:graphicData>
        </a:graphic>
      </p:graphicFrame>
      <p:pic>
        <p:nvPicPr>
          <p:cNvPr id="19" name="Рисунок 18" descr="http://photos.wikimapia.org/p/00/05/88/14/95_big.jpg"/>
          <p:cNvPicPr/>
          <p:nvPr/>
        </p:nvPicPr>
        <p:blipFill>
          <a:blip r:embed="rId6">
            <a:extLst>
              <a:ext uri="{28A0092B-C50C-407E-A947-70E740481C1C}">
                <a14:useLocalDpi xmlns:a14="http://schemas.microsoft.com/office/drawing/2010/main" val="0"/>
              </a:ext>
            </a:extLst>
          </a:blip>
          <a:srcRect/>
          <a:stretch>
            <a:fillRect/>
          </a:stretch>
        </p:blipFill>
        <p:spPr bwMode="auto">
          <a:xfrm>
            <a:off x="5309651" y="932689"/>
            <a:ext cx="2115277" cy="2231182"/>
          </a:xfrm>
          <a:prstGeom prst="rect">
            <a:avLst/>
          </a:prstGeom>
          <a:noFill/>
          <a:ln>
            <a:noFill/>
          </a:ln>
        </p:spPr>
      </p:pic>
      <p:pic>
        <p:nvPicPr>
          <p:cNvPr id="15" name="Рисунок 14">
            <a:extLst>
              <a:ext uri="{FF2B5EF4-FFF2-40B4-BE49-F238E27FC236}">
                <a16:creationId xmlns:a16="http://schemas.microsoft.com/office/drawing/2014/main" id="{89966DDE-6BFD-45EF-A853-CE5857D15736}"/>
              </a:ext>
            </a:extLst>
          </p:cNvPr>
          <p:cNvPicPr>
            <a:picLocks noChangeAspect="1"/>
          </p:cNvPicPr>
          <p:nvPr/>
        </p:nvPicPr>
        <p:blipFill rotWithShape="1">
          <a:blip r:embed="rId7"/>
          <a:srcRect t="10206" b="3426"/>
          <a:stretch/>
        </p:blipFill>
        <p:spPr>
          <a:xfrm>
            <a:off x="1" y="6708559"/>
            <a:ext cx="2957538" cy="836522"/>
          </a:xfrm>
          <a:prstGeom prst="rect">
            <a:avLst/>
          </a:prstGeom>
        </p:spPr>
      </p:pic>
      <p:pic>
        <p:nvPicPr>
          <p:cNvPr id="16" name="Рисунок 15"/>
          <p:cNvPicPr>
            <a:picLocks noChangeAspect="1"/>
          </p:cNvPicPr>
          <p:nvPr/>
        </p:nvPicPr>
        <p:blipFill>
          <a:blip r:embed="rId8"/>
          <a:stretch>
            <a:fillRect/>
          </a:stretch>
        </p:blipFill>
        <p:spPr>
          <a:xfrm>
            <a:off x="904875" y="81755"/>
            <a:ext cx="1329043" cy="804742"/>
          </a:xfrm>
          <a:prstGeom prst="rect">
            <a:avLst/>
          </a:prstGeom>
        </p:spPr>
      </p:pic>
    </p:spTree>
    <p:extLst>
      <p:ext uri="{BB962C8B-B14F-4D97-AF65-F5344CB8AC3E}">
        <p14:creationId xmlns:p14="http://schemas.microsoft.com/office/powerpoint/2010/main" val="3111171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SDA\Desktop\Сельхозтехника_К.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9504" y="952501"/>
            <a:ext cx="2409033"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Рисунок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60575" y="155575"/>
            <a:ext cx="54991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8" name="TextBox 2"/>
          <p:cNvSpPr txBox="1">
            <a:spLocks noChangeArrowheads="1"/>
          </p:cNvSpPr>
          <p:nvPr/>
        </p:nvSpPr>
        <p:spPr bwMode="auto">
          <a:xfrm>
            <a:off x="2060575" y="317500"/>
            <a:ext cx="5499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sz="2400">
                <a:solidFill>
                  <a:schemeClr val="bg1"/>
                </a:solidFill>
                <a:latin typeface="Open Sans Semibold" panose="020B0706030804020204" pitchFamily="34" charset="0"/>
                <a:cs typeface="Open Sans Semibold" panose="020B0706030804020204" pitchFamily="34" charset="0"/>
              </a:rPr>
              <a:t>Инвестиционные площадки</a:t>
            </a:r>
          </a:p>
        </p:txBody>
      </p:sp>
      <p:sp>
        <p:nvSpPr>
          <p:cNvPr id="21519" name="TextBox 14"/>
          <p:cNvSpPr txBox="1">
            <a:spLocks noChangeArrowheads="1"/>
          </p:cNvSpPr>
          <p:nvPr/>
        </p:nvSpPr>
        <p:spPr bwMode="auto">
          <a:xfrm>
            <a:off x="7121525" y="7189788"/>
            <a:ext cx="4379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ru-RU" sz="1800" b="1" i="1" dirty="0">
                <a:solidFill>
                  <a:srgbClr val="339533"/>
                </a:solidFill>
                <a:latin typeface="Open Sans Semibold" panose="020B0706030804020204" pitchFamily="34" charset="0"/>
                <a:cs typeface="Open Sans Semibold" panose="020B0706030804020204" pitchFamily="34" charset="0"/>
              </a:rPr>
              <a:t>14</a:t>
            </a:r>
          </a:p>
        </p:txBody>
      </p:sp>
      <p:graphicFrame>
        <p:nvGraphicFramePr>
          <p:cNvPr id="20" name="Таблица 19"/>
          <p:cNvGraphicFramePr>
            <a:graphicFrameLocks noGrp="1"/>
          </p:cNvGraphicFramePr>
          <p:nvPr/>
        </p:nvGraphicFramePr>
        <p:xfrm>
          <a:off x="192088" y="3057525"/>
          <a:ext cx="7208837" cy="1051192"/>
        </p:xfrm>
        <a:graphic>
          <a:graphicData uri="http://schemas.openxmlformats.org/drawingml/2006/table">
            <a:tbl>
              <a:tblPr/>
              <a:tblGrid>
                <a:gridCol w="1844675">
                  <a:extLst>
                    <a:ext uri="{9D8B030D-6E8A-4147-A177-3AD203B41FA5}">
                      <a16:colId xmlns:a16="http://schemas.microsoft.com/office/drawing/2014/main" val="20000"/>
                    </a:ext>
                  </a:extLst>
                </a:gridCol>
                <a:gridCol w="2098675">
                  <a:extLst>
                    <a:ext uri="{9D8B030D-6E8A-4147-A177-3AD203B41FA5}">
                      <a16:colId xmlns:a16="http://schemas.microsoft.com/office/drawing/2014/main" val="20001"/>
                    </a:ext>
                  </a:extLst>
                </a:gridCol>
                <a:gridCol w="3265487">
                  <a:extLst>
                    <a:ext uri="{9D8B030D-6E8A-4147-A177-3AD203B41FA5}">
                      <a16:colId xmlns:a16="http://schemas.microsoft.com/office/drawing/2014/main" val="20002"/>
                    </a:ext>
                  </a:extLst>
                </a:gridCol>
              </a:tblGrid>
              <a:tr h="228455">
                <a:tc rowSpan="4">
                  <a:txBody>
                    <a:bodyPr/>
                    <a:lstStyle/>
                    <a:p>
                      <a:pPr marL="0" marR="0" lvl="0" indent="0" algn="ctr" defTabSz="75565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a:ln>
                            <a:noFill/>
                          </a:ln>
                          <a:solidFill>
                            <a:srgbClr val="007FAC"/>
                          </a:solidFill>
                          <a:effectLst/>
                          <a:latin typeface="Open Sans Semibold" pitchFamily="34" charset="0"/>
                          <a:cs typeface="Open Sans Semibold" pitchFamily="34" charset="0"/>
                        </a:rPr>
                        <a:t>Характеристика</a:t>
                      </a:r>
                    </a:p>
                    <a:p>
                      <a:pPr marL="0" marR="0" lvl="0" indent="0" algn="ctr" defTabSz="75565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a:ln>
                            <a:noFill/>
                          </a:ln>
                          <a:solidFill>
                            <a:srgbClr val="007FAC"/>
                          </a:solidFill>
                          <a:effectLst/>
                          <a:latin typeface="Open Sans Semibold" pitchFamily="34" charset="0"/>
                          <a:cs typeface="Open Sans Semibold" pitchFamily="34" charset="0"/>
                        </a:rPr>
                        <a:t>участка</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rgbClr val="D1FFFF"/>
                    </a:solid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rgbClr val="007FAC"/>
                          </a:solidFill>
                          <a:effectLst/>
                          <a:latin typeface="Open Sans Semibold" pitchFamily="34" charset="0"/>
                          <a:cs typeface="Open Sans Semibold" pitchFamily="34" charset="0"/>
                        </a:rPr>
                        <a:t>Площадь</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chemeClr val="tx1"/>
                          </a:solidFill>
                          <a:effectLst/>
                          <a:latin typeface="Open Sans" pitchFamily="34" charset="0"/>
                          <a:cs typeface="Open Sans" pitchFamily="34" charset="0"/>
                        </a:rPr>
                        <a:t>3,36 га</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28455">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rgbClr val="007FAC"/>
                          </a:solidFill>
                          <a:effectLst/>
                          <a:latin typeface="Open Sans Semibold" pitchFamily="34" charset="0"/>
                          <a:cs typeface="Open Sans Semibold" pitchFamily="34" charset="0"/>
                        </a:rPr>
                        <a:t>Категория земли</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chemeClr val="tx1"/>
                          </a:solidFill>
                          <a:effectLst/>
                          <a:latin typeface="Open Sans" pitchFamily="34" charset="0"/>
                          <a:cs typeface="Open Sans" pitchFamily="34" charset="0"/>
                        </a:rPr>
                        <a:t>земли населенных пунктов</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28455">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rgbClr val="007FAC"/>
                          </a:solidFill>
                          <a:effectLst/>
                          <a:latin typeface="Open Sans Semibold" pitchFamily="34" charset="0"/>
                          <a:cs typeface="Open Sans Semibold" pitchFamily="34" charset="0"/>
                        </a:rPr>
                        <a:t>Форма собственности</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chemeClr val="tx1"/>
                          </a:solidFill>
                          <a:effectLst/>
                          <a:latin typeface="Open Sans" pitchFamily="34" charset="0"/>
                          <a:cs typeface="Open Sans" pitchFamily="34" charset="0"/>
                        </a:rPr>
                        <a:t>частная собственность</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5561">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rgbClr val="007FAC"/>
                          </a:solidFill>
                          <a:effectLst/>
                          <a:latin typeface="Open Sans Semibold" pitchFamily="34" charset="0"/>
                          <a:cs typeface="Open Sans Semibold" pitchFamily="34" charset="0"/>
                        </a:rPr>
                        <a:t>Приоритетное направление использования</a:t>
                      </a:r>
                      <a:endParaRPr kumimoji="0" lang="ru-RU" sz="800" b="0" i="0" u="none" strike="noStrike" cap="none" normalizeH="0" baseline="0">
                        <a:ln>
                          <a:noFill/>
                        </a:ln>
                        <a:solidFill>
                          <a:schemeClr val="tx1"/>
                        </a:solidFill>
                        <a:effectLst/>
                        <a:latin typeface="Open Sans Semibold" pitchFamily="34" charset="0"/>
                        <a:cs typeface="Open Sans Semibold" pitchFamily="34" charset="0"/>
                      </a:endParaRP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chemeClr val="tx1"/>
                          </a:solidFill>
                          <a:effectLst/>
                          <a:latin typeface="Open Sans" pitchFamily="34" charset="0"/>
                          <a:cs typeface="Open Sans" pitchFamily="34" charset="0"/>
                        </a:rPr>
                        <a:t>производственная деятельность</a:t>
                      </a:r>
                    </a:p>
                  </a:txBody>
                  <a:tcPr marT="45674" marB="45674"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17" name="Таблица 16"/>
          <p:cNvGraphicFramePr>
            <a:graphicFrameLocks noGrp="1"/>
          </p:cNvGraphicFramePr>
          <p:nvPr>
            <p:extLst>
              <p:ext uri="{D42A27DB-BD31-4B8C-83A1-F6EECF244321}">
                <p14:modId xmlns:p14="http://schemas.microsoft.com/office/powerpoint/2010/main" val="2197955347"/>
              </p:ext>
            </p:extLst>
          </p:nvPr>
        </p:nvGraphicFramePr>
        <p:xfrm>
          <a:off x="188913" y="4102100"/>
          <a:ext cx="6637337" cy="1860868"/>
        </p:xfrm>
        <a:graphic>
          <a:graphicData uri="http://schemas.openxmlformats.org/drawingml/2006/table">
            <a:tbl>
              <a:tblPr/>
              <a:tblGrid>
                <a:gridCol w="1333500">
                  <a:extLst>
                    <a:ext uri="{9D8B030D-6E8A-4147-A177-3AD203B41FA5}">
                      <a16:colId xmlns:a16="http://schemas.microsoft.com/office/drawing/2014/main" val="20000"/>
                    </a:ext>
                  </a:extLst>
                </a:gridCol>
                <a:gridCol w="1338262">
                  <a:extLst>
                    <a:ext uri="{9D8B030D-6E8A-4147-A177-3AD203B41FA5}">
                      <a16:colId xmlns:a16="http://schemas.microsoft.com/office/drawing/2014/main" val="20001"/>
                    </a:ext>
                  </a:extLst>
                </a:gridCol>
                <a:gridCol w="3965575">
                  <a:extLst>
                    <a:ext uri="{9D8B030D-6E8A-4147-A177-3AD203B41FA5}">
                      <a16:colId xmlns:a16="http://schemas.microsoft.com/office/drawing/2014/main" val="20002"/>
                    </a:ext>
                  </a:extLst>
                </a:gridCol>
              </a:tblGrid>
              <a:tr h="514350">
                <a:tc rowSpan="4">
                  <a:txBody>
                    <a:bodyPr/>
                    <a:lstStyle/>
                    <a:p>
                      <a:pPr marL="0" marR="0" lvl="0" indent="0" algn="ctr" defTabSz="75565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a:ln>
                            <a:noFill/>
                          </a:ln>
                          <a:solidFill>
                            <a:srgbClr val="007FAC"/>
                          </a:solidFill>
                          <a:effectLst/>
                          <a:latin typeface="Open Sans Semibold" pitchFamily="34" charset="0"/>
                          <a:cs typeface="Open Sans Semibold" pitchFamily="34" charset="0"/>
                        </a:rPr>
                        <a:t>Инженерная инфраструктура</a:t>
                      </a:r>
                    </a:p>
                  </a:txBody>
                  <a:tcPr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rgbClr val="D1FFFF"/>
                    </a:solid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rgbClr val="007FAC"/>
                          </a:solidFill>
                          <a:effectLst/>
                          <a:latin typeface="Open Sans Semibold" pitchFamily="34" charset="0"/>
                          <a:cs typeface="Open Sans Semibold" pitchFamily="34" charset="0"/>
                        </a:rPr>
                        <a:t>Электроснабжение</a:t>
                      </a:r>
                    </a:p>
                  </a:txBody>
                  <a:tcPr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just"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Open Sans" pitchFamily="34" charset="0"/>
                          <a:cs typeface="Open Sans" pitchFamily="34" charset="0"/>
                        </a:rPr>
                        <a:t>ближайший центр питания ПС  Микуличи 35/10 на расстоянии 0,6 км по прямой до границы земельного участка. Резерв мощности для тех. присоединения составляет 5,78 МВА</a:t>
                      </a:r>
                      <a:endParaRPr kumimoji="0" lang="ru-RU" sz="900" b="0" i="0" u="none" strike="noStrike" cap="none" normalizeH="0" baseline="0" dirty="0">
                        <a:ln>
                          <a:noFill/>
                        </a:ln>
                        <a:solidFill>
                          <a:srgbClr val="3B3838"/>
                        </a:solidFill>
                        <a:effectLst/>
                        <a:latin typeface="Open Sans" pitchFamily="34" charset="0"/>
                        <a:cs typeface="Open Sans" pitchFamily="34" charset="0"/>
                      </a:endParaRPr>
                    </a:p>
                  </a:txBody>
                  <a:tcPr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77838">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rgbClr val="007FAC"/>
                          </a:solidFill>
                          <a:effectLst/>
                          <a:latin typeface="Open Sans Semibold" pitchFamily="34" charset="0"/>
                          <a:cs typeface="Open Sans Semibold" pitchFamily="34" charset="0"/>
                        </a:rPr>
                        <a:t>Газоснабжение</a:t>
                      </a:r>
                    </a:p>
                  </a:txBody>
                  <a:tcPr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Open Sans" pitchFamily="34" charset="0"/>
                          <a:cs typeface="Open Sans" pitchFamily="34" charset="0"/>
                        </a:rPr>
                        <a:t>точка подключения газопровода на расстоянии 100 м от участка, </a:t>
                      </a:r>
                      <a:r>
                        <a:rPr kumimoji="0" lang="ru-RU" sz="900" b="0" i="0" u="none" strike="noStrike" cap="none" normalizeH="0" baseline="0" dirty="0" err="1">
                          <a:ln>
                            <a:noFill/>
                          </a:ln>
                          <a:solidFill>
                            <a:schemeClr val="tx1"/>
                          </a:solidFill>
                          <a:effectLst/>
                          <a:latin typeface="Open Sans" pitchFamily="34" charset="0"/>
                          <a:cs typeface="Open Sans" pitchFamily="34" charset="0"/>
                        </a:rPr>
                        <a:t>макс.мощность</a:t>
                      </a:r>
                      <a:r>
                        <a:rPr kumimoji="0" lang="ru-RU" sz="900" b="0" i="0" u="none" strike="noStrike" cap="none" normalizeH="0" baseline="0" dirty="0">
                          <a:ln>
                            <a:noFill/>
                          </a:ln>
                          <a:solidFill>
                            <a:schemeClr val="tx1"/>
                          </a:solidFill>
                          <a:effectLst/>
                          <a:latin typeface="Open Sans" pitchFamily="34" charset="0"/>
                          <a:cs typeface="Open Sans" pitchFamily="34" charset="0"/>
                        </a:rPr>
                        <a:t> 1,5 </a:t>
                      </a:r>
                      <a:r>
                        <a:rPr kumimoji="0" lang="ru-RU" sz="900" b="0" i="0" u="none" strike="noStrike" cap="none" normalizeH="0" baseline="0" dirty="0" err="1">
                          <a:ln>
                            <a:noFill/>
                          </a:ln>
                          <a:solidFill>
                            <a:schemeClr val="tx1"/>
                          </a:solidFill>
                          <a:effectLst/>
                          <a:latin typeface="Open Sans" pitchFamily="34" charset="0"/>
                          <a:cs typeface="Open Sans" pitchFamily="34" charset="0"/>
                        </a:rPr>
                        <a:t>млн.куб.м</a:t>
                      </a:r>
                      <a:r>
                        <a:rPr kumimoji="0" lang="ru-RU" sz="900" b="0" i="0" u="none" strike="noStrike" cap="none" normalizeH="0" baseline="0" dirty="0">
                          <a:ln>
                            <a:noFill/>
                          </a:ln>
                          <a:solidFill>
                            <a:schemeClr val="tx1"/>
                          </a:solidFill>
                          <a:effectLst/>
                          <a:latin typeface="Open Sans" pitchFamily="34" charset="0"/>
                          <a:cs typeface="Open Sans" pitchFamily="34" charset="0"/>
                        </a:rPr>
                        <a:t>./год, ориентировочная стоимость  2 млн. рублей (за 1 км.)</a:t>
                      </a:r>
                      <a:endParaRPr kumimoji="0" lang="ru-RU" sz="900" b="0" i="0" u="none" strike="noStrike" cap="none" normalizeH="0" baseline="0" dirty="0">
                        <a:ln>
                          <a:noFill/>
                        </a:ln>
                        <a:solidFill>
                          <a:srgbClr val="3B3838"/>
                        </a:solidFill>
                        <a:effectLst/>
                        <a:latin typeface="Open Sans" pitchFamily="34" charset="0"/>
                        <a:cs typeface="Open Sans" pitchFamily="34" charset="0"/>
                      </a:endParaRPr>
                    </a:p>
                  </a:txBody>
                  <a:tcPr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60375">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rgbClr val="007FAC"/>
                          </a:solidFill>
                          <a:effectLst/>
                          <a:latin typeface="Open Sans Semibold" pitchFamily="34" charset="0"/>
                          <a:cs typeface="Open Sans Semibold" pitchFamily="34" charset="0"/>
                        </a:rPr>
                        <a:t>Водоснабжение</a:t>
                      </a:r>
                    </a:p>
                  </a:txBody>
                  <a:tcPr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Open Sans" pitchFamily="34" charset="0"/>
                          <a:cs typeface="Open Sans" pitchFamily="34" charset="0"/>
                        </a:rPr>
                        <a:t>точка подключения на участке (труба диаметром 100 мм);</a:t>
                      </a:r>
                    </a:p>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Open Sans" pitchFamily="34" charset="0"/>
                          <a:cs typeface="Open Sans" pitchFamily="34" charset="0"/>
                        </a:rPr>
                        <a:t>свободная мощность - 7000 куб. м/год. ориентировочная стоимость – 1287руб./</a:t>
                      </a:r>
                      <a:r>
                        <a:rPr kumimoji="0" lang="ru-RU" sz="900" b="0" i="0" u="none" strike="noStrike" cap="none" normalizeH="0" baseline="0" dirty="0" err="1">
                          <a:ln>
                            <a:noFill/>
                          </a:ln>
                          <a:solidFill>
                            <a:schemeClr val="tx1"/>
                          </a:solidFill>
                          <a:effectLst/>
                          <a:latin typeface="Open Sans" pitchFamily="34" charset="0"/>
                          <a:cs typeface="Open Sans" pitchFamily="34" charset="0"/>
                        </a:rPr>
                        <a:t>п.м</a:t>
                      </a:r>
                      <a:r>
                        <a:rPr kumimoji="0" lang="ru-RU" sz="900" b="0" i="0" u="none" strike="noStrike" cap="none" normalizeH="0" baseline="0" dirty="0">
                          <a:ln>
                            <a:noFill/>
                          </a:ln>
                          <a:solidFill>
                            <a:schemeClr val="tx1"/>
                          </a:solidFill>
                          <a:effectLst/>
                          <a:latin typeface="Open Sans" pitchFamily="34" charset="0"/>
                          <a:cs typeface="Open Sans" pitchFamily="34" charset="0"/>
                        </a:rPr>
                        <a:t>.(для диаметра трубы 20мм)</a:t>
                      </a:r>
                      <a:endParaRPr kumimoji="0" lang="ru-RU" sz="900" b="0" i="0" u="none" strike="noStrike" cap="none" normalizeH="0" baseline="0" dirty="0">
                        <a:ln>
                          <a:noFill/>
                        </a:ln>
                        <a:solidFill>
                          <a:srgbClr val="3B3838"/>
                        </a:solidFill>
                        <a:effectLst/>
                        <a:latin typeface="Open Sans" pitchFamily="34" charset="0"/>
                        <a:cs typeface="Open Sans" pitchFamily="34" charset="0"/>
                      </a:endParaRPr>
                    </a:p>
                  </a:txBody>
                  <a:tcPr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49250">
                <a:tc vMerge="1">
                  <a:txBody>
                    <a:bodyPr/>
                    <a:lstStyle/>
                    <a:p>
                      <a:endParaRPr lang="ru-RU"/>
                    </a:p>
                  </a:txBody>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a:ln>
                            <a:noFill/>
                          </a:ln>
                          <a:solidFill>
                            <a:srgbClr val="007FAC"/>
                          </a:solidFill>
                          <a:effectLst/>
                          <a:latin typeface="Open Sans Semibold" pitchFamily="34" charset="0"/>
                          <a:cs typeface="Open Sans Semibold" pitchFamily="34" charset="0"/>
                        </a:rPr>
                        <a:t>Водоотведение</a:t>
                      </a:r>
                    </a:p>
                  </a:txBody>
                  <a:tcPr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Open Sans" pitchFamily="34" charset="0"/>
                          <a:cs typeface="Open Sans" pitchFamily="34" charset="0"/>
                        </a:rPr>
                        <a:t>точка подключения на расстоянии 400м, ориентировочная стоимость тех. присоединения  –  80 тыс. руб.</a:t>
                      </a:r>
                      <a:endParaRPr kumimoji="0" lang="ru-RU" sz="900" b="0" i="0" u="none" strike="noStrike" cap="none" normalizeH="0" baseline="0" dirty="0">
                        <a:ln>
                          <a:noFill/>
                        </a:ln>
                        <a:solidFill>
                          <a:srgbClr val="3B3838"/>
                        </a:solidFill>
                        <a:effectLst/>
                        <a:latin typeface="Open Sans" pitchFamily="34" charset="0"/>
                        <a:cs typeface="Open Sans" pitchFamily="34" charset="0"/>
                      </a:endParaRPr>
                    </a:p>
                  </a:txBody>
                  <a:tcPr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23" name="Таблица 22"/>
          <p:cNvGraphicFramePr>
            <a:graphicFrameLocks noGrp="1"/>
          </p:cNvGraphicFramePr>
          <p:nvPr/>
        </p:nvGraphicFramePr>
        <p:xfrm>
          <a:off x="190500" y="5992813"/>
          <a:ext cx="5888038" cy="400050"/>
        </p:xfrm>
        <a:graphic>
          <a:graphicData uri="http://schemas.openxmlformats.org/drawingml/2006/table">
            <a:tbl>
              <a:tblPr/>
              <a:tblGrid>
                <a:gridCol w="2605088">
                  <a:extLst>
                    <a:ext uri="{9D8B030D-6E8A-4147-A177-3AD203B41FA5}">
                      <a16:colId xmlns:a16="http://schemas.microsoft.com/office/drawing/2014/main" val="20000"/>
                    </a:ext>
                  </a:extLst>
                </a:gridCol>
                <a:gridCol w="3282950">
                  <a:extLst>
                    <a:ext uri="{9D8B030D-6E8A-4147-A177-3AD203B41FA5}">
                      <a16:colId xmlns:a16="http://schemas.microsoft.com/office/drawing/2014/main" val="20001"/>
                    </a:ext>
                  </a:extLst>
                </a:gridCol>
              </a:tblGrid>
              <a:tr h="400050">
                <a:tc>
                  <a:txBody>
                    <a:bodyPr/>
                    <a:lstStyle/>
                    <a:p>
                      <a:pPr marL="0" marR="0" lvl="0" indent="0" algn="ctr" defTabSz="75565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a:ln>
                            <a:noFill/>
                          </a:ln>
                          <a:solidFill>
                            <a:srgbClr val="007FAC"/>
                          </a:solidFill>
                          <a:effectLst/>
                          <a:latin typeface="Open Sans Semibold" pitchFamily="34" charset="0"/>
                          <a:cs typeface="Open Sans Semibold" pitchFamily="34" charset="0"/>
                        </a:rPr>
                        <a:t>Подъездные пути</a:t>
                      </a:r>
                    </a:p>
                  </a:txBody>
                  <a:tcPr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rgbClr val="D1FFFF"/>
                    </a:solidFill>
                  </a:tcPr>
                </a:tc>
                <a:tc>
                  <a:txBody>
                    <a:bodyPr/>
                    <a:lstStyle/>
                    <a:p>
                      <a:pPr marL="0" marR="0" lvl="0" indent="0" algn="l" defTabSz="75565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Open Sans" pitchFamily="34" charset="0"/>
                          <a:cs typeface="Open Sans" pitchFamily="34" charset="0"/>
                        </a:rPr>
                        <a:t>автодорога (ул. Сельхозтехника, асфальтобетон) примыкает к участку</a:t>
                      </a:r>
                      <a:endParaRPr kumimoji="0" lang="ru-RU" sz="900" b="0" i="0" u="none" strike="noStrike" cap="none" normalizeH="0" baseline="0" dirty="0">
                        <a:ln>
                          <a:noFill/>
                        </a:ln>
                        <a:solidFill>
                          <a:srgbClr val="3B3838"/>
                        </a:solidFill>
                        <a:effectLst/>
                        <a:latin typeface="Open Sans" pitchFamily="34" charset="0"/>
                        <a:cs typeface="Open Sans" pitchFamily="34" charset="0"/>
                      </a:endParaRPr>
                    </a:p>
                  </a:txBody>
                  <a:tcPr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graphicFrame>
        <p:nvGraphicFramePr>
          <p:cNvPr id="24" name="Таблица 23"/>
          <p:cNvGraphicFramePr>
            <a:graphicFrameLocks noGrp="1"/>
          </p:cNvGraphicFramePr>
          <p:nvPr/>
        </p:nvGraphicFramePr>
        <p:xfrm>
          <a:off x="498475" y="6389688"/>
          <a:ext cx="5286375" cy="244475"/>
        </p:xfrm>
        <a:graphic>
          <a:graphicData uri="http://schemas.openxmlformats.org/drawingml/2006/table">
            <a:tbl>
              <a:tblPr/>
              <a:tblGrid>
                <a:gridCol w="2300288">
                  <a:extLst>
                    <a:ext uri="{9D8B030D-6E8A-4147-A177-3AD203B41FA5}">
                      <a16:colId xmlns:a16="http://schemas.microsoft.com/office/drawing/2014/main" val="20000"/>
                    </a:ext>
                  </a:extLst>
                </a:gridCol>
                <a:gridCol w="2986087">
                  <a:extLst>
                    <a:ext uri="{9D8B030D-6E8A-4147-A177-3AD203B41FA5}">
                      <a16:colId xmlns:a16="http://schemas.microsoft.com/office/drawing/2014/main" val="20001"/>
                    </a:ext>
                  </a:extLst>
                </a:gridCol>
              </a:tblGrid>
              <a:tr h="244475">
                <a:tc>
                  <a:txBody>
                    <a:bodyPr/>
                    <a:lstStyle/>
                    <a:p>
                      <a:pPr marL="0" marR="0" lvl="0" indent="0" algn="ctr" defTabSz="75565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a:ln>
                            <a:noFill/>
                          </a:ln>
                          <a:solidFill>
                            <a:srgbClr val="0070C0"/>
                          </a:solidFill>
                          <a:effectLst/>
                          <a:latin typeface="Open Sans Semibold" pitchFamily="34" charset="0"/>
                          <a:cs typeface="Open Sans Semibold" pitchFamily="34" charset="0"/>
                        </a:rPr>
                        <a:t>Условия предоставления</a:t>
                      </a:r>
                    </a:p>
                  </a:txBody>
                  <a:tcPr marT="45839" marB="45839"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rgbClr val="D1FFFF"/>
                    </a:solidFill>
                  </a:tcPr>
                </a:tc>
                <a:tc>
                  <a:txBody>
                    <a:bodyPr/>
                    <a:lstStyle/>
                    <a:p>
                      <a:pPr marL="0" marR="0" lvl="0" indent="0" algn="l" defTabSz="755650" rtl="0" eaLnBrk="1" fontAlgn="base" latinLnBrk="0" hangingPunct="1">
                        <a:lnSpc>
                          <a:spcPct val="100000"/>
                        </a:lnSpc>
                        <a:spcBef>
                          <a:spcPct val="0"/>
                        </a:spcBef>
                        <a:spcAft>
                          <a:spcPct val="0"/>
                        </a:spcAft>
                        <a:buClrTx/>
                        <a:buSzTx/>
                        <a:buFont typeface="Arial" pitchFamily="34" charset="0"/>
                        <a:buNone/>
                        <a:tabLst/>
                      </a:pPr>
                      <a:r>
                        <a:rPr kumimoji="0" lang="ru-RU" sz="900" b="0" i="0" u="none" strike="noStrike" cap="none" normalizeH="0" baseline="0">
                          <a:ln>
                            <a:noFill/>
                          </a:ln>
                          <a:solidFill>
                            <a:schemeClr val="tx1"/>
                          </a:solidFill>
                          <a:effectLst/>
                          <a:latin typeface="Open Sans" pitchFamily="34" charset="0"/>
                          <a:cs typeface="Open Sans" pitchFamily="34" charset="0"/>
                        </a:rPr>
                        <a:t>выкуп: 709 261 руб</a:t>
                      </a:r>
                      <a:r>
                        <a:rPr kumimoji="0" lang="ru-RU" sz="900" b="1" i="0" u="none" strike="noStrike" cap="none" normalizeH="0" baseline="0">
                          <a:ln>
                            <a:noFill/>
                          </a:ln>
                          <a:solidFill>
                            <a:schemeClr val="tx1"/>
                          </a:solidFill>
                          <a:effectLst/>
                          <a:latin typeface="Open Sans" pitchFamily="34" charset="0"/>
                          <a:cs typeface="Open Sans" pitchFamily="34" charset="0"/>
                        </a:rPr>
                        <a:t>.</a:t>
                      </a:r>
                    </a:p>
                  </a:txBody>
                  <a:tcPr marT="45839" marB="45839" anchor="ctr" horzOverflow="overflow">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sp>
        <p:nvSpPr>
          <p:cNvPr id="21575" name="TextBox 24"/>
          <p:cNvSpPr txBox="1">
            <a:spLocks noChangeArrowheads="1"/>
          </p:cNvSpPr>
          <p:nvPr/>
        </p:nvSpPr>
        <p:spPr bwMode="auto">
          <a:xfrm>
            <a:off x="236538" y="439738"/>
            <a:ext cx="2095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ru-RU" sz="700">
                <a:solidFill>
                  <a:srgbClr val="002060"/>
                </a:solidFill>
                <a:latin typeface="Open Sans" panose="020B0606030504020204" pitchFamily="34" charset="0"/>
                <a:cs typeface="Open Sans" panose="020B0606030504020204" pitchFamily="34" charset="0"/>
              </a:rPr>
              <a:t> </a:t>
            </a:r>
          </a:p>
        </p:txBody>
      </p:sp>
      <p:pic>
        <p:nvPicPr>
          <p:cNvPr id="21576" name="Picture 3" descr="Буфер обмена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388" y="157163"/>
            <a:ext cx="668337"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Таблица 13"/>
          <p:cNvGraphicFramePr>
            <a:graphicFrameLocks noGrp="1"/>
          </p:cNvGraphicFramePr>
          <p:nvPr>
            <p:extLst>
              <p:ext uri="{D42A27DB-BD31-4B8C-83A1-F6EECF244321}">
                <p14:modId xmlns:p14="http://schemas.microsoft.com/office/powerpoint/2010/main" val="327421771"/>
              </p:ext>
            </p:extLst>
          </p:nvPr>
        </p:nvGraphicFramePr>
        <p:xfrm>
          <a:off x="188915" y="928688"/>
          <a:ext cx="5109622" cy="2144401"/>
        </p:xfrm>
        <a:graphic>
          <a:graphicData uri="http://schemas.openxmlformats.org/drawingml/2006/table">
            <a:tbl>
              <a:tblPr>
                <a:tableStyleId>{BDBED569-4797-4DF1-A0F4-6AAB3CD982D8}</a:tableStyleId>
              </a:tblPr>
              <a:tblGrid>
                <a:gridCol w="2700589">
                  <a:extLst>
                    <a:ext uri="{9D8B030D-6E8A-4147-A177-3AD203B41FA5}">
                      <a16:colId xmlns:a16="http://schemas.microsoft.com/office/drawing/2014/main" val="4165441938"/>
                    </a:ext>
                  </a:extLst>
                </a:gridCol>
                <a:gridCol w="2409033">
                  <a:extLst>
                    <a:ext uri="{9D8B030D-6E8A-4147-A177-3AD203B41FA5}">
                      <a16:colId xmlns:a16="http://schemas.microsoft.com/office/drawing/2014/main" val="1779954494"/>
                    </a:ext>
                  </a:extLst>
                </a:gridCol>
              </a:tblGrid>
              <a:tr h="514346">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67-24-08</a:t>
                      </a:r>
                    </a:p>
                  </a:txBody>
                  <a:tcPr>
                    <a:solidFill>
                      <a:srgbClr val="D1FFFF"/>
                    </a:solidFill>
                  </a:tcPr>
                </a:tc>
                <a:tc rowSpan="2">
                  <a:txBody>
                    <a:bodyPr/>
                    <a:lstStyle/>
                    <a:p>
                      <a:pPr algn="ctr"/>
                      <a:endPar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val="2951530806"/>
                  </a:ext>
                </a:extLst>
              </a:tr>
              <a:tr h="1626241">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algn="ctr"/>
                      <a:r>
                        <a:rPr lang="ru-RU" sz="1100" dirty="0">
                          <a:solidFill>
                            <a:schemeClr val="bg2">
                              <a:lumMod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п.Шумячи,ул.Сельхозтехника,д.1;</a:t>
                      </a:r>
                    </a:p>
                    <a:p>
                      <a:pPr algn="ctr"/>
                      <a:r>
                        <a:rPr lang="ru-RU" sz="1100" dirty="0">
                          <a:solidFill>
                            <a:schemeClr val="bg2">
                              <a:lumMod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-расстояние до г.Москвы:423км;   </a:t>
                      </a:r>
                    </a:p>
                    <a:p>
                      <a:pPr algn="ctr"/>
                      <a:r>
                        <a:rPr lang="ru-RU" sz="1100" dirty="0">
                          <a:solidFill>
                            <a:schemeClr val="bg2">
                              <a:lumMod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-расстояние до г.Смоленска:135 км;</a:t>
                      </a:r>
                    </a:p>
                    <a:p>
                      <a:pPr algn="ctr"/>
                      <a:r>
                        <a:rPr lang="ru-RU" sz="1100" dirty="0">
                          <a:solidFill>
                            <a:schemeClr val="bg2">
                              <a:lumMod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Расстояние до центра п.Шумячи:2км</a:t>
                      </a:r>
                    </a:p>
                    <a:p>
                      <a:pPr algn="ctr"/>
                      <a:endParaRPr lang="ru-RU" sz="1100" dirty="0">
                        <a:solidFill>
                          <a:schemeClr val="bg2">
                            <a:lumMod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endParaRPr lang="ru-RU" sz="1050" kern="1200" dirty="0">
                        <a:solidFill>
                          <a:schemeClr val="tx1"/>
                        </a:solidFill>
                        <a:latin typeface="Open Sans" pitchFamily="34" charset="0"/>
                        <a:ea typeface="Open Sans" pitchFamily="34" charset="0"/>
                        <a:cs typeface="Open Sans" pitchFamily="34" charset="0"/>
                      </a:endParaRP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val="415780204"/>
                  </a:ext>
                </a:extLst>
              </a:tr>
            </a:tbl>
          </a:graphicData>
        </a:graphic>
      </p:graphicFrame>
      <p:pic>
        <p:nvPicPr>
          <p:cNvPr id="15" name="Рисунок 14" descr="https://ic.pics.livejournal.com/m_zaxaroff/29096459/841416/841416_original.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98537" y="923926"/>
            <a:ext cx="2180176" cy="2149164"/>
          </a:xfrm>
          <a:prstGeom prst="rect">
            <a:avLst/>
          </a:prstGeom>
          <a:noFill/>
          <a:ln>
            <a:noFill/>
          </a:ln>
        </p:spPr>
      </p:pic>
      <p:pic>
        <p:nvPicPr>
          <p:cNvPr id="16" name="Рисунок 15">
            <a:extLst>
              <a:ext uri="{FF2B5EF4-FFF2-40B4-BE49-F238E27FC236}">
                <a16:creationId xmlns:a16="http://schemas.microsoft.com/office/drawing/2014/main" id="{89966DDE-6BFD-45EF-A853-CE5857D15736}"/>
              </a:ext>
            </a:extLst>
          </p:cNvPr>
          <p:cNvPicPr>
            <a:picLocks noChangeAspect="1"/>
          </p:cNvPicPr>
          <p:nvPr/>
        </p:nvPicPr>
        <p:blipFill rotWithShape="1">
          <a:blip r:embed="rId7"/>
          <a:srcRect t="10206" b="3426"/>
          <a:stretch/>
        </p:blipFill>
        <p:spPr>
          <a:xfrm>
            <a:off x="1" y="6708559"/>
            <a:ext cx="2957538" cy="836522"/>
          </a:xfrm>
          <a:prstGeom prst="rect">
            <a:avLst/>
          </a:prstGeom>
        </p:spPr>
      </p:pic>
      <p:pic>
        <p:nvPicPr>
          <p:cNvPr id="18" name="Рисунок 17"/>
          <p:cNvPicPr>
            <a:picLocks noChangeAspect="1"/>
          </p:cNvPicPr>
          <p:nvPr/>
        </p:nvPicPr>
        <p:blipFill>
          <a:blip r:embed="rId8"/>
          <a:stretch>
            <a:fillRect/>
          </a:stretch>
        </p:blipFill>
        <p:spPr>
          <a:xfrm>
            <a:off x="904875" y="129105"/>
            <a:ext cx="1329043" cy="804742"/>
          </a:xfrm>
          <a:prstGeom prst="rect">
            <a:avLst/>
          </a:prstGeom>
        </p:spPr>
      </p:pic>
    </p:spTree>
    <p:extLst>
      <p:ext uri="{BB962C8B-B14F-4D97-AF65-F5344CB8AC3E}">
        <p14:creationId xmlns:p14="http://schemas.microsoft.com/office/powerpoint/2010/main" val="529653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Рисунок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1458" y="5272612"/>
            <a:ext cx="927322" cy="899269"/>
          </a:xfrm>
          <a:prstGeom prst="rect">
            <a:avLst/>
          </a:prstGeom>
        </p:spPr>
      </p:pic>
      <p:pic>
        <p:nvPicPr>
          <p:cNvPr id="34" name="Рисунок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5751" y="5357849"/>
            <a:ext cx="1018111" cy="1018111"/>
          </a:xfrm>
          <a:prstGeom prst="rect">
            <a:avLst/>
          </a:prstGeom>
        </p:spPr>
      </p:pic>
      <p:pic>
        <p:nvPicPr>
          <p:cNvPr id="26" name="Рисунок 25"/>
          <p:cNvPicPr>
            <a:picLocks noChangeAspect="1"/>
          </p:cNvPicPr>
          <p:nvPr/>
        </p:nvPicPr>
        <p:blipFill>
          <a:blip r:embed="rId5" cstate="print"/>
          <a:stretch>
            <a:fillRect/>
          </a:stretch>
        </p:blipFill>
        <p:spPr>
          <a:xfrm>
            <a:off x="2061031" y="156237"/>
            <a:ext cx="5498644" cy="768091"/>
          </a:xfrm>
          <a:prstGeom prst="rect">
            <a:avLst/>
          </a:prstGeom>
        </p:spPr>
      </p:pic>
      <p:sp>
        <p:nvSpPr>
          <p:cNvPr id="3" name="TextBox 2"/>
          <p:cNvSpPr txBox="1"/>
          <p:nvPr/>
        </p:nvSpPr>
        <p:spPr>
          <a:xfrm>
            <a:off x="2061031" y="318012"/>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Малое предпринимательство</a:t>
            </a:r>
          </a:p>
        </p:txBody>
      </p:sp>
      <p:sp>
        <p:nvSpPr>
          <p:cNvPr id="27" name="TextBox 26"/>
          <p:cNvSpPr txBox="1"/>
          <p:nvPr/>
        </p:nvSpPr>
        <p:spPr>
          <a:xfrm>
            <a:off x="7121735" y="7190343"/>
            <a:ext cx="437940"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15</a:t>
            </a:r>
          </a:p>
        </p:txBody>
      </p:sp>
      <p:sp>
        <p:nvSpPr>
          <p:cNvPr id="6" name="TextBox 5"/>
          <p:cNvSpPr txBox="1"/>
          <p:nvPr/>
        </p:nvSpPr>
        <p:spPr>
          <a:xfrm>
            <a:off x="387923" y="4980201"/>
            <a:ext cx="1601721" cy="276999"/>
          </a:xfrm>
          <a:prstGeom prst="rect">
            <a:avLst/>
          </a:prstGeom>
          <a:noFill/>
        </p:spPr>
        <p:txBody>
          <a:bodyPr wrap="none" rtlCol="0">
            <a:spAutoFit/>
          </a:bodyPr>
          <a:lstStyle/>
          <a:p>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Промышленность</a:t>
            </a:r>
          </a:p>
        </p:txBody>
      </p:sp>
      <p:sp>
        <p:nvSpPr>
          <p:cNvPr id="35" name="TextBox 34"/>
          <p:cNvSpPr txBox="1"/>
          <p:nvPr/>
        </p:nvSpPr>
        <p:spPr>
          <a:xfrm>
            <a:off x="236368" y="6343974"/>
            <a:ext cx="1792849" cy="461665"/>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Оптовая и розничная торговля</a:t>
            </a:r>
          </a:p>
        </p:txBody>
      </p:sp>
      <p:sp>
        <p:nvSpPr>
          <p:cNvPr id="36" name="TextBox 35"/>
          <p:cNvSpPr txBox="1"/>
          <p:nvPr/>
        </p:nvSpPr>
        <p:spPr>
          <a:xfrm>
            <a:off x="2093758" y="6417178"/>
            <a:ext cx="1293997" cy="461665"/>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Сельское хозяйство</a:t>
            </a:r>
          </a:p>
        </p:txBody>
      </p:sp>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902" y="5333798"/>
            <a:ext cx="976936" cy="976936"/>
          </a:xfrm>
          <a:prstGeom prst="rect">
            <a:avLst/>
          </a:prstGeom>
        </p:spPr>
      </p:pic>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1852" y="3970819"/>
            <a:ext cx="974743" cy="974735"/>
          </a:xfrm>
          <a:prstGeom prst="rect">
            <a:avLst/>
          </a:prstGeom>
        </p:spPr>
      </p:pic>
      <p:pic>
        <p:nvPicPr>
          <p:cNvPr id="13" name="Рисунок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45008" y="5320079"/>
            <a:ext cx="991395" cy="991395"/>
          </a:xfrm>
          <a:prstGeom prst="rect">
            <a:avLst/>
          </a:prstGeom>
        </p:spPr>
      </p:pic>
      <p:pic>
        <p:nvPicPr>
          <p:cNvPr id="5" name="Рисунок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5087" y="5272612"/>
            <a:ext cx="1058566" cy="1058566"/>
          </a:xfrm>
          <a:prstGeom prst="rect">
            <a:avLst/>
          </a:prstGeom>
        </p:spPr>
      </p:pic>
      <p:pic>
        <p:nvPicPr>
          <p:cNvPr id="16" name="Рисунок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4839" y="3913871"/>
            <a:ext cx="1064516" cy="1066330"/>
          </a:xfrm>
          <a:prstGeom prst="rect">
            <a:avLst/>
          </a:prstGeom>
        </p:spPr>
      </p:pic>
      <p:pic>
        <p:nvPicPr>
          <p:cNvPr id="23" name="Рисунок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09030" y="5304002"/>
            <a:ext cx="1070126" cy="1070126"/>
          </a:xfrm>
          <a:prstGeom prst="rect">
            <a:avLst/>
          </a:prstGeom>
        </p:spPr>
      </p:pic>
      <p:sp>
        <p:nvSpPr>
          <p:cNvPr id="47" name="TextBox 46"/>
          <p:cNvSpPr txBox="1"/>
          <p:nvPr/>
        </p:nvSpPr>
        <p:spPr>
          <a:xfrm>
            <a:off x="268136" y="1131849"/>
            <a:ext cx="2514471" cy="369332"/>
          </a:xfrm>
          <a:prstGeom prst="rect">
            <a:avLst/>
          </a:prstGeom>
          <a:noFill/>
        </p:spPr>
        <p:txBody>
          <a:bodyPr wrap="square" rtlCol="0">
            <a:spAutoFit/>
          </a:bodyPr>
          <a:lstStyle/>
          <a:p>
            <a:pPr algn="ctr"/>
            <a:endPar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1" name="Рисунок 5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7390" y="2293812"/>
            <a:ext cx="911292" cy="871171"/>
          </a:xfrm>
          <a:prstGeom prst="rect">
            <a:avLst/>
          </a:prstGeom>
        </p:spPr>
      </p:pic>
      <p:pic>
        <p:nvPicPr>
          <p:cNvPr id="53" name="Рисунок 52"/>
          <p:cNvPicPr>
            <a:picLocks noChangeAspect="1"/>
          </p:cNvPicPr>
          <p:nvPr/>
        </p:nvPicPr>
        <p:blipFill>
          <a:blip r:embed="rId13" cstate="print">
            <a:lum bright="70000" contrast="-70000"/>
            <a:extLst>
              <a:ext uri="{BEBA8EAE-BF5A-486C-A8C5-ECC9F3942E4B}">
                <a14:imgProps xmlns:a14="http://schemas.microsoft.com/office/drawing/2010/main">
                  <a14:imgLayer r:embed="rId14">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925016" y="1126392"/>
            <a:ext cx="4552052" cy="914108"/>
          </a:xfrm>
          <a:prstGeom prst="rect">
            <a:avLst/>
          </a:prstGeom>
        </p:spPr>
      </p:pic>
      <p:sp>
        <p:nvSpPr>
          <p:cNvPr id="54" name="TextBox 53"/>
          <p:cNvSpPr txBox="1"/>
          <p:nvPr/>
        </p:nvSpPr>
        <p:spPr>
          <a:xfrm>
            <a:off x="2885099" y="1148316"/>
            <a:ext cx="4552052" cy="830997"/>
          </a:xfrm>
          <a:prstGeom prst="rect">
            <a:avLst/>
          </a:prstGeom>
          <a:noFill/>
        </p:spPr>
        <p:txBody>
          <a:bodyPr wrap="square" rtlCol="0">
            <a:spAutoFit/>
          </a:bodyPr>
          <a:lstStyle/>
          <a:p>
            <a:pPr algn="ctr"/>
            <a:r>
              <a:rPr lang="ru-RU" sz="1600" b="1"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Структура субъектов малого и среднего предпринимательства по сферам деятельности</a:t>
            </a:r>
          </a:p>
        </p:txBody>
      </p:sp>
      <p:sp>
        <p:nvSpPr>
          <p:cNvPr id="15" name="TextBox 14"/>
          <p:cNvSpPr txBox="1"/>
          <p:nvPr/>
        </p:nvSpPr>
        <p:spPr>
          <a:xfrm>
            <a:off x="859023" y="4088228"/>
            <a:ext cx="1076178" cy="646331"/>
          </a:xfrm>
          <a:prstGeom prst="rect">
            <a:avLst/>
          </a:prstGeom>
          <a:noFill/>
        </p:spPr>
        <p:txBody>
          <a:bodyPr wrap="square" rtlCol="0">
            <a:spAutoFit/>
          </a:bodyPr>
          <a:lstStyle/>
          <a:p>
            <a:r>
              <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 </a:t>
            </a:r>
            <a:r>
              <a:rPr lang="en-US"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7</a:t>
            </a:r>
            <a:endPar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9" name="TextBox 38"/>
          <p:cNvSpPr txBox="1"/>
          <p:nvPr/>
        </p:nvSpPr>
        <p:spPr>
          <a:xfrm>
            <a:off x="769617" y="5486030"/>
            <a:ext cx="853221" cy="646331"/>
          </a:xfrm>
          <a:prstGeom prst="rect">
            <a:avLst/>
          </a:prstGeom>
          <a:noFill/>
        </p:spPr>
        <p:txBody>
          <a:bodyPr wrap="square" rtlCol="0">
            <a:spAutoFit/>
          </a:bodyPr>
          <a:lstStyle/>
          <a:p>
            <a:r>
              <a:rPr lang="ru-RU" sz="3600" dirty="0">
                <a:solidFill>
                  <a:srgbClr val="0070C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5</a:t>
            </a:r>
            <a:r>
              <a:rPr lang="en-US" sz="3600" dirty="0">
                <a:solidFill>
                  <a:srgbClr val="0070C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9</a:t>
            </a:r>
            <a:endParaRPr lang="ru-RU" sz="3600" dirty="0">
              <a:solidFill>
                <a:srgbClr val="0070C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0" name="TextBox 39"/>
          <p:cNvSpPr txBox="1"/>
          <p:nvPr/>
        </p:nvSpPr>
        <p:spPr>
          <a:xfrm>
            <a:off x="2372209" y="5525550"/>
            <a:ext cx="868229" cy="646331"/>
          </a:xfrm>
          <a:prstGeom prst="rect">
            <a:avLst/>
          </a:prstGeom>
          <a:noFill/>
        </p:spPr>
        <p:txBody>
          <a:bodyPr wrap="square" rtlCol="0">
            <a:spAutoFit/>
          </a:bodyPr>
          <a:lstStyle/>
          <a:p>
            <a:r>
              <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1</a:t>
            </a:r>
            <a:r>
              <a:rPr lang="en-US"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2</a:t>
            </a:r>
            <a:endPar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41" name="Рисунок 40"/>
          <p:cNvPicPr>
            <a:picLocks noChangeAspect="1"/>
          </p:cNvPicPr>
          <p:nvPr/>
        </p:nvPicPr>
        <p:blipFill>
          <a:blip r:embed="rId15" cstate="print">
            <a:lum bright="70000" contrast="-70000"/>
            <a:extLst>
              <a:ext uri="{BEBA8EAE-BF5A-486C-A8C5-ECC9F3942E4B}">
                <a14:imgProps xmlns:a14="http://schemas.microsoft.com/office/drawing/2010/main">
                  <a14:imgLayer r:embed="rId1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1131453"/>
            <a:ext cx="2858359" cy="901249"/>
          </a:xfrm>
          <a:prstGeom prst="rect">
            <a:avLst/>
          </a:prstGeom>
        </p:spPr>
      </p:pic>
      <p:sp>
        <p:nvSpPr>
          <p:cNvPr id="44" name="Прямоугольник 43"/>
          <p:cNvSpPr/>
          <p:nvPr/>
        </p:nvSpPr>
        <p:spPr>
          <a:xfrm>
            <a:off x="1" y="1132432"/>
            <a:ext cx="2860158" cy="861774"/>
          </a:xfrm>
          <a:prstGeom prst="rect">
            <a:avLst/>
          </a:prstGeom>
        </p:spPr>
        <p:txBody>
          <a:bodyPr wrap="square">
            <a:spAutoFit/>
          </a:bodyPr>
          <a:lstStyle/>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Число субъектов </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малого и среднего </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предпринимательства</a:t>
            </a:r>
          </a:p>
        </p:txBody>
      </p:sp>
      <p:pic>
        <p:nvPicPr>
          <p:cNvPr id="66" name="Рисунок 6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94629" y="2311445"/>
            <a:ext cx="841325" cy="853538"/>
          </a:xfrm>
          <a:prstGeom prst="rect">
            <a:avLst/>
          </a:prstGeom>
        </p:spPr>
      </p:pic>
      <p:sp>
        <p:nvSpPr>
          <p:cNvPr id="67" name="TextBox 66"/>
          <p:cNvSpPr txBox="1"/>
          <p:nvPr/>
        </p:nvSpPr>
        <p:spPr>
          <a:xfrm>
            <a:off x="1462185" y="2511554"/>
            <a:ext cx="893786" cy="461665"/>
          </a:xfrm>
          <a:prstGeom prst="rect">
            <a:avLst/>
          </a:prstGeom>
          <a:noFill/>
        </p:spPr>
        <p:txBody>
          <a:bodyPr wrap="square" rtlCol="0">
            <a:spAutoFit/>
          </a:bodyPr>
          <a:lstStyle/>
          <a:p>
            <a:pPr algn="ctr"/>
            <a:r>
              <a:rPr lang="ru-RU" sz="2400" dirty="0">
                <a:solidFill>
                  <a:srgbClr val="0085B8"/>
                </a:solidFill>
                <a:latin typeface="Open Sans Semibold" panose="020B0706030804020204" pitchFamily="34" charset="0"/>
                <a:ea typeface="Open Sans Semibold" panose="020B0706030804020204" pitchFamily="34" charset="0"/>
                <a:cs typeface="Open Sans Semibold" panose="020B0706030804020204" pitchFamily="34" charset="0"/>
              </a:rPr>
              <a:t>1</a:t>
            </a:r>
            <a:r>
              <a:rPr lang="en-US" sz="2400" dirty="0">
                <a:solidFill>
                  <a:srgbClr val="0085B8"/>
                </a:solidFill>
                <a:latin typeface="Open Sans Semibold" panose="020B0706030804020204" pitchFamily="34" charset="0"/>
                <a:ea typeface="Open Sans Semibold" panose="020B0706030804020204" pitchFamily="34" charset="0"/>
                <a:cs typeface="Open Sans Semibold" panose="020B0706030804020204" pitchFamily="34" charset="0"/>
              </a:rPr>
              <a:t>61</a:t>
            </a:r>
            <a:endParaRPr lang="ru-RU" sz="2400" dirty="0">
              <a:solidFill>
                <a:srgbClr val="0085B8"/>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1" name="TextBox 30"/>
          <p:cNvSpPr txBox="1"/>
          <p:nvPr/>
        </p:nvSpPr>
        <p:spPr>
          <a:xfrm>
            <a:off x="236368" y="439579"/>
            <a:ext cx="210314"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32" name="Picture 3" descr="Буфер обмена01"/>
          <p:cNvPicPr>
            <a:picLocks noChangeAspect="1" noChangeArrowheads="1"/>
          </p:cNvPicPr>
          <p:nvPr/>
        </p:nvPicPr>
        <p:blipFill>
          <a:blip r:embed="rId18" cstate="print"/>
          <a:srcRect/>
          <a:stretch>
            <a:fillRect/>
          </a:stretch>
        </p:blipFill>
        <p:spPr bwMode="auto">
          <a:xfrm>
            <a:off x="179390" y="156950"/>
            <a:ext cx="668154" cy="836522"/>
          </a:xfrm>
          <a:prstGeom prst="rect">
            <a:avLst/>
          </a:prstGeom>
          <a:noFill/>
          <a:ln w="9525">
            <a:noFill/>
            <a:miter lim="800000"/>
            <a:headEnd/>
            <a:tailEnd/>
          </a:ln>
        </p:spPr>
      </p:pic>
      <p:pic>
        <p:nvPicPr>
          <p:cNvPr id="33" name="Рисунок 32"/>
          <p:cNvPicPr>
            <a:picLocks noChangeAspect="1"/>
          </p:cNvPicPr>
          <p:nvPr/>
        </p:nvPicPr>
        <p:blipFill>
          <a:blip r:embed="rId19" cstate="print">
            <a:duotone>
              <a:prstClr val="black"/>
              <a:srgbClr val="31AFE7">
                <a:tint val="45000"/>
                <a:satMod val="400000"/>
              </a:srgbClr>
            </a:duotone>
            <a:extLst>
              <a:ext uri="{28A0092B-C50C-407E-A947-70E740481C1C}">
                <a14:useLocalDpi xmlns:a14="http://schemas.microsoft.com/office/drawing/2010/main" val="0"/>
              </a:ext>
            </a:extLst>
          </a:blip>
          <a:stretch>
            <a:fillRect/>
          </a:stretch>
        </p:blipFill>
        <p:spPr>
          <a:xfrm>
            <a:off x="3663354" y="5333798"/>
            <a:ext cx="1060876" cy="1060876"/>
          </a:xfrm>
          <a:prstGeom prst="rect">
            <a:avLst/>
          </a:prstGeom>
        </p:spPr>
      </p:pic>
      <p:sp>
        <p:nvSpPr>
          <p:cNvPr id="37" name="TextBox 36"/>
          <p:cNvSpPr txBox="1"/>
          <p:nvPr/>
        </p:nvSpPr>
        <p:spPr>
          <a:xfrm flipH="1">
            <a:off x="3832389" y="5544963"/>
            <a:ext cx="1181100" cy="646331"/>
          </a:xfrm>
          <a:prstGeom prst="rect">
            <a:avLst/>
          </a:prstGeom>
          <a:noFill/>
        </p:spPr>
        <p:txBody>
          <a:bodyPr wrap="square" rtlCol="0">
            <a:spAutoFit/>
          </a:bodyPr>
          <a:lstStyle/>
          <a:p>
            <a:r>
              <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1</a:t>
            </a:r>
            <a:r>
              <a:rPr lang="en-US"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2</a:t>
            </a:r>
            <a:endPar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8" name="TextBox 37"/>
          <p:cNvSpPr txBox="1"/>
          <p:nvPr/>
        </p:nvSpPr>
        <p:spPr>
          <a:xfrm>
            <a:off x="3429462" y="6408357"/>
            <a:ext cx="1528659" cy="646331"/>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Заготовка и </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переработка</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древесины</a:t>
            </a:r>
          </a:p>
        </p:txBody>
      </p:sp>
      <p:pic>
        <p:nvPicPr>
          <p:cNvPr id="42" name="Рисунок 4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154681" y="5204699"/>
            <a:ext cx="1060876" cy="1035095"/>
          </a:xfrm>
          <a:prstGeom prst="rect">
            <a:avLst/>
          </a:prstGeom>
        </p:spPr>
      </p:pic>
      <p:sp>
        <p:nvSpPr>
          <p:cNvPr id="45" name="TextBox 44"/>
          <p:cNvSpPr txBox="1"/>
          <p:nvPr/>
        </p:nvSpPr>
        <p:spPr>
          <a:xfrm>
            <a:off x="5104759" y="6303848"/>
            <a:ext cx="1167620" cy="461665"/>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Прочие</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виды</a:t>
            </a:r>
          </a:p>
        </p:txBody>
      </p:sp>
      <p:sp>
        <p:nvSpPr>
          <p:cNvPr id="46" name="TextBox 45"/>
          <p:cNvSpPr txBox="1"/>
          <p:nvPr/>
        </p:nvSpPr>
        <p:spPr>
          <a:xfrm flipH="1">
            <a:off x="5338109" y="5377230"/>
            <a:ext cx="844060" cy="646331"/>
          </a:xfrm>
          <a:prstGeom prst="rect">
            <a:avLst/>
          </a:prstGeom>
          <a:noFill/>
        </p:spPr>
        <p:txBody>
          <a:bodyPr wrap="square" rtlCol="0">
            <a:spAutoFit/>
          </a:bodyPr>
          <a:lstStyle/>
          <a:p>
            <a:r>
              <a:rPr lang="ru-RU" sz="3600" dirty="0">
                <a:solidFill>
                  <a:srgbClr val="0070C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5</a:t>
            </a:r>
            <a:r>
              <a:rPr lang="en-US" sz="3600" dirty="0">
                <a:solidFill>
                  <a:srgbClr val="0070C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8</a:t>
            </a:r>
            <a:endParaRPr lang="ru-RU" sz="3600" dirty="0">
              <a:solidFill>
                <a:srgbClr val="0070C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49" name="Диаграмма 48"/>
          <p:cNvGraphicFramePr/>
          <p:nvPr>
            <p:extLst>
              <p:ext uri="{D42A27DB-BD31-4B8C-83A1-F6EECF244321}">
                <p14:modId xmlns:p14="http://schemas.microsoft.com/office/powerpoint/2010/main" val="1967233073"/>
              </p:ext>
            </p:extLst>
          </p:nvPr>
        </p:nvGraphicFramePr>
        <p:xfrm>
          <a:off x="3528670" y="1943714"/>
          <a:ext cx="4238086" cy="3227420"/>
        </p:xfrm>
        <a:graphic>
          <a:graphicData uri="http://schemas.openxmlformats.org/drawingml/2006/chart">
            <c:chart xmlns:c="http://schemas.openxmlformats.org/drawingml/2006/chart" xmlns:r="http://schemas.openxmlformats.org/officeDocument/2006/relationships" r:id="rId20"/>
          </a:graphicData>
        </a:graphic>
      </p:graphicFrame>
      <p:pic>
        <p:nvPicPr>
          <p:cNvPr id="50" name="Рисунок 4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377959" y="3916169"/>
            <a:ext cx="1072107" cy="1067858"/>
          </a:xfrm>
          <a:prstGeom prst="rect">
            <a:avLst/>
          </a:prstGeom>
        </p:spPr>
      </p:pic>
      <p:pic>
        <p:nvPicPr>
          <p:cNvPr id="52" name="Рисунок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436715" y="3972440"/>
            <a:ext cx="951040" cy="959533"/>
          </a:xfrm>
          <a:prstGeom prst="rect">
            <a:avLst/>
          </a:prstGeom>
        </p:spPr>
      </p:pic>
      <p:sp>
        <p:nvSpPr>
          <p:cNvPr id="55" name="TextBox 54"/>
          <p:cNvSpPr txBox="1"/>
          <p:nvPr/>
        </p:nvSpPr>
        <p:spPr>
          <a:xfrm flipH="1">
            <a:off x="2553890" y="4127185"/>
            <a:ext cx="725266" cy="657512"/>
          </a:xfrm>
          <a:prstGeom prst="rect">
            <a:avLst/>
          </a:prstGeom>
          <a:noFill/>
        </p:spPr>
        <p:txBody>
          <a:bodyPr wrap="square" rtlCol="0">
            <a:spAutoFit/>
          </a:bodyPr>
          <a:lstStyle/>
          <a:p>
            <a:endPar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6" name="TextBox 55"/>
          <p:cNvSpPr txBox="1"/>
          <p:nvPr/>
        </p:nvSpPr>
        <p:spPr>
          <a:xfrm flipH="1">
            <a:off x="2568543" y="4119565"/>
            <a:ext cx="990364" cy="657512"/>
          </a:xfrm>
          <a:prstGeom prst="rect">
            <a:avLst/>
          </a:prstGeom>
          <a:noFill/>
        </p:spPr>
        <p:txBody>
          <a:bodyPr wrap="square" rtlCol="0">
            <a:spAutoFit/>
          </a:bodyPr>
          <a:lstStyle/>
          <a:p>
            <a:r>
              <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13</a:t>
            </a:r>
          </a:p>
        </p:txBody>
      </p:sp>
      <p:sp>
        <p:nvSpPr>
          <p:cNvPr id="59" name="TextBox 58"/>
          <p:cNvSpPr txBox="1"/>
          <p:nvPr/>
        </p:nvSpPr>
        <p:spPr>
          <a:xfrm>
            <a:off x="2078256" y="4980472"/>
            <a:ext cx="1667958" cy="276999"/>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Грузоперевозки</a:t>
            </a:r>
          </a:p>
        </p:txBody>
      </p:sp>
      <p:pic>
        <p:nvPicPr>
          <p:cNvPr id="57" name="Рисунок 56"/>
          <p:cNvPicPr>
            <a:picLocks noChangeAspect="1"/>
          </p:cNvPicPr>
          <p:nvPr/>
        </p:nvPicPr>
        <p:blipFill>
          <a:blip r:embed="rId23" cstate="print">
            <a:lum bright="70000" contrast="-70000"/>
            <a:extLst>
              <a:ext uri="{BEBA8EAE-BF5A-486C-A8C5-ECC9F3942E4B}">
                <a14:imgProps xmlns:a14="http://schemas.microsoft.com/office/drawing/2010/main">
                  <a14:imgLayer r:embed="rId24">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3388701"/>
            <a:ext cx="2772231" cy="358640"/>
          </a:xfrm>
          <a:prstGeom prst="rect">
            <a:avLst/>
          </a:prstGeom>
        </p:spPr>
      </p:pic>
      <p:sp>
        <p:nvSpPr>
          <p:cNvPr id="58" name="TextBox 57"/>
          <p:cNvSpPr txBox="1"/>
          <p:nvPr/>
        </p:nvSpPr>
        <p:spPr>
          <a:xfrm>
            <a:off x="0" y="3410625"/>
            <a:ext cx="2772232" cy="338554"/>
          </a:xfrm>
          <a:prstGeom prst="rect">
            <a:avLst/>
          </a:prstGeom>
          <a:noFill/>
        </p:spPr>
        <p:txBody>
          <a:bodyPr wrap="square" rtlCol="0">
            <a:spAutoFit/>
          </a:bodyPr>
          <a:lstStyle/>
          <a:p>
            <a:pPr algn="ctr"/>
            <a:r>
              <a:rPr lang="ru-RU" sz="1600" dirty="0">
                <a:solidFill>
                  <a:srgbClr val="265F92"/>
                </a:solidFill>
                <a:latin typeface="Open Sans" panose="020B0606030504020204" pitchFamily="34" charset="0"/>
                <a:ea typeface="Open Sans" panose="020B0606030504020204" pitchFamily="34" charset="0"/>
                <a:cs typeface="Open Sans" panose="020B0606030504020204" pitchFamily="34" charset="0"/>
              </a:rPr>
              <a:t>По видам деятельности:</a:t>
            </a:r>
          </a:p>
        </p:txBody>
      </p:sp>
      <p:pic>
        <p:nvPicPr>
          <p:cNvPr id="48" name="Рисунок 47">
            <a:extLst>
              <a:ext uri="{FF2B5EF4-FFF2-40B4-BE49-F238E27FC236}">
                <a16:creationId xmlns:a16="http://schemas.microsoft.com/office/drawing/2014/main" id="{89966DDE-6BFD-45EF-A853-CE5857D15736}"/>
              </a:ext>
            </a:extLst>
          </p:cNvPr>
          <p:cNvPicPr>
            <a:picLocks noChangeAspect="1"/>
          </p:cNvPicPr>
          <p:nvPr/>
        </p:nvPicPr>
        <p:blipFill rotWithShape="1">
          <a:blip r:embed="rId25"/>
          <a:srcRect t="10206" b="3426"/>
          <a:stretch/>
        </p:blipFill>
        <p:spPr>
          <a:xfrm>
            <a:off x="1" y="6765513"/>
            <a:ext cx="2957538" cy="794162"/>
          </a:xfrm>
          <a:prstGeom prst="rect">
            <a:avLst/>
          </a:prstGeom>
        </p:spPr>
      </p:pic>
      <p:pic>
        <p:nvPicPr>
          <p:cNvPr id="60" name="Рисунок 59"/>
          <p:cNvPicPr>
            <a:picLocks noChangeAspect="1"/>
          </p:cNvPicPr>
          <p:nvPr/>
        </p:nvPicPr>
        <p:blipFill>
          <a:blip r:embed="rId26"/>
          <a:stretch>
            <a:fillRect/>
          </a:stretch>
        </p:blipFill>
        <p:spPr>
          <a:xfrm>
            <a:off x="904875" y="129105"/>
            <a:ext cx="1329043" cy="804742"/>
          </a:xfrm>
          <a:prstGeom prst="rect">
            <a:avLst/>
          </a:prstGeom>
        </p:spPr>
      </p:pic>
    </p:spTree>
    <p:extLst>
      <p:ext uri="{BB962C8B-B14F-4D97-AF65-F5344CB8AC3E}">
        <p14:creationId xmlns:p14="http://schemas.microsoft.com/office/powerpoint/2010/main" val="3395035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TextBox 2"/>
          <p:cNvSpPr txBox="1">
            <a:spLocks noChangeArrowheads="1"/>
          </p:cNvSpPr>
          <p:nvPr/>
        </p:nvSpPr>
        <p:spPr bwMode="auto">
          <a:xfrm>
            <a:off x="1752600" y="230188"/>
            <a:ext cx="6116638"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sz="1700">
                <a:solidFill>
                  <a:schemeClr val="bg1"/>
                </a:solidFill>
                <a:latin typeface="Open Sans Semibold" pitchFamily="34" charset="0"/>
                <a:cs typeface="Open Sans Semibold" pitchFamily="34" charset="0"/>
              </a:rPr>
              <a:t>Государственная поддержка субъектов малого и </a:t>
            </a:r>
          </a:p>
          <a:p>
            <a:pPr algn="ctr" eaLnBrk="1" hangingPunct="1"/>
            <a:r>
              <a:rPr lang="ru-RU" sz="1700">
                <a:solidFill>
                  <a:schemeClr val="bg1"/>
                </a:solidFill>
                <a:latin typeface="Open Sans Semibold" pitchFamily="34" charset="0"/>
                <a:cs typeface="Open Sans Semibold" pitchFamily="34" charset="0"/>
              </a:rPr>
              <a:t>среднего бизнеса Смоленской области</a:t>
            </a:r>
          </a:p>
        </p:txBody>
      </p:sp>
      <p:sp>
        <p:nvSpPr>
          <p:cNvPr id="20496" name="TextBox 30"/>
          <p:cNvSpPr txBox="1">
            <a:spLocks noChangeArrowheads="1"/>
          </p:cNvSpPr>
          <p:nvPr/>
        </p:nvSpPr>
        <p:spPr bwMode="auto">
          <a:xfrm>
            <a:off x="7112000" y="7189788"/>
            <a:ext cx="4161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ru-RU" b="1" i="1" dirty="0" smtClean="0">
                <a:solidFill>
                  <a:srgbClr val="339533"/>
                </a:solidFill>
                <a:latin typeface="Open Sans Semibold" pitchFamily="34" charset="0"/>
                <a:cs typeface="Open Sans Semibold" pitchFamily="34" charset="0"/>
              </a:rPr>
              <a:t>16</a:t>
            </a:r>
            <a:endParaRPr lang="ru-RU" b="1" i="1" dirty="0">
              <a:solidFill>
                <a:srgbClr val="339533"/>
              </a:solidFill>
              <a:latin typeface="Open Sans Semibold" pitchFamily="34" charset="0"/>
              <a:cs typeface="Open Sans Semibold" pitchFamily="34" charset="0"/>
            </a:endParaRPr>
          </a:p>
        </p:txBody>
      </p:sp>
      <p:pic>
        <p:nvPicPr>
          <p:cNvPr id="37" name="Рисунок 36"/>
          <p:cNvPicPr>
            <a:picLocks noChangeAspect="1"/>
          </p:cNvPicPr>
          <p:nvPr/>
        </p:nvPicPr>
        <p:blipFill>
          <a:blip r:embed="rId3" cstate="print"/>
          <a:stretch>
            <a:fillRect/>
          </a:stretch>
        </p:blipFill>
        <p:spPr>
          <a:xfrm>
            <a:off x="2061031" y="156237"/>
            <a:ext cx="5498644" cy="768091"/>
          </a:xfrm>
          <a:prstGeom prst="rect">
            <a:avLst/>
          </a:prstGeom>
        </p:spPr>
      </p:pic>
      <p:sp>
        <p:nvSpPr>
          <p:cNvPr id="38" name="TextBox 37"/>
          <p:cNvSpPr txBox="1"/>
          <p:nvPr/>
        </p:nvSpPr>
        <p:spPr>
          <a:xfrm>
            <a:off x="2061032" y="132464"/>
            <a:ext cx="5498644" cy="830997"/>
          </a:xfrm>
          <a:prstGeom prst="rect">
            <a:avLst/>
          </a:prstGeom>
          <a:noFill/>
        </p:spPr>
        <p:txBody>
          <a:bodyPr wrap="square" rtlCol="0">
            <a:spAutoFit/>
          </a:bodyPr>
          <a:lstStyle/>
          <a:p>
            <a:pPr algn="ctr"/>
            <a:r>
              <a:rPr lang="ru-RU" sz="16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Государственная поддержка субъектов малого и </a:t>
            </a:r>
            <a:endParaRPr lang="ru-RU" sz="16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sz="16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среднего предпринимательства</a:t>
            </a:r>
          </a:p>
          <a:p>
            <a:pPr algn="ctr"/>
            <a:r>
              <a:rPr lang="ru-RU" sz="16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 Смоленской </a:t>
            </a:r>
            <a:r>
              <a:rPr lang="ru-RU" sz="16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области</a:t>
            </a:r>
            <a:endParaRPr lang="ru-RU" sz="16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3" name="Объект 9"/>
          <p:cNvSpPr txBox="1">
            <a:spLocks/>
          </p:cNvSpPr>
          <p:nvPr/>
        </p:nvSpPr>
        <p:spPr bwMode="auto">
          <a:xfrm>
            <a:off x="195417" y="1075232"/>
            <a:ext cx="7076753" cy="12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lvl="0" indent="325481" algn="just" defTabSz="755934">
              <a:lnSpc>
                <a:spcPct val="90000"/>
              </a:lnSpc>
              <a:spcBef>
                <a:spcPts val="827"/>
              </a:spcBef>
            </a:pP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Реализация государственной политики в сфере развития малого и среднего предпринимательства осуществляется в рамках подпрограммы </a:t>
            </a:r>
            <a:r>
              <a:rPr lang="ru-RU" sz="1600" b="1" dirty="0">
                <a:solidFill>
                  <a:srgbClr val="5B9BD5">
                    <a:lumMod val="50000"/>
                  </a:srgbClr>
                </a:solidFill>
                <a:latin typeface="Open Sans" panose="020B0606030504020204" pitchFamily="34" charset="0"/>
                <a:ea typeface="Open Sans" panose="020B0606030504020204" pitchFamily="34" charset="0"/>
                <a:cs typeface="Open Sans" panose="020B0606030504020204" pitchFamily="34" charset="0"/>
              </a:rPr>
              <a:t>«Развитие малого и среднего предпринимательства в Смоленской области»</a:t>
            </a:r>
            <a:r>
              <a:rPr lang="ru-RU" sz="1600" dirty="0">
                <a:solidFill>
                  <a:srgbClr val="5B9BD5">
                    <a:lumMod val="50000"/>
                  </a:srgbClr>
                </a:solidFill>
                <a:latin typeface="Open Sans" panose="020B0606030504020204" pitchFamily="34" charset="0"/>
                <a:ea typeface="Open Sans" panose="020B0606030504020204" pitchFamily="34" charset="0"/>
                <a:cs typeface="Open Sans" panose="020B0606030504020204" pitchFamily="34" charset="0"/>
              </a:rPr>
              <a:t> </a:t>
            </a: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областной государственной программы «Экономическое развитие Смоленской области», включая создание благоприятного предпринимательского и инвестиционного климата.</a:t>
            </a:r>
          </a:p>
        </p:txBody>
      </p:sp>
      <p:pic>
        <p:nvPicPr>
          <p:cNvPr id="24" name="Рисунок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23" y="2920775"/>
            <a:ext cx="2622923" cy="1339253"/>
          </a:xfrm>
          <a:prstGeom prst="rect">
            <a:avLst/>
          </a:prstGeom>
        </p:spPr>
      </p:pic>
      <p:pic>
        <p:nvPicPr>
          <p:cNvPr id="25" name="Рисунок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48081" y="2917898"/>
            <a:ext cx="2643388" cy="1360662"/>
          </a:xfrm>
          <a:prstGeom prst="rect">
            <a:avLst/>
          </a:prstGeom>
        </p:spPr>
      </p:pic>
      <p:sp>
        <p:nvSpPr>
          <p:cNvPr id="26" name="Объект 9"/>
          <p:cNvSpPr txBox="1">
            <a:spLocks/>
          </p:cNvSpPr>
          <p:nvPr/>
        </p:nvSpPr>
        <p:spPr>
          <a:xfrm>
            <a:off x="4810927" y="2935258"/>
            <a:ext cx="2461243" cy="1238709"/>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ctr">
              <a:spcBef>
                <a:spcPts val="0"/>
              </a:spcBef>
              <a:buNone/>
            </a:pPr>
            <a:r>
              <a:rPr lang="ru-RU" sz="1200" dirty="0">
                <a:latin typeface="Open Sans" panose="020B0606030504020204" pitchFamily="34" charset="0"/>
                <a:ea typeface="Open Sans" panose="020B0606030504020204" pitchFamily="34" charset="0"/>
                <a:cs typeface="Open Sans" panose="020B0606030504020204" pitchFamily="34" charset="0"/>
              </a:rPr>
              <a:t>Возмещение субъектам МСП </a:t>
            </a:r>
            <a:r>
              <a:rPr lang="ru-RU" sz="1400" b="1" dirty="0">
                <a:solidFill>
                  <a:srgbClr val="960000"/>
                </a:solidFill>
                <a:latin typeface="Open Sans" panose="020B0606030504020204" pitchFamily="34" charset="0"/>
                <a:ea typeface="Open Sans" panose="020B0606030504020204" pitchFamily="34" charset="0"/>
                <a:cs typeface="Open Sans" panose="020B0606030504020204" pitchFamily="34" charset="0"/>
              </a:rPr>
              <a:t>до 99% </a:t>
            </a:r>
            <a:r>
              <a:rPr lang="ru-RU" sz="1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затрат на уплату первого взноса (аванса) </a:t>
            </a:r>
            <a:r>
              <a:rPr lang="ru-RU" sz="1200" dirty="0">
                <a:latin typeface="Open Sans" panose="020B0606030504020204" pitchFamily="34" charset="0"/>
                <a:ea typeface="Open Sans" panose="020B0606030504020204" pitchFamily="34" charset="0"/>
                <a:cs typeface="Open Sans" panose="020B0606030504020204" pitchFamily="34" charset="0"/>
              </a:rPr>
              <a:t>по договорам лизинга оборудования с российскими лизинговыми организациями, </a:t>
            </a:r>
          </a:p>
          <a:p>
            <a:pPr marL="0" indent="0" algn="ctr">
              <a:spcBef>
                <a:spcPts val="0"/>
              </a:spcBef>
              <a:buNone/>
            </a:pPr>
            <a:r>
              <a:rPr lang="ru-RU" sz="1200" dirty="0">
                <a:latin typeface="Open Sans" panose="020B0606030504020204" pitchFamily="34" charset="0"/>
                <a:ea typeface="Open Sans" panose="020B0606030504020204" pitchFamily="34" charset="0"/>
                <a:cs typeface="Open Sans" panose="020B0606030504020204" pitchFamily="34" charset="0"/>
              </a:rPr>
              <a:t>не более </a:t>
            </a:r>
            <a:r>
              <a:rPr lang="ru-RU" sz="1200" dirty="0" smtClean="0">
                <a:latin typeface="Open Sans" panose="020B0606030504020204" pitchFamily="34" charset="0"/>
                <a:ea typeface="Open Sans" panose="020B0606030504020204" pitchFamily="34" charset="0"/>
                <a:cs typeface="Open Sans" panose="020B0606030504020204" pitchFamily="34" charset="0"/>
              </a:rPr>
              <a:t>7 </a:t>
            </a:r>
            <a:r>
              <a:rPr lang="ru-RU" sz="1200" dirty="0">
                <a:latin typeface="Open Sans" panose="020B0606030504020204" pitchFamily="34" charset="0"/>
                <a:ea typeface="Open Sans" panose="020B0606030504020204" pitchFamily="34" charset="0"/>
                <a:cs typeface="Open Sans" panose="020B0606030504020204" pitchFamily="34" charset="0"/>
              </a:rPr>
              <a:t>млн. рублей</a:t>
            </a:r>
          </a:p>
        </p:txBody>
      </p:sp>
      <p:cxnSp>
        <p:nvCxnSpPr>
          <p:cNvPr id="27" name="Прямая со стрелкой 26"/>
          <p:cNvCxnSpPr/>
          <p:nvPr/>
        </p:nvCxnSpPr>
        <p:spPr>
          <a:xfrm flipV="1">
            <a:off x="2708045" y="3770138"/>
            <a:ext cx="816760" cy="692726"/>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p:cNvCxnSpPr/>
          <p:nvPr/>
        </p:nvCxnSpPr>
        <p:spPr>
          <a:xfrm flipV="1">
            <a:off x="2714694" y="3261608"/>
            <a:ext cx="521666" cy="328793"/>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p:cNvCxnSpPr/>
          <p:nvPr/>
        </p:nvCxnSpPr>
        <p:spPr>
          <a:xfrm flipH="1" flipV="1">
            <a:off x="4198048" y="3291765"/>
            <a:ext cx="621162" cy="265859"/>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pic>
        <p:nvPicPr>
          <p:cNvPr id="30" name="Рисунок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4449" y="5692607"/>
            <a:ext cx="359828" cy="312796"/>
          </a:xfrm>
          <a:prstGeom prst="rect">
            <a:avLst/>
          </a:prstGeom>
        </p:spPr>
      </p:pic>
      <p:sp>
        <p:nvSpPr>
          <p:cNvPr id="31" name="TextBox 30"/>
          <p:cNvSpPr txBox="1"/>
          <p:nvPr/>
        </p:nvSpPr>
        <p:spPr>
          <a:xfrm>
            <a:off x="1971825" y="5692607"/>
            <a:ext cx="3539233" cy="1015663"/>
          </a:xfrm>
          <a:prstGeom prst="rect">
            <a:avLst/>
          </a:prstGeom>
          <a:noFill/>
        </p:spPr>
        <p:txBody>
          <a:bodyPr wrap="square" rtlCol="0">
            <a:spAutoFit/>
          </a:bodyPr>
          <a:lstStyle/>
          <a:p>
            <a:pPr algn="ctr"/>
            <a:r>
              <a:rPr lang="ru-RU" sz="1200" b="1" dirty="0" smtClean="0">
                <a:latin typeface="Open Sans" panose="020B0606030504020204" pitchFamily="34" charset="0"/>
                <a:ea typeface="Open Sans" panose="020B0606030504020204" pitchFamily="34" charset="0"/>
                <a:cs typeface="Open Sans" panose="020B0606030504020204" pitchFamily="34" charset="0"/>
              </a:rPr>
              <a:t>Министерство инвестиционного развития Смоленской области</a:t>
            </a:r>
          </a:p>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214014, </a:t>
            </a:r>
            <a:r>
              <a:rPr lang="ru-RU" sz="1200" dirty="0">
                <a:latin typeface="Open Sans" panose="020B0606030504020204" pitchFamily="34" charset="0"/>
                <a:ea typeface="Open Sans" panose="020B0606030504020204" pitchFamily="34" charset="0"/>
                <a:cs typeface="Open Sans" panose="020B0606030504020204" pitchFamily="34" charset="0"/>
              </a:rPr>
              <a:t>г. Смоленск, ул. </a:t>
            </a:r>
            <a:r>
              <a:rPr lang="ru-RU" sz="1200" dirty="0" smtClean="0">
                <a:latin typeface="Open Sans" panose="020B0606030504020204" pitchFamily="34" charset="0"/>
                <a:ea typeface="Open Sans" panose="020B0606030504020204" pitchFamily="34" charset="0"/>
                <a:cs typeface="Open Sans" panose="020B0606030504020204" pitchFamily="34" charset="0"/>
              </a:rPr>
              <a:t>Энгельса, </a:t>
            </a:r>
            <a:r>
              <a:rPr lang="ru-RU" sz="1200" dirty="0">
                <a:latin typeface="Open Sans" panose="020B0606030504020204" pitchFamily="34" charset="0"/>
                <a:ea typeface="Open Sans" panose="020B0606030504020204" pitchFamily="34" charset="0"/>
                <a:cs typeface="Open Sans" panose="020B0606030504020204" pitchFamily="34" charset="0"/>
              </a:rPr>
              <a:t>д. </a:t>
            </a:r>
            <a:r>
              <a:rPr lang="ru-RU" sz="1200" dirty="0" smtClean="0">
                <a:latin typeface="Open Sans" panose="020B0606030504020204" pitchFamily="34" charset="0"/>
                <a:ea typeface="Open Sans" panose="020B0606030504020204" pitchFamily="34" charset="0"/>
                <a:cs typeface="Open Sans" panose="020B0606030504020204" pitchFamily="34" charset="0"/>
              </a:rPr>
              <a:t>23</a:t>
            </a:r>
            <a:endParaRPr lang="ru-RU" sz="1200" dirty="0">
              <a:latin typeface="Open Sans" panose="020B0606030504020204" pitchFamily="34" charset="0"/>
              <a:ea typeface="Open Sans" panose="020B0606030504020204" pitchFamily="34" charset="0"/>
              <a:cs typeface="Open Sans" panose="020B0606030504020204" pitchFamily="34" charset="0"/>
            </a:endParaRPr>
          </a:p>
          <a:p>
            <a:pPr algn="ctr"/>
            <a:r>
              <a:rPr lang="ru-RU" sz="1200" dirty="0">
                <a:latin typeface="Open Sans" panose="020B0606030504020204" pitchFamily="34" charset="0"/>
                <a:ea typeface="Open Sans" panose="020B0606030504020204" pitchFamily="34" charset="0"/>
                <a:cs typeface="Open Sans" panose="020B0606030504020204" pitchFamily="34" charset="0"/>
              </a:rPr>
              <a:t>Сайт: </a:t>
            </a:r>
            <a:r>
              <a:rPr lang="en-US" sz="1200" dirty="0" err="1" smtClean="0">
                <a:latin typeface="Open Sans" panose="020B0606030504020204" pitchFamily="34" charset="0"/>
                <a:ea typeface="Open Sans" panose="020B0606030504020204" pitchFamily="34" charset="0"/>
                <a:cs typeface="Open Sans" panose="020B0606030504020204" pitchFamily="34" charset="0"/>
              </a:rPr>
              <a:t>dep</a:t>
            </a:r>
            <a:r>
              <a:rPr lang="ru-RU" sz="1200" dirty="0" smtClean="0">
                <a:latin typeface="Open Sans" panose="020B0606030504020204" pitchFamily="34" charset="0"/>
                <a:ea typeface="Open Sans" panose="020B0606030504020204" pitchFamily="34" charset="0"/>
                <a:cs typeface="Open Sans" panose="020B0606030504020204" pitchFamily="34" charset="0"/>
              </a:rPr>
              <a:t>-</a:t>
            </a:r>
            <a:r>
              <a:rPr lang="en-US" sz="1200" dirty="0" smtClean="0">
                <a:latin typeface="Open Sans" panose="020B0606030504020204" pitchFamily="34" charset="0"/>
                <a:ea typeface="Open Sans" panose="020B0606030504020204" pitchFamily="34" charset="0"/>
                <a:cs typeface="Open Sans" panose="020B0606030504020204" pitchFamily="34" charset="0"/>
              </a:rPr>
              <a:t>invest.admin-smolensk.ru</a:t>
            </a:r>
            <a:endParaRPr lang="ru-RU" sz="1200" dirty="0">
              <a:latin typeface="Open Sans" panose="020B0606030504020204" pitchFamily="34" charset="0"/>
              <a:ea typeface="Open Sans" panose="020B0606030504020204" pitchFamily="34" charset="0"/>
              <a:cs typeface="Open Sans" panose="020B0606030504020204" pitchFamily="34" charset="0"/>
            </a:endParaRPr>
          </a:p>
          <a:p>
            <a:pPr algn="ctr"/>
            <a:r>
              <a:rPr lang="en-US" sz="1200" dirty="0">
                <a:latin typeface="Open Sans" panose="020B0606030504020204" pitchFamily="34" charset="0"/>
                <a:ea typeface="Open Sans" panose="020B0606030504020204" pitchFamily="34" charset="0"/>
                <a:cs typeface="Open Sans" panose="020B0606030504020204" pitchFamily="34" charset="0"/>
              </a:rPr>
              <a:t>E-mail: </a:t>
            </a:r>
            <a:r>
              <a:rPr lang="en-US" sz="1200" dirty="0" smtClean="0">
                <a:latin typeface="Open Sans" panose="020B0606030504020204" pitchFamily="34" charset="0"/>
                <a:ea typeface="Open Sans" panose="020B0606030504020204" pitchFamily="34" charset="0"/>
                <a:cs typeface="Open Sans" panose="020B0606030504020204" pitchFamily="34" charset="0"/>
                <a:hlinkClick r:id="rId7"/>
              </a:rPr>
              <a:t>dep@smolinvest.com</a:t>
            </a:r>
            <a:r>
              <a:rPr lang="ru-RU" sz="1200" dirty="0" smtClean="0">
                <a:latin typeface="Open Sans" panose="020B0606030504020204" pitchFamily="34" charset="0"/>
                <a:ea typeface="Open Sans" panose="020B0606030504020204" pitchFamily="34" charset="0"/>
                <a:cs typeface="Open Sans" panose="020B0606030504020204" pitchFamily="34" charset="0"/>
              </a:rPr>
              <a:t> </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31"/>
          <p:cNvSpPr txBox="1"/>
          <p:nvPr/>
        </p:nvSpPr>
        <p:spPr>
          <a:xfrm>
            <a:off x="177532" y="2965717"/>
            <a:ext cx="2438104" cy="1323439"/>
          </a:xfrm>
          <a:prstGeom prst="rect">
            <a:avLst/>
          </a:prstGeom>
          <a:noFill/>
        </p:spPr>
        <p:txBody>
          <a:bodyPr wrap="square" rtlCol="0">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Предоставление </a:t>
            </a:r>
            <a:r>
              <a:rPr lang="ru-RU" sz="1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Смоленским областным Фондом поддержки предпринимательства </a:t>
            </a:r>
            <a:r>
              <a:rPr lang="ru-RU" sz="1200" dirty="0" err="1" smtClean="0">
                <a:latin typeface="Open Sans" panose="020B0606030504020204" pitchFamily="34" charset="0"/>
                <a:ea typeface="Open Sans" panose="020B0606030504020204" pitchFamily="34" charset="0"/>
                <a:cs typeface="Open Sans" panose="020B0606030504020204" pitchFamily="34" charset="0"/>
              </a:rPr>
              <a:t>микрозаймов</a:t>
            </a:r>
            <a:r>
              <a:rPr lang="ru-RU" sz="1200" dirty="0" smtClean="0">
                <a:latin typeface="Open Sans" panose="020B0606030504020204" pitchFamily="34" charset="0"/>
                <a:ea typeface="Open Sans" panose="020B0606030504020204" pitchFamily="34" charset="0"/>
                <a:cs typeface="Open Sans" panose="020B0606030504020204" pitchFamily="34" charset="0"/>
              </a:rPr>
              <a:t> </a:t>
            </a:r>
            <a:r>
              <a:rPr lang="ru-RU" sz="1200" dirty="0">
                <a:latin typeface="Open Sans" panose="020B0606030504020204" pitchFamily="34" charset="0"/>
                <a:ea typeface="Open Sans" panose="020B0606030504020204" pitchFamily="34" charset="0"/>
                <a:cs typeface="Open Sans" panose="020B0606030504020204" pitchFamily="34" charset="0"/>
              </a:rPr>
              <a:t>субъектам МСП </a:t>
            </a:r>
            <a:r>
              <a:rPr lang="ru-RU" sz="1200" dirty="0" smtClean="0">
                <a:latin typeface="Open Sans" panose="020B0606030504020204" pitchFamily="34" charset="0"/>
                <a:ea typeface="Open Sans" panose="020B0606030504020204" pitchFamily="34" charset="0"/>
                <a:cs typeface="Open Sans" panose="020B0606030504020204" pitchFamily="34" charset="0"/>
              </a:rPr>
              <a:t>по </a:t>
            </a:r>
            <a:r>
              <a:rPr lang="ru-RU" sz="1200" dirty="0">
                <a:latin typeface="Open Sans" panose="020B0606030504020204" pitchFamily="34" charset="0"/>
                <a:ea typeface="Open Sans" panose="020B0606030504020204" pitchFamily="34" charset="0"/>
                <a:cs typeface="Open Sans" panose="020B0606030504020204" pitchFamily="34" charset="0"/>
              </a:rPr>
              <a:t>ставке </a:t>
            </a:r>
            <a:r>
              <a:rPr lang="ru-RU" sz="1400" b="1" dirty="0">
                <a:solidFill>
                  <a:srgbClr val="960000"/>
                </a:solidFill>
                <a:latin typeface="Open Sans" panose="020B0606030504020204" pitchFamily="34" charset="0"/>
                <a:ea typeface="Open Sans" panose="020B0606030504020204" pitchFamily="34" charset="0"/>
                <a:cs typeface="Open Sans" panose="020B0606030504020204" pitchFamily="34" charset="0"/>
              </a:rPr>
              <a:t>от 3% годовых </a:t>
            </a:r>
          </a:p>
        </p:txBody>
      </p:sp>
      <p:sp>
        <p:nvSpPr>
          <p:cNvPr id="33" name="Прямоугольник 32"/>
          <p:cNvSpPr/>
          <p:nvPr/>
        </p:nvSpPr>
        <p:spPr>
          <a:xfrm>
            <a:off x="1781332" y="2800962"/>
            <a:ext cx="3920221" cy="292388"/>
          </a:xfrm>
          <a:prstGeom prst="rect">
            <a:avLst/>
          </a:prstGeom>
        </p:spPr>
        <p:txBody>
          <a:bodyPr wrap="square">
            <a:spAutoFit/>
          </a:bodyPr>
          <a:lstStyle/>
          <a:p>
            <a:pPr algn="ctr"/>
            <a:endParaRPr lang="ru-RU" sz="13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Рисунок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23" y="4505190"/>
            <a:ext cx="3532188" cy="1003504"/>
          </a:xfrm>
          <a:prstGeom prst="rect">
            <a:avLst/>
          </a:prstGeom>
        </p:spPr>
      </p:pic>
      <p:sp>
        <p:nvSpPr>
          <p:cNvPr id="35" name="Прямоугольник 34"/>
          <p:cNvSpPr/>
          <p:nvPr/>
        </p:nvSpPr>
        <p:spPr>
          <a:xfrm>
            <a:off x="60596" y="4534323"/>
            <a:ext cx="3619954" cy="861774"/>
          </a:xfrm>
          <a:prstGeom prst="rect">
            <a:avLst/>
          </a:prstGeom>
        </p:spPr>
        <p:txBody>
          <a:bodyPr wrap="square">
            <a:spAutoFit/>
          </a:bodyPr>
          <a:lstStyle/>
          <a:p>
            <a:pPr algn="ctr"/>
            <a:r>
              <a:rPr lang="ru-RU" sz="1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Региональный центр «Мой бизнес</a:t>
            </a:r>
            <a:r>
              <a:rPr lang="ru-RU" sz="14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t>
            </a:r>
          </a:p>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Консультационно-информационная и образовательная помощь субъектам предпринимательства Смоленской области</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36" name="Прямоугольник 35"/>
          <p:cNvSpPr/>
          <p:nvPr/>
        </p:nvSpPr>
        <p:spPr>
          <a:xfrm>
            <a:off x="789710" y="6504709"/>
            <a:ext cx="1445486" cy="5922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1400" dirty="0" smtClean="0">
              <a:solidFill>
                <a:schemeClr val="accent1">
                  <a:lumMod val="50000"/>
                </a:schemeClr>
              </a:solidFill>
              <a:cs typeface="Times New Roman" panose="02020603050405020304" pitchFamily="18" charset="0"/>
            </a:endParaRPr>
          </a:p>
          <a:p>
            <a:endParaRPr lang="ru-RU" sz="1400" dirty="0" smtClean="0">
              <a:solidFill>
                <a:schemeClr val="accent1">
                  <a:lumMod val="50000"/>
                </a:schemeClr>
              </a:solidFill>
              <a:cs typeface="Times New Roman" panose="02020603050405020304" pitchFamily="18" charset="0"/>
            </a:endParaRPr>
          </a:p>
          <a:p>
            <a:r>
              <a:rPr lang="ru-RU" sz="1400" dirty="0" smtClean="0">
                <a:solidFill>
                  <a:schemeClr val="accent1">
                    <a:lumMod val="50000"/>
                  </a:schemeClr>
                </a:solidFill>
                <a:cs typeface="Times New Roman" panose="02020603050405020304" pitchFamily="18" charset="0"/>
              </a:rPr>
              <a:t>Министерство</a:t>
            </a:r>
            <a:endParaRPr lang="ru-RU" sz="1400" dirty="0">
              <a:solidFill>
                <a:schemeClr val="accent1">
                  <a:lumMod val="50000"/>
                </a:schemeClr>
              </a:solidFill>
              <a:cs typeface="Times New Roman" panose="02020603050405020304" pitchFamily="18" charset="0"/>
            </a:endParaRPr>
          </a:p>
        </p:txBody>
      </p:sp>
      <p:pic>
        <p:nvPicPr>
          <p:cNvPr id="39" name="Рисунок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9032" y="4527385"/>
            <a:ext cx="3467675" cy="999492"/>
          </a:xfrm>
          <a:prstGeom prst="rect">
            <a:avLst/>
          </a:prstGeom>
        </p:spPr>
      </p:pic>
      <p:cxnSp>
        <p:nvCxnSpPr>
          <p:cNvPr id="40" name="Прямая со стрелкой 39"/>
          <p:cNvCxnSpPr/>
          <p:nvPr/>
        </p:nvCxnSpPr>
        <p:spPr>
          <a:xfrm flipH="1" flipV="1">
            <a:off x="4023794" y="3779838"/>
            <a:ext cx="824287" cy="692726"/>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sp>
        <p:nvSpPr>
          <p:cNvPr id="41" name="Прямоугольник 40"/>
          <p:cNvSpPr/>
          <p:nvPr/>
        </p:nvSpPr>
        <p:spPr>
          <a:xfrm>
            <a:off x="3992271" y="4620921"/>
            <a:ext cx="3279899" cy="707886"/>
          </a:xfrm>
          <a:prstGeom prst="rect">
            <a:avLst/>
          </a:prstGeom>
        </p:spPr>
        <p:txBody>
          <a:bodyPr wrap="square">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Предоставление субсидий в рамках реализации </a:t>
            </a:r>
            <a:r>
              <a:rPr lang="ru-RU" sz="1400" b="1"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грантовой</a:t>
            </a:r>
            <a:r>
              <a:rPr lang="ru-RU" sz="1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программы «Первый старт» </a:t>
            </a:r>
            <a:endParaRPr lang="ru-RU" sz="14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gn="ctr"/>
            <a:r>
              <a:rPr lang="ru-RU" sz="1400" b="1" dirty="0" smtClean="0">
                <a:solidFill>
                  <a:srgbClr val="960000"/>
                </a:solidFill>
                <a:latin typeface="Open Sans" panose="020B0606030504020204" pitchFamily="34" charset="0"/>
                <a:ea typeface="Open Sans" panose="020B0606030504020204" pitchFamily="34" charset="0"/>
                <a:cs typeface="Open Sans" panose="020B0606030504020204" pitchFamily="34" charset="0"/>
              </a:rPr>
              <a:t>до </a:t>
            </a:r>
            <a:r>
              <a:rPr lang="ru-RU" sz="1400" b="1" dirty="0">
                <a:solidFill>
                  <a:srgbClr val="960000"/>
                </a:solidFill>
                <a:latin typeface="Open Sans" panose="020B0606030504020204" pitchFamily="34" charset="0"/>
                <a:ea typeface="Open Sans" panose="020B0606030504020204" pitchFamily="34" charset="0"/>
                <a:cs typeface="Open Sans" panose="020B0606030504020204" pitchFamily="34" charset="0"/>
              </a:rPr>
              <a:t>500 тысяч рублей</a:t>
            </a:r>
          </a:p>
        </p:txBody>
      </p:sp>
      <p:pic>
        <p:nvPicPr>
          <p:cNvPr id="3" name="Рисунок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44792" y="2693260"/>
            <a:ext cx="1659015" cy="1106010"/>
          </a:xfrm>
          <a:prstGeom prst="rect">
            <a:avLst/>
          </a:prstGeom>
        </p:spPr>
      </p:pic>
      <p:pic>
        <p:nvPicPr>
          <p:cNvPr id="42" name="Picture 3" descr="Буфер обмена01"/>
          <p:cNvPicPr>
            <a:picLocks noChangeAspect="1" noChangeArrowheads="1"/>
          </p:cNvPicPr>
          <p:nvPr/>
        </p:nvPicPr>
        <p:blipFill>
          <a:blip r:embed="rId9" cstate="print"/>
          <a:srcRect/>
          <a:stretch>
            <a:fillRect/>
          </a:stretch>
        </p:blipFill>
        <p:spPr bwMode="auto">
          <a:xfrm>
            <a:off x="179390" y="156950"/>
            <a:ext cx="668154" cy="836522"/>
          </a:xfrm>
          <a:prstGeom prst="rect">
            <a:avLst/>
          </a:prstGeom>
          <a:noFill/>
          <a:ln w="9525">
            <a:noFill/>
            <a:miter lim="800000"/>
            <a:headEnd/>
            <a:tailEnd/>
          </a:ln>
        </p:spPr>
      </p:pic>
      <p:pic>
        <p:nvPicPr>
          <p:cNvPr id="43" name="Рисунок 42"/>
          <p:cNvPicPr>
            <a:picLocks noChangeAspect="1"/>
          </p:cNvPicPr>
          <p:nvPr/>
        </p:nvPicPr>
        <p:blipFill>
          <a:blip r:embed="rId10"/>
          <a:stretch>
            <a:fillRect/>
          </a:stretch>
        </p:blipFill>
        <p:spPr>
          <a:xfrm>
            <a:off x="904875" y="129105"/>
            <a:ext cx="1156155" cy="804742"/>
          </a:xfrm>
          <a:prstGeom prst="rect">
            <a:avLst/>
          </a:prstGeom>
        </p:spPr>
      </p:pic>
    </p:spTree>
    <p:extLst>
      <p:ext uri="{BB962C8B-B14F-4D97-AF65-F5344CB8AC3E}">
        <p14:creationId xmlns:p14="http://schemas.microsoft.com/office/powerpoint/2010/main" val="21236116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244651" y="3885709"/>
            <a:ext cx="998255" cy="967204"/>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1639" y="2455442"/>
            <a:ext cx="1051919" cy="1018735"/>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5230" y="1226137"/>
            <a:ext cx="971491" cy="968433"/>
          </a:xfrm>
          <a:prstGeom prst="rect">
            <a:avLst/>
          </a:prstGeom>
        </p:spPr>
      </p:pic>
      <p:pic>
        <p:nvPicPr>
          <p:cNvPr id="47" name="Рисунок 46"/>
          <p:cNvPicPr>
            <a:picLocks noChangeAspect="1"/>
          </p:cNvPicPr>
          <p:nvPr/>
        </p:nvPicPr>
        <p:blipFill>
          <a:blip r:embed="rId6" cstate="print">
            <a:duotone>
              <a:prstClr val="black"/>
              <a:srgbClr val="77CA82">
                <a:tint val="45000"/>
                <a:satMod val="400000"/>
              </a:srgbClr>
            </a:duotone>
            <a:extLst>
              <a:ext uri="{28A0092B-C50C-407E-A947-70E740481C1C}">
                <a14:useLocalDpi xmlns:a14="http://schemas.microsoft.com/office/drawing/2010/main" val="0"/>
              </a:ext>
            </a:extLst>
          </a:blip>
          <a:stretch>
            <a:fillRect/>
          </a:stretch>
        </p:blipFill>
        <p:spPr>
          <a:xfrm>
            <a:off x="3216934" y="3811782"/>
            <a:ext cx="1072183" cy="1072183"/>
          </a:xfrm>
          <a:prstGeom prst="rect">
            <a:avLst/>
          </a:prstGeom>
        </p:spPr>
      </p:pic>
      <p:pic>
        <p:nvPicPr>
          <p:cNvPr id="9" name="Рисунок 8"/>
          <p:cNvPicPr>
            <a:picLocks noChangeAspect="1"/>
          </p:cNvPicPr>
          <p:nvPr/>
        </p:nvPicPr>
        <p:blipFill>
          <a:blip r:embed="rId7" cstate="print">
            <a:duotone>
              <a:prstClr val="black"/>
              <a:srgbClr val="8BDCDE">
                <a:tint val="45000"/>
                <a:satMod val="400000"/>
              </a:srgbClr>
            </a:duotone>
            <a:extLst>
              <a:ext uri="{28A0092B-C50C-407E-A947-70E740481C1C}">
                <a14:useLocalDpi xmlns:a14="http://schemas.microsoft.com/office/drawing/2010/main" val="0"/>
              </a:ext>
            </a:extLst>
          </a:blip>
          <a:stretch>
            <a:fillRect/>
          </a:stretch>
        </p:blipFill>
        <p:spPr>
          <a:xfrm>
            <a:off x="3831429" y="2429164"/>
            <a:ext cx="1068925" cy="1068925"/>
          </a:xfrm>
          <a:prstGeom prst="rect">
            <a:avLst/>
          </a:prstGeom>
        </p:spPr>
      </p:pic>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4459" y="1172298"/>
            <a:ext cx="1072183" cy="1072183"/>
          </a:xfrm>
          <a:prstGeom prst="rect">
            <a:avLst/>
          </a:prstGeom>
        </p:spPr>
      </p:pic>
      <p:pic>
        <p:nvPicPr>
          <p:cNvPr id="36" name="Рисунок 35"/>
          <p:cNvPicPr>
            <a:picLocks noChangeAspect="1"/>
          </p:cNvPicPr>
          <p:nvPr/>
        </p:nvPicPr>
        <p:blipFill>
          <a:blip r:embed="rId8" cstate="print"/>
          <a:stretch>
            <a:fillRect/>
          </a:stretch>
        </p:blipFill>
        <p:spPr>
          <a:xfrm>
            <a:off x="2061031" y="156237"/>
            <a:ext cx="5498644" cy="768091"/>
          </a:xfrm>
          <a:prstGeom prst="rect">
            <a:avLst/>
          </a:prstGeom>
        </p:spPr>
      </p:pic>
      <p:sp>
        <p:nvSpPr>
          <p:cNvPr id="3" name="TextBox 2"/>
          <p:cNvSpPr txBox="1"/>
          <p:nvPr/>
        </p:nvSpPr>
        <p:spPr>
          <a:xfrm>
            <a:off x="2050584" y="307194"/>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Промышленный комплекс</a:t>
            </a:r>
          </a:p>
        </p:txBody>
      </p:sp>
      <p:sp>
        <p:nvSpPr>
          <p:cNvPr id="37" name="TextBox 36"/>
          <p:cNvSpPr txBox="1"/>
          <p:nvPr/>
        </p:nvSpPr>
        <p:spPr>
          <a:xfrm>
            <a:off x="7112787" y="7190343"/>
            <a:ext cx="437940"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17</a:t>
            </a:r>
          </a:p>
        </p:txBody>
      </p:sp>
      <p:sp>
        <p:nvSpPr>
          <p:cNvPr id="52" name="TextBox 51"/>
          <p:cNvSpPr txBox="1"/>
          <p:nvPr/>
        </p:nvSpPr>
        <p:spPr>
          <a:xfrm>
            <a:off x="1344778" y="1926405"/>
            <a:ext cx="890921" cy="523220"/>
          </a:xfrm>
          <a:prstGeom prst="rect">
            <a:avLst/>
          </a:prstGeom>
          <a:noFill/>
        </p:spPr>
        <p:txBody>
          <a:bodyPr wrap="square" rtlCol="0">
            <a:spAutoFit/>
          </a:bodyPr>
          <a:lstStyle/>
          <a:p>
            <a:pPr algn="ctr"/>
            <a:r>
              <a:rPr lang="en-US" sz="2800"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31</a:t>
            </a:r>
            <a:r>
              <a:rPr lang="ru-RU" sz="2800"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p>
        </p:txBody>
      </p:sp>
      <p:pic>
        <p:nvPicPr>
          <p:cNvPr id="55" name="Рисунок 54"/>
          <p:cNvPicPr>
            <a:picLocks noChangeAspect="1"/>
          </p:cNvPicPr>
          <p:nvPr/>
        </p:nvPicPr>
        <p:blipFill>
          <a:blip r:embed="rId9" cstate="print">
            <a:lum bright="70000" contrast="-70000"/>
            <a:extLst>
              <a:ext uri="{BEBA8EAE-BF5A-486C-A8C5-ECC9F3942E4B}">
                <a14:imgProps xmlns:a14="http://schemas.microsoft.com/office/drawing/2010/main">
                  <a14:imgLayer r:embed="rId10">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8296" y="3853819"/>
            <a:ext cx="2615631" cy="539782"/>
          </a:xfrm>
          <a:prstGeom prst="rect">
            <a:avLst/>
          </a:prstGeom>
        </p:spPr>
      </p:pic>
      <p:sp>
        <p:nvSpPr>
          <p:cNvPr id="57" name="TextBox 56"/>
          <p:cNvSpPr txBox="1"/>
          <p:nvPr/>
        </p:nvSpPr>
        <p:spPr>
          <a:xfrm>
            <a:off x="122606" y="3845850"/>
            <a:ext cx="2707010" cy="523220"/>
          </a:xfrm>
          <a:prstGeom prst="rect">
            <a:avLst/>
          </a:prstGeom>
          <a:noFill/>
        </p:spPr>
        <p:txBody>
          <a:bodyPr wrap="square" rtlCol="0">
            <a:spAutoFit/>
          </a:bodyPr>
          <a:lstStyle/>
          <a:p>
            <a:pPr algn="ctr"/>
            <a:r>
              <a:rPr lang="ru-RU" sz="14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Структура промышленного производства</a:t>
            </a:r>
          </a:p>
        </p:txBody>
      </p:sp>
      <p:pic>
        <p:nvPicPr>
          <p:cNvPr id="59" name="Рисунок 58"/>
          <p:cNvPicPr>
            <a:picLocks noChangeAspect="1"/>
          </p:cNvPicPr>
          <p:nvPr/>
        </p:nvPicPr>
        <p:blipFill>
          <a:blip r:embed="rId11" cstate="print">
            <a:lum bright="70000" contrast="-70000"/>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4558" y="1092960"/>
            <a:ext cx="2631730" cy="652263"/>
          </a:xfrm>
          <a:prstGeom prst="rect">
            <a:avLst/>
          </a:prstGeom>
        </p:spPr>
      </p:pic>
      <p:sp>
        <p:nvSpPr>
          <p:cNvPr id="61" name="TextBox 60"/>
          <p:cNvSpPr txBox="1"/>
          <p:nvPr/>
        </p:nvSpPr>
        <p:spPr>
          <a:xfrm>
            <a:off x="412947" y="1092013"/>
            <a:ext cx="2147662" cy="584775"/>
          </a:xfrm>
          <a:prstGeom prst="rect">
            <a:avLst/>
          </a:prstGeom>
          <a:noFill/>
        </p:spPr>
        <p:txBody>
          <a:bodyPr wrap="square" rtlCol="0">
            <a:spAutoFit/>
          </a:bodyPr>
          <a:lstStyle/>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Число предприятий</a:t>
            </a:r>
          </a:p>
        </p:txBody>
      </p:sp>
      <p:pic>
        <p:nvPicPr>
          <p:cNvPr id="2" name="Рисунок 1"/>
          <p:cNvPicPr>
            <a:picLocks noChangeAspect="1"/>
          </p:cNvPicPr>
          <p:nvPr/>
        </p:nvPicPr>
        <p:blipFill>
          <a:blip r:embed="rId13" cstate="print">
            <a:clrChange>
              <a:clrFrom>
                <a:srgbClr val="FFFFFF"/>
              </a:clrFrom>
              <a:clrTo>
                <a:srgbClr val="FFFFFF">
                  <a:alpha val="0"/>
                </a:srgbClr>
              </a:clrTo>
            </a:clrChange>
            <a:duotone>
              <a:prstClr val="black"/>
              <a:srgbClr val="00B050">
                <a:tint val="45000"/>
                <a:satMod val="400000"/>
              </a:srgbClr>
            </a:duotone>
          </a:blip>
          <a:stretch>
            <a:fillRect/>
          </a:stretch>
        </p:blipFill>
        <p:spPr>
          <a:xfrm flipH="1">
            <a:off x="699728" y="1790065"/>
            <a:ext cx="713488" cy="679075"/>
          </a:xfrm>
          <a:prstGeom prst="rect">
            <a:avLst/>
          </a:prstGeom>
        </p:spPr>
      </p:pic>
      <p:pic>
        <p:nvPicPr>
          <p:cNvPr id="75" name="Рисунок 74"/>
          <p:cNvPicPr>
            <a:picLocks noChangeAspect="1"/>
          </p:cNvPicPr>
          <p:nvPr/>
        </p:nvPicPr>
        <p:blipFill>
          <a:blip r:embed="rId14" cstate="print">
            <a:lum bright="70000" contrast="-70000"/>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7807" y="2517598"/>
            <a:ext cx="2631730" cy="670017"/>
          </a:xfrm>
          <a:prstGeom prst="rect">
            <a:avLst/>
          </a:prstGeom>
        </p:spPr>
      </p:pic>
      <p:sp>
        <p:nvSpPr>
          <p:cNvPr id="76" name="TextBox 75"/>
          <p:cNvSpPr txBox="1"/>
          <p:nvPr/>
        </p:nvSpPr>
        <p:spPr>
          <a:xfrm>
            <a:off x="206617" y="2525966"/>
            <a:ext cx="2566821" cy="615553"/>
          </a:xfrm>
          <a:prstGeom prst="rect">
            <a:avLst/>
          </a:prstGeom>
          <a:noFill/>
        </p:spPr>
        <p:txBody>
          <a:bodyPr wrap="square" rtlCol="0">
            <a:spAutoFit/>
          </a:bodyPr>
          <a:lstStyle/>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Численность</a:t>
            </a:r>
            <a:r>
              <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работающих</a:t>
            </a:r>
            <a:endPar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78" name="TextBox 77"/>
          <p:cNvSpPr txBox="1"/>
          <p:nvPr/>
        </p:nvSpPr>
        <p:spPr>
          <a:xfrm>
            <a:off x="409649" y="3291097"/>
            <a:ext cx="2533520" cy="523220"/>
          </a:xfrm>
          <a:prstGeom prst="rect">
            <a:avLst/>
          </a:prstGeom>
          <a:noFill/>
        </p:spPr>
        <p:txBody>
          <a:bodyPr wrap="square" rtlCol="0">
            <a:spAutoFit/>
          </a:bodyPr>
          <a:lstStyle/>
          <a:p>
            <a:pPr algn="ctr"/>
            <a:r>
              <a:rPr lang="en-US" sz="28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0</a:t>
            </a:r>
            <a:r>
              <a:rPr lang="ru-RU" sz="28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a:t>
            </a:r>
            <a:r>
              <a:rPr lang="en-US" sz="28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998</a:t>
            </a:r>
            <a:r>
              <a:rPr lang="ru-RU" sz="28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тыс. чел.</a:t>
            </a:r>
            <a:endParaRPr lang="ru-RU" sz="800" dirty="0">
              <a:solidFill>
                <a:srgbClr val="265F9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7" name="Рисунок 7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16644" y="3251186"/>
            <a:ext cx="530900" cy="558745"/>
          </a:xfrm>
          <a:prstGeom prst="rect">
            <a:avLst/>
          </a:prstGeom>
        </p:spPr>
      </p:pic>
      <p:sp>
        <p:nvSpPr>
          <p:cNvPr id="33" name="TextBox 32"/>
          <p:cNvSpPr txBox="1"/>
          <p:nvPr/>
        </p:nvSpPr>
        <p:spPr>
          <a:xfrm>
            <a:off x="3871639" y="1172298"/>
            <a:ext cx="2887703" cy="523220"/>
          </a:xfrm>
          <a:prstGeom prst="rect">
            <a:avLst/>
          </a:prstGeom>
          <a:noFill/>
        </p:spPr>
        <p:txBody>
          <a:bodyPr wrap="square" rtlCol="0">
            <a:spAutoFit/>
          </a:bodyPr>
          <a:lstStyle/>
          <a:p>
            <a:pPr algn="ctr"/>
            <a:r>
              <a:rPr lang="ru-RU" sz="14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Добыча полезных ископаемых</a:t>
            </a:r>
          </a:p>
        </p:txBody>
      </p:sp>
      <p:sp>
        <p:nvSpPr>
          <p:cNvPr id="49" name="TextBox 48"/>
          <p:cNvSpPr txBox="1"/>
          <p:nvPr/>
        </p:nvSpPr>
        <p:spPr>
          <a:xfrm>
            <a:off x="3945650" y="1912765"/>
            <a:ext cx="2614407" cy="261610"/>
          </a:xfrm>
          <a:prstGeom prst="rect">
            <a:avLst/>
          </a:prstGeom>
          <a:noFill/>
        </p:spPr>
        <p:txBody>
          <a:bodyPr wrap="square" rtlCol="0">
            <a:spAutoFit/>
          </a:bodyPr>
          <a:lstStyle/>
          <a:p>
            <a:pPr algn="ctr"/>
            <a:r>
              <a:rPr lang="ru-RU" sz="1100" dirty="0">
                <a:latin typeface="Open Sans" panose="020B0606030504020204" pitchFamily="34" charset="0"/>
                <a:ea typeface="Open Sans" panose="020B0606030504020204" pitchFamily="34" charset="0"/>
                <a:cs typeface="Open Sans" panose="020B0606030504020204" pitchFamily="34" charset="0"/>
              </a:rPr>
              <a:t>ЗАО «КПП»</a:t>
            </a:r>
          </a:p>
        </p:txBody>
      </p:sp>
      <p:sp>
        <p:nvSpPr>
          <p:cNvPr id="53" name="TextBox 52"/>
          <p:cNvSpPr txBox="1"/>
          <p:nvPr/>
        </p:nvSpPr>
        <p:spPr>
          <a:xfrm>
            <a:off x="4107238" y="1618628"/>
            <a:ext cx="2402234" cy="307777"/>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31,8</a:t>
            </a:r>
            <a:r>
              <a:rPr lang="ru-RU" sz="1400" b="1" dirty="0">
                <a:latin typeface="Open Sans" panose="020B0606030504020204" pitchFamily="34" charset="0"/>
                <a:ea typeface="Open Sans" panose="020B0606030504020204" pitchFamily="34" charset="0"/>
                <a:cs typeface="Open Sans" panose="020B0606030504020204" pitchFamily="34" charset="0"/>
              </a:rPr>
              <a:t> млн. руб.</a:t>
            </a:r>
          </a:p>
        </p:txBody>
      </p:sp>
      <p:sp>
        <p:nvSpPr>
          <p:cNvPr id="69" name="TextBox 68"/>
          <p:cNvSpPr txBox="1"/>
          <p:nvPr/>
        </p:nvSpPr>
        <p:spPr>
          <a:xfrm>
            <a:off x="4511790" y="2394191"/>
            <a:ext cx="3081269" cy="307777"/>
          </a:xfrm>
          <a:prstGeom prst="rect">
            <a:avLst/>
          </a:prstGeom>
          <a:noFill/>
        </p:spPr>
        <p:txBody>
          <a:bodyPr wrap="square" rtlCol="0">
            <a:spAutoFit/>
          </a:bodyPr>
          <a:lstStyle>
            <a:defPPr>
              <a:defRPr lang="en-US"/>
            </a:defPPr>
            <a:lvl1pPr algn="ctr">
              <a:defRPr sz="1400" b="1">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ru-RU" dirty="0"/>
              <a:t>Пищевое производство</a:t>
            </a:r>
          </a:p>
        </p:txBody>
      </p:sp>
      <p:sp>
        <p:nvSpPr>
          <p:cNvPr id="73" name="TextBox 72"/>
          <p:cNvSpPr txBox="1"/>
          <p:nvPr/>
        </p:nvSpPr>
        <p:spPr>
          <a:xfrm>
            <a:off x="4713626" y="2944812"/>
            <a:ext cx="2614407" cy="430887"/>
          </a:xfrm>
          <a:prstGeom prst="rect">
            <a:avLst/>
          </a:prstGeom>
          <a:noFill/>
        </p:spPr>
        <p:txBody>
          <a:bodyPr wrap="square" rtlCol="0">
            <a:spAutoFit/>
          </a:bodyPr>
          <a:lstStyle/>
          <a:p>
            <a:pPr algn="ctr"/>
            <a:r>
              <a:rPr lang="ru-RU" sz="1100" dirty="0">
                <a:latin typeface="Open Sans" panose="020B0606030504020204" pitchFamily="34" charset="0"/>
                <a:ea typeface="Open Sans" panose="020B0606030504020204" pitchFamily="34" charset="0"/>
                <a:cs typeface="Open Sans" panose="020B0606030504020204" pitchFamily="34" charset="0"/>
              </a:rPr>
              <a:t>ШПО «Шумячи-Хлеб»</a:t>
            </a:r>
          </a:p>
          <a:p>
            <a:pPr algn="ctr"/>
            <a:endParaRPr lang="ru-RU"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74" name="TextBox 73"/>
          <p:cNvSpPr txBox="1"/>
          <p:nvPr/>
        </p:nvSpPr>
        <p:spPr>
          <a:xfrm>
            <a:off x="4992060" y="2649050"/>
            <a:ext cx="2120727" cy="307777"/>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96</a:t>
            </a:r>
            <a:r>
              <a:rPr lang="ru-RU" sz="1400" b="1" dirty="0">
                <a:latin typeface="Open Sans" panose="020B0606030504020204" pitchFamily="34" charset="0"/>
                <a:ea typeface="Open Sans" panose="020B0606030504020204" pitchFamily="34" charset="0"/>
                <a:cs typeface="Open Sans" panose="020B0606030504020204" pitchFamily="34" charset="0"/>
              </a:rPr>
              <a:t>,</a:t>
            </a:r>
            <a:r>
              <a:rPr lang="en-US" sz="1400" b="1" dirty="0">
                <a:latin typeface="Open Sans" panose="020B0606030504020204" pitchFamily="34" charset="0"/>
                <a:ea typeface="Open Sans" panose="020B0606030504020204" pitchFamily="34" charset="0"/>
                <a:cs typeface="Open Sans" panose="020B0606030504020204" pitchFamily="34" charset="0"/>
              </a:rPr>
              <a:t>146</a:t>
            </a:r>
            <a:r>
              <a:rPr lang="ru-RU" sz="1400" b="1" dirty="0">
                <a:latin typeface="Open Sans" panose="020B0606030504020204" pitchFamily="34" charset="0"/>
                <a:ea typeface="Open Sans" panose="020B0606030504020204" pitchFamily="34" charset="0"/>
                <a:cs typeface="Open Sans" panose="020B0606030504020204" pitchFamily="34" charset="0"/>
              </a:rPr>
              <a:t> млн. руб.</a:t>
            </a:r>
          </a:p>
        </p:txBody>
      </p:sp>
      <p:sp>
        <p:nvSpPr>
          <p:cNvPr id="79" name="TextBox 78"/>
          <p:cNvSpPr txBox="1"/>
          <p:nvPr/>
        </p:nvSpPr>
        <p:spPr>
          <a:xfrm>
            <a:off x="4107238" y="3843877"/>
            <a:ext cx="3355433" cy="523220"/>
          </a:xfrm>
          <a:prstGeom prst="rect">
            <a:avLst/>
          </a:prstGeom>
          <a:noFill/>
        </p:spPr>
        <p:txBody>
          <a:bodyPr wrap="square" rtlCol="0">
            <a:spAutoFit/>
          </a:bodyPr>
          <a:lstStyle>
            <a:defPPr>
              <a:defRPr lang="en-US"/>
            </a:defPPr>
            <a:lvl1pPr algn="ctr">
              <a:defRPr sz="1400" b="1">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ru-RU" dirty="0"/>
              <a:t>Производство и распределение воды, электроэнергии и газа</a:t>
            </a:r>
          </a:p>
        </p:txBody>
      </p:sp>
      <p:sp>
        <p:nvSpPr>
          <p:cNvPr id="80" name="TextBox 79"/>
          <p:cNvSpPr txBox="1"/>
          <p:nvPr/>
        </p:nvSpPr>
        <p:spPr>
          <a:xfrm>
            <a:off x="4318120" y="4702712"/>
            <a:ext cx="2614407" cy="430887"/>
          </a:xfrm>
          <a:prstGeom prst="rect">
            <a:avLst/>
          </a:prstGeom>
          <a:noFill/>
        </p:spPr>
        <p:txBody>
          <a:bodyPr wrap="square" rtlCol="0">
            <a:spAutoFit/>
          </a:bodyPr>
          <a:lstStyle/>
          <a:p>
            <a:pPr algn="ctr"/>
            <a:r>
              <a:rPr lang="ru-RU" sz="1100" dirty="0">
                <a:latin typeface="Open Sans" panose="020B0606030504020204" pitchFamily="34" charset="0"/>
                <a:ea typeface="Open Sans" panose="020B0606030504020204" pitchFamily="34" charset="0"/>
                <a:cs typeface="Open Sans" panose="020B0606030504020204" pitchFamily="34" charset="0"/>
              </a:rPr>
              <a:t>МУП «Коммунальщик»</a:t>
            </a:r>
          </a:p>
          <a:p>
            <a:pPr algn="ctr"/>
            <a:r>
              <a:rPr lang="ru-RU" sz="1100" dirty="0">
                <a:latin typeface="Open Sans" panose="020B0606030504020204" pitchFamily="34" charset="0"/>
                <a:ea typeface="Open Sans" panose="020B0606030504020204" pitchFamily="34" charset="0"/>
                <a:cs typeface="Open Sans" panose="020B0606030504020204" pitchFamily="34" charset="0"/>
              </a:rPr>
              <a:t>МУП «</a:t>
            </a:r>
            <a:r>
              <a:rPr lang="ru-RU" sz="1100" dirty="0" err="1">
                <a:latin typeface="Open Sans" panose="020B0606030504020204" pitchFamily="34" charset="0"/>
                <a:ea typeface="Open Sans" panose="020B0606030504020204" pitchFamily="34" charset="0"/>
                <a:cs typeface="Open Sans" panose="020B0606030504020204" pitchFamily="34" charset="0"/>
              </a:rPr>
              <a:t>Шумячское</a:t>
            </a:r>
            <a:r>
              <a:rPr lang="ru-RU" sz="1100" dirty="0">
                <a:latin typeface="Open Sans" panose="020B0606030504020204" pitchFamily="34" charset="0"/>
                <a:ea typeface="Open Sans" panose="020B0606030504020204" pitchFamily="34" charset="0"/>
                <a:cs typeface="Open Sans" panose="020B0606030504020204" pitchFamily="34" charset="0"/>
              </a:rPr>
              <a:t> РПО КХ»</a:t>
            </a:r>
          </a:p>
        </p:txBody>
      </p:sp>
      <p:sp>
        <p:nvSpPr>
          <p:cNvPr id="81" name="TextBox 80"/>
          <p:cNvSpPr txBox="1"/>
          <p:nvPr/>
        </p:nvSpPr>
        <p:spPr>
          <a:xfrm>
            <a:off x="4605636" y="4347873"/>
            <a:ext cx="2032810" cy="307777"/>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77</a:t>
            </a:r>
            <a:r>
              <a:rPr lang="ru-RU" sz="1400" b="1" dirty="0">
                <a:latin typeface="Open Sans" panose="020B0606030504020204" pitchFamily="34" charset="0"/>
                <a:ea typeface="Open Sans" panose="020B0606030504020204" pitchFamily="34" charset="0"/>
                <a:cs typeface="Open Sans" panose="020B0606030504020204" pitchFamily="34" charset="0"/>
              </a:rPr>
              <a:t>,</a:t>
            </a:r>
            <a:r>
              <a:rPr lang="en-US" sz="1400" b="1" dirty="0">
                <a:latin typeface="Open Sans" panose="020B0606030504020204" pitchFamily="34" charset="0"/>
                <a:ea typeface="Open Sans" panose="020B0606030504020204" pitchFamily="34" charset="0"/>
                <a:cs typeface="Open Sans" panose="020B0606030504020204" pitchFamily="34" charset="0"/>
              </a:rPr>
              <a:t>443</a:t>
            </a:r>
            <a:r>
              <a:rPr lang="ru-RU" sz="1400" b="1" dirty="0">
                <a:latin typeface="Open Sans" panose="020B0606030504020204" pitchFamily="34" charset="0"/>
                <a:ea typeface="Open Sans" panose="020B0606030504020204" pitchFamily="34" charset="0"/>
                <a:cs typeface="Open Sans" panose="020B0606030504020204" pitchFamily="34" charset="0"/>
              </a:rPr>
              <a:t> млн. руб.</a:t>
            </a:r>
          </a:p>
        </p:txBody>
      </p:sp>
      <p:graphicFrame>
        <p:nvGraphicFramePr>
          <p:cNvPr id="88" name="Диаграмма 87"/>
          <p:cNvGraphicFramePr/>
          <p:nvPr>
            <p:extLst>
              <p:ext uri="{D42A27DB-BD31-4B8C-83A1-F6EECF244321}">
                <p14:modId xmlns:p14="http://schemas.microsoft.com/office/powerpoint/2010/main" val="24329638"/>
              </p:ext>
            </p:extLst>
          </p:nvPr>
        </p:nvGraphicFramePr>
        <p:xfrm>
          <a:off x="183209" y="4130089"/>
          <a:ext cx="2477814" cy="2982530"/>
        </p:xfrm>
        <a:graphic>
          <a:graphicData uri="http://schemas.openxmlformats.org/drawingml/2006/chart">
            <c:chart xmlns:c="http://schemas.openxmlformats.org/drawingml/2006/chart" xmlns:r="http://schemas.openxmlformats.org/officeDocument/2006/relationships" r:id="rId16"/>
          </a:graphicData>
        </a:graphic>
      </p:graphicFrame>
      <p:sp>
        <p:nvSpPr>
          <p:cNvPr id="43" name="TextBox 42"/>
          <p:cNvSpPr txBox="1"/>
          <p:nvPr/>
        </p:nvSpPr>
        <p:spPr>
          <a:xfrm>
            <a:off x="236368" y="439579"/>
            <a:ext cx="210314"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44" name="Picture 3" descr="Буфер обмена01"/>
          <p:cNvPicPr>
            <a:picLocks noChangeAspect="1" noChangeArrowheads="1"/>
          </p:cNvPicPr>
          <p:nvPr/>
        </p:nvPicPr>
        <p:blipFill>
          <a:blip r:embed="rId17" cstate="print"/>
          <a:srcRect/>
          <a:stretch>
            <a:fillRect/>
          </a:stretch>
        </p:blipFill>
        <p:spPr bwMode="auto">
          <a:xfrm>
            <a:off x="179390" y="156950"/>
            <a:ext cx="668154" cy="836522"/>
          </a:xfrm>
          <a:prstGeom prst="rect">
            <a:avLst/>
          </a:prstGeom>
          <a:noFill/>
          <a:ln w="9525">
            <a:noFill/>
            <a:miter lim="800000"/>
            <a:headEnd/>
            <a:tailEnd/>
          </a:ln>
        </p:spPr>
      </p:pic>
      <p:pic>
        <p:nvPicPr>
          <p:cNvPr id="34" name="Рисунок 33">
            <a:extLst>
              <a:ext uri="{FF2B5EF4-FFF2-40B4-BE49-F238E27FC236}">
                <a16:creationId xmlns:a16="http://schemas.microsoft.com/office/drawing/2014/main" id="{89966DDE-6BFD-45EF-A853-CE5857D15736}"/>
              </a:ext>
            </a:extLst>
          </p:cNvPr>
          <p:cNvPicPr>
            <a:picLocks noChangeAspect="1"/>
          </p:cNvPicPr>
          <p:nvPr/>
        </p:nvPicPr>
        <p:blipFill rotWithShape="1">
          <a:blip r:embed="rId18"/>
          <a:srcRect t="10206" b="3426"/>
          <a:stretch/>
        </p:blipFill>
        <p:spPr>
          <a:xfrm>
            <a:off x="1" y="6708559"/>
            <a:ext cx="2957538" cy="836522"/>
          </a:xfrm>
          <a:prstGeom prst="rect">
            <a:avLst/>
          </a:prstGeom>
        </p:spPr>
      </p:pic>
      <p:pic>
        <p:nvPicPr>
          <p:cNvPr id="35" name="Рисунок 34"/>
          <p:cNvPicPr>
            <a:picLocks noChangeAspect="1"/>
          </p:cNvPicPr>
          <p:nvPr/>
        </p:nvPicPr>
        <p:blipFill>
          <a:blip r:embed="rId19"/>
          <a:stretch>
            <a:fillRect/>
          </a:stretch>
        </p:blipFill>
        <p:spPr>
          <a:xfrm>
            <a:off x="961414" y="106089"/>
            <a:ext cx="1329043" cy="804742"/>
          </a:xfrm>
          <a:prstGeom prst="rect">
            <a:avLst/>
          </a:prstGeom>
        </p:spPr>
      </p:pic>
    </p:spTree>
    <p:extLst>
      <p:ext uri="{BB962C8B-B14F-4D97-AF65-F5344CB8AC3E}">
        <p14:creationId xmlns:p14="http://schemas.microsoft.com/office/powerpoint/2010/main" val="2375574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Рисунок 41"/>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8296" y="1119763"/>
            <a:ext cx="2457946" cy="629077"/>
          </a:xfrm>
          <a:prstGeom prst="rect">
            <a:avLst/>
          </a:prstGeom>
        </p:spPr>
      </p:pic>
      <p:pic>
        <p:nvPicPr>
          <p:cNvPr id="22" name="Рисунок 21"/>
          <p:cNvPicPr>
            <a:picLocks noChangeAspect="1"/>
          </p:cNvPicPr>
          <p:nvPr/>
        </p:nvPicPr>
        <p:blipFill>
          <a:blip r:embed="rId5" cstate="print"/>
          <a:stretch>
            <a:fillRect/>
          </a:stretch>
        </p:blipFill>
        <p:spPr>
          <a:xfrm>
            <a:off x="2061031" y="156237"/>
            <a:ext cx="5498644" cy="768091"/>
          </a:xfrm>
          <a:prstGeom prst="rect">
            <a:avLst/>
          </a:prstGeom>
        </p:spPr>
      </p:pic>
      <p:sp>
        <p:nvSpPr>
          <p:cNvPr id="3" name="TextBox 2"/>
          <p:cNvSpPr txBox="1"/>
          <p:nvPr/>
        </p:nvSpPr>
        <p:spPr>
          <a:xfrm>
            <a:off x="2060734" y="315440"/>
            <a:ext cx="5498941"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Сельское хозяйство</a:t>
            </a:r>
          </a:p>
        </p:txBody>
      </p:sp>
      <p:pic>
        <p:nvPicPr>
          <p:cNvPr id="40" name="Рисунок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0630" y="1837555"/>
            <a:ext cx="703970" cy="703970"/>
          </a:xfrm>
          <a:prstGeom prst="rect">
            <a:avLst/>
          </a:prstGeom>
        </p:spPr>
      </p:pic>
      <p:sp>
        <p:nvSpPr>
          <p:cNvPr id="76" name="TextBox 75"/>
          <p:cNvSpPr txBox="1"/>
          <p:nvPr/>
        </p:nvSpPr>
        <p:spPr>
          <a:xfrm>
            <a:off x="1339920" y="1979063"/>
            <a:ext cx="717393" cy="523220"/>
          </a:xfrm>
          <a:prstGeom prst="rect">
            <a:avLst/>
          </a:prstGeom>
          <a:noFill/>
        </p:spPr>
        <p:txBody>
          <a:bodyPr wrap="square" rtlCol="0">
            <a:spAutoFit/>
          </a:bodyPr>
          <a:lstStyle/>
          <a:p>
            <a:pPr algn="ctr"/>
            <a:r>
              <a:rPr lang="en-US" sz="2800" dirty="0">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rPr>
              <a:t>6</a:t>
            </a:r>
            <a:r>
              <a:rPr lang="ru-RU" sz="2800" dirty="0">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rPr>
              <a:t> </a:t>
            </a:r>
          </a:p>
        </p:txBody>
      </p:sp>
      <p:pic>
        <p:nvPicPr>
          <p:cNvPr id="78" name="Рисунок 77"/>
          <p:cNvPicPr>
            <a:picLocks noChangeAspect="1"/>
          </p:cNvPicPr>
          <p:nvPr/>
        </p:nvPicPr>
        <p:blipFill>
          <a:blip r:embed="rId7" cstate="print">
            <a:lum bright="70000" contrast="-70000"/>
            <a:extLst>
              <a:ext uri="{BEBA8EAE-BF5A-486C-A8C5-ECC9F3942E4B}">
                <a14:imgProps xmlns:a14="http://schemas.microsoft.com/office/drawing/2010/main">
                  <a14:imgLayer r:embed="rId8">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6853" y="2709834"/>
            <a:ext cx="2449953" cy="504138"/>
          </a:xfrm>
          <a:prstGeom prst="rect">
            <a:avLst/>
          </a:prstGeom>
        </p:spPr>
      </p:pic>
      <p:sp>
        <p:nvSpPr>
          <p:cNvPr id="8" name="TextBox 7"/>
          <p:cNvSpPr txBox="1"/>
          <p:nvPr/>
        </p:nvSpPr>
        <p:spPr>
          <a:xfrm>
            <a:off x="176853" y="2720866"/>
            <a:ext cx="2437272" cy="523220"/>
          </a:xfrm>
          <a:prstGeom prst="rect">
            <a:avLst/>
          </a:prstGeom>
          <a:noFill/>
        </p:spPr>
        <p:txBody>
          <a:bodyPr wrap="square" rtlCol="0">
            <a:spAutoFit/>
          </a:bodyPr>
          <a:lstStyle/>
          <a:p>
            <a:pPr algn="ctr"/>
            <a:r>
              <a:rPr lang="ru-RU" sz="14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Структура сельского хозяйства</a:t>
            </a:r>
          </a:p>
        </p:txBody>
      </p:sp>
      <p:sp>
        <p:nvSpPr>
          <p:cNvPr id="96" name="TextBox 95"/>
          <p:cNvSpPr txBox="1"/>
          <p:nvPr/>
        </p:nvSpPr>
        <p:spPr>
          <a:xfrm>
            <a:off x="2850161" y="1048052"/>
            <a:ext cx="4595395" cy="523220"/>
          </a:xfrm>
          <a:prstGeom prst="rect">
            <a:avLst/>
          </a:prstGeom>
          <a:noFill/>
        </p:spPr>
        <p:txBody>
          <a:bodyPr wrap="square" rtlCol="0">
            <a:spAutoFit/>
          </a:bodyPr>
          <a:lstStyle/>
          <a:p>
            <a:pPr algn="ctr"/>
            <a:r>
              <a:rPr lang="ru-RU" sz="14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Производство основных видов продукции во всех категориях хозяйств</a:t>
            </a:r>
          </a:p>
        </p:txBody>
      </p:sp>
      <p:sp>
        <p:nvSpPr>
          <p:cNvPr id="27" name="TextBox 26"/>
          <p:cNvSpPr txBox="1"/>
          <p:nvPr/>
        </p:nvSpPr>
        <p:spPr>
          <a:xfrm>
            <a:off x="7121735" y="7190343"/>
            <a:ext cx="437940"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18</a:t>
            </a:r>
          </a:p>
        </p:txBody>
      </p:sp>
      <p:sp>
        <p:nvSpPr>
          <p:cNvPr id="30" name="TextBox 29"/>
          <p:cNvSpPr txBox="1"/>
          <p:nvPr/>
        </p:nvSpPr>
        <p:spPr>
          <a:xfrm>
            <a:off x="508118" y="1132386"/>
            <a:ext cx="1801050" cy="584775"/>
          </a:xfrm>
          <a:prstGeom prst="rect">
            <a:avLst/>
          </a:prstGeom>
          <a:noFill/>
        </p:spPr>
        <p:txBody>
          <a:bodyPr wrap="square" rtlCol="0">
            <a:spAutoFit/>
          </a:bodyPr>
          <a:lstStyle/>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Число предприятий</a:t>
            </a:r>
          </a:p>
        </p:txBody>
      </p:sp>
      <p:sp>
        <p:nvSpPr>
          <p:cNvPr id="59" name="TextBox 58"/>
          <p:cNvSpPr txBox="1"/>
          <p:nvPr/>
        </p:nvSpPr>
        <p:spPr>
          <a:xfrm>
            <a:off x="5396948" y="3886200"/>
            <a:ext cx="184731" cy="369332"/>
          </a:xfrm>
          <a:prstGeom prst="rect">
            <a:avLst/>
          </a:prstGeom>
          <a:noFill/>
        </p:spPr>
        <p:txBody>
          <a:bodyPr wrap="none" rtlCol="0">
            <a:spAutoFit/>
          </a:bodyPr>
          <a:lstStyle/>
          <a:p>
            <a:endParaRPr lang="ru-RU" dirty="0"/>
          </a:p>
        </p:txBody>
      </p:sp>
      <p:graphicFrame>
        <p:nvGraphicFramePr>
          <p:cNvPr id="55" name="Диаграмма 54"/>
          <p:cNvGraphicFramePr/>
          <p:nvPr>
            <p:extLst>
              <p:ext uri="{D42A27DB-BD31-4B8C-83A1-F6EECF244321}">
                <p14:modId xmlns:p14="http://schemas.microsoft.com/office/powerpoint/2010/main" val="76493716"/>
              </p:ext>
            </p:extLst>
          </p:nvPr>
        </p:nvGraphicFramePr>
        <p:xfrm>
          <a:off x="-290275" y="3275875"/>
          <a:ext cx="3195983" cy="3065106"/>
        </p:xfrm>
        <a:graphic>
          <a:graphicData uri="http://schemas.openxmlformats.org/drawingml/2006/chart">
            <c:chart xmlns:c="http://schemas.openxmlformats.org/drawingml/2006/chart" xmlns:r="http://schemas.openxmlformats.org/officeDocument/2006/relationships" r:id="rId9"/>
          </a:graphicData>
        </a:graphic>
      </p:graphicFrame>
      <p:pic>
        <p:nvPicPr>
          <p:cNvPr id="56" name="Рисунок 5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59811" y="1647131"/>
            <a:ext cx="1273651" cy="1225279"/>
          </a:xfrm>
          <a:prstGeom prst="rect">
            <a:avLst/>
          </a:prstGeom>
        </p:spPr>
      </p:pic>
      <p:sp>
        <p:nvSpPr>
          <p:cNvPr id="60" name="TextBox 59"/>
          <p:cNvSpPr txBox="1"/>
          <p:nvPr/>
        </p:nvSpPr>
        <p:spPr>
          <a:xfrm>
            <a:off x="3493008" y="2905747"/>
            <a:ext cx="3072384" cy="276999"/>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зерно</a:t>
            </a:r>
          </a:p>
        </p:txBody>
      </p:sp>
      <p:pic>
        <p:nvPicPr>
          <p:cNvPr id="67" name="Рисунок 6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62568" y="3276833"/>
            <a:ext cx="1133787" cy="1133787"/>
          </a:xfrm>
          <a:prstGeom prst="rect">
            <a:avLst/>
          </a:prstGeom>
        </p:spPr>
      </p:pic>
      <p:pic>
        <p:nvPicPr>
          <p:cNvPr id="68" name="Рисунок 6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46828" y="3309787"/>
            <a:ext cx="1084915" cy="1084915"/>
          </a:xfrm>
          <a:prstGeom prst="rect">
            <a:avLst/>
          </a:prstGeom>
        </p:spPr>
      </p:pic>
      <p:pic>
        <p:nvPicPr>
          <p:cNvPr id="69" name="Рисунок 6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57041" y="3300434"/>
            <a:ext cx="1094268" cy="1094268"/>
          </a:xfrm>
          <a:prstGeom prst="rect">
            <a:avLst/>
          </a:prstGeom>
        </p:spPr>
      </p:pic>
      <p:sp>
        <p:nvSpPr>
          <p:cNvPr id="70" name="TextBox 69"/>
          <p:cNvSpPr txBox="1"/>
          <p:nvPr/>
        </p:nvSpPr>
        <p:spPr>
          <a:xfrm>
            <a:off x="6023890" y="4454814"/>
            <a:ext cx="1478389" cy="276999"/>
          </a:xfrm>
          <a:prstGeom prst="rect">
            <a:avLst/>
          </a:prstGeom>
          <a:noFill/>
        </p:spPr>
        <p:txBody>
          <a:bodyPr wrap="square" rtlCol="0">
            <a:spAutoFit/>
          </a:bodyPr>
          <a:lstStyle>
            <a:defPPr>
              <a:defRPr lang="en-US"/>
            </a:defPPr>
            <a:lvl1pPr algn="ctr">
              <a:defRPr sz="120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ru-RU" dirty="0"/>
              <a:t>яйцо</a:t>
            </a:r>
          </a:p>
        </p:txBody>
      </p:sp>
      <p:sp>
        <p:nvSpPr>
          <p:cNvPr id="71" name="TextBox 70"/>
          <p:cNvSpPr txBox="1"/>
          <p:nvPr/>
        </p:nvSpPr>
        <p:spPr>
          <a:xfrm>
            <a:off x="4495481" y="4454814"/>
            <a:ext cx="1478389" cy="461665"/>
          </a:xfrm>
          <a:prstGeom prst="rect">
            <a:avLst/>
          </a:prstGeom>
          <a:noFill/>
        </p:spPr>
        <p:txBody>
          <a:bodyPr wrap="square" rtlCol="0">
            <a:spAutoFit/>
          </a:bodyPr>
          <a:lstStyle>
            <a:defPPr>
              <a:defRPr lang="en-US"/>
            </a:defPPr>
            <a:lvl1pPr algn="ctr">
              <a:defRPr sz="120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ru-RU" dirty="0"/>
              <a:t>мясо скота и птицы</a:t>
            </a:r>
          </a:p>
        </p:txBody>
      </p:sp>
      <p:sp>
        <p:nvSpPr>
          <p:cNvPr id="72" name="TextBox 71"/>
          <p:cNvSpPr txBox="1"/>
          <p:nvPr/>
        </p:nvSpPr>
        <p:spPr>
          <a:xfrm>
            <a:off x="2881422" y="4467908"/>
            <a:ext cx="1478389" cy="276999"/>
          </a:xfrm>
          <a:prstGeom prst="rect">
            <a:avLst/>
          </a:prstGeom>
          <a:noFill/>
        </p:spPr>
        <p:txBody>
          <a:bodyPr wrap="square" rtlCol="0">
            <a:spAutoFit/>
          </a:bodyPr>
          <a:lstStyle>
            <a:defPPr>
              <a:defRPr lang="en-US"/>
            </a:defPPr>
            <a:lvl1pPr algn="ctr">
              <a:defRPr sz="120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ru-RU" dirty="0"/>
              <a:t>молоко</a:t>
            </a:r>
          </a:p>
        </p:txBody>
      </p:sp>
      <p:sp>
        <p:nvSpPr>
          <p:cNvPr id="73" name="TextBox 72"/>
          <p:cNvSpPr txBox="1"/>
          <p:nvPr/>
        </p:nvSpPr>
        <p:spPr>
          <a:xfrm>
            <a:off x="4083677" y="1969138"/>
            <a:ext cx="1731908" cy="800219"/>
          </a:xfrm>
          <a:prstGeom prst="rect">
            <a:avLst/>
          </a:prstGeom>
          <a:noFill/>
        </p:spPr>
        <p:txBody>
          <a:bodyPr wrap="square" rtlCol="0">
            <a:spAutoFit/>
          </a:bodyPr>
          <a:lstStyle/>
          <a:p>
            <a:pPr algn="ctr"/>
            <a:r>
              <a:rPr lang="ru-RU" sz="32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10374</a:t>
            </a:r>
          </a:p>
          <a:p>
            <a:pPr algn="ctr"/>
            <a:r>
              <a:rPr lang="ru-RU" sz="14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тонн</a:t>
            </a:r>
          </a:p>
        </p:txBody>
      </p:sp>
      <p:sp>
        <p:nvSpPr>
          <p:cNvPr id="77" name="TextBox 76"/>
          <p:cNvSpPr txBox="1"/>
          <p:nvPr/>
        </p:nvSpPr>
        <p:spPr>
          <a:xfrm>
            <a:off x="3143546" y="3503026"/>
            <a:ext cx="940131" cy="707886"/>
          </a:xfrm>
          <a:prstGeom prst="rect">
            <a:avLst/>
          </a:prstGeom>
          <a:noFill/>
        </p:spPr>
        <p:txBody>
          <a:bodyPr wrap="square" rtlCol="0">
            <a:spAutoFit/>
          </a:bodyPr>
          <a:lstStyle/>
          <a:p>
            <a:pPr algn="ctr"/>
            <a:r>
              <a:rPr lang="ru-RU" sz="24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1017 </a:t>
            </a:r>
          </a:p>
          <a:p>
            <a:pPr algn="ctr"/>
            <a:r>
              <a:rPr lang="ru-RU" sz="1600" dirty="0" err="1">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т.онн</a:t>
            </a:r>
            <a:endParaRPr lang="ru-RU" sz="9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0" name="TextBox 79"/>
          <p:cNvSpPr txBox="1"/>
          <p:nvPr/>
        </p:nvSpPr>
        <p:spPr>
          <a:xfrm>
            <a:off x="4766391" y="3517467"/>
            <a:ext cx="867071" cy="646331"/>
          </a:xfrm>
          <a:prstGeom prst="rect">
            <a:avLst/>
          </a:prstGeom>
          <a:noFill/>
        </p:spPr>
        <p:txBody>
          <a:bodyPr wrap="square" rtlCol="0">
            <a:spAutoFit/>
          </a:bodyPr>
          <a:lstStyle/>
          <a:p>
            <a:pPr algn="ctr"/>
            <a:r>
              <a:rPr lang="ru-RU" sz="20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260 </a:t>
            </a:r>
          </a:p>
          <a:p>
            <a:pPr algn="ctr"/>
            <a:r>
              <a:rPr lang="ru-RU" sz="16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тонн</a:t>
            </a:r>
            <a:endParaRPr lang="ru-RU" sz="9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1" name="TextBox 80"/>
          <p:cNvSpPr txBox="1"/>
          <p:nvPr/>
        </p:nvSpPr>
        <p:spPr>
          <a:xfrm>
            <a:off x="6161242" y="3532856"/>
            <a:ext cx="1100972" cy="677108"/>
          </a:xfrm>
          <a:prstGeom prst="rect">
            <a:avLst/>
          </a:prstGeom>
          <a:noFill/>
        </p:spPr>
        <p:txBody>
          <a:bodyPr wrap="square" rtlCol="0">
            <a:spAutoFit/>
          </a:bodyPr>
          <a:lstStyle/>
          <a:p>
            <a:pPr algn="ctr"/>
            <a:r>
              <a:rPr lang="ru-RU" sz="24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1200</a:t>
            </a:r>
            <a:r>
              <a:rPr lang="ru-RU" sz="20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 </a:t>
            </a:r>
          </a:p>
          <a:p>
            <a:pPr algn="ctr"/>
            <a:r>
              <a:rPr lang="ru-RU" sz="14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тыс. шт.</a:t>
            </a:r>
            <a:endParaRPr lang="ru-RU" sz="8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6" name="TextBox 45"/>
          <p:cNvSpPr txBox="1"/>
          <p:nvPr/>
        </p:nvSpPr>
        <p:spPr>
          <a:xfrm>
            <a:off x="236368" y="439579"/>
            <a:ext cx="210314"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47" name="Picture 3" descr="Буфер обмена01"/>
          <p:cNvPicPr>
            <a:picLocks noChangeAspect="1" noChangeArrowheads="1"/>
          </p:cNvPicPr>
          <p:nvPr/>
        </p:nvPicPr>
        <p:blipFill>
          <a:blip r:embed="rId14" cstate="print"/>
          <a:srcRect/>
          <a:stretch>
            <a:fillRect/>
          </a:stretch>
        </p:blipFill>
        <p:spPr bwMode="auto">
          <a:xfrm>
            <a:off x="179390" y="156950"/>
            <a:ext cx="668154" cy="836522"/>
          </a:xfrm>
          <a:prstGeom prst="rect">
            <a:avLst/>
          </a:prstGeom>
          <a:noFill/>
          <a:ln w="9525">
            <a:noFill/>
            <a:miter lim="800000"/>
            <a:headEnd/>
            <a:tailEnd/>
          </a:ln>
        </p:spPr>
      </p:pic>
      <p:pic>
        <p:nvPicPr>
          <p:cNvPr id="43" name="Рисунок 49"/>
          <p:cNvPicPr>
            <a:picLocks noChangeAspect="1"/>
          </p:cNvPicPr>
          <p:nvPr/>
        </p:nvPicPr>
        <p:blipFill>
          <a:blip r:embed="rId15">
            <a:lum bright="70000" contrast="-70000"/>
            <a:extLst>
              <a:ext uri="{28A0092B-C50C-407E-A947-70E740481C1C}">
                <a14:useLocalDpi xmlns:a14="http://schemas.microsoft.com/office/drawing/2010/main" val="0"/>
              </a:ext>
            </a:extLst>
          </a:blip>
          <a:srcRect/>
          <a:stretch>
            <a:fillRect/>
          </a:stretch>
        </p:blipFill>
        <p:spPr bwMode="auto">
          <a:xfrm>
            <a:off x="2624138" y="5427663"/>
            <a:ext cx="2489200" cy="15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Рисунок 16"/>
          <p:cNvPicPr>
            <a:picLocks noChangeAspect="1"/>
          </p:cNvPicPr>
          <p:nvPr/>
        </p:nvPicPr>
        <p:blipFill>
          <a:blip r:embed="rId15">
            <a:lum bright="70000" contrast="-70000"/>
            <a:extLst>
              <a:ext uri="{28A0092B-C50C-407E-A947-70E740481C1C}">
                <a14:useLocalDpi xmlns:a14="http://schemas.microsoft.com/office/drawing/2010/main" val="0"/>
              </a:ext>
            </a:extLst>
          </a:blip>
          <a:srcRect/>
          <a:stretch>
            <a:fillRect/>
          </a:stretch>
        </p:blipFill>
        <p:spPr bwMode="auto">
          <a:xfrm>
            <a:off x="2624138" y="5218113"/>
            <a:ext cx="365125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Box 18"/>
          <p:cNvSpPr txBox="1">
            <a:spLocks noChangeArrowheads="1"/>
          </p:cNvSpPr>
          <p:nvPr/>
        </p:nvSpPr>
        <p:spPr bwMode="auto">
          <a:xfrm>
            <a:off x="2540000" y="4892675"/>
            <a:ext cx="45402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sz="1600" b="1" dirty="0">
                <a:solidFill>
                  <a:srgbClr val="007FAC"/>
                </a:solidFill>
                <a:latin typeface="Open Sans Semibold" panose="020B0706030804020204" pitchFamily="34" charset="0"/>
                <a:cs typeface="Open Sans Semibold" panose="020B0706030804020204" pitchFamily="34" charset="0"/>
              </a:rPr>
              <a:t>Основные задачи на период до 202</a:t>
            </a:r>
            <a:r>
              <a:rPr lang="en-US" sz="1600" b="1" dirty="0">
                <a:solidFill>
                  <a:srgbClr val="007FAC"/>
                </a:solidFill>
                <a:latin typeface="Open Sans Semibold" panose="020B0706030804020204" pitchFamily="34" charset="0"/>
                <a:cs typeface="Open Sans Semibold" panose="020B0706030804020204" pitchFamily="34" charset="0"/>
              </a:rPr>
              <a:t>5</a:t>
            </a:r>
            <a:r>
              <a:rPr lang="ru-RU" sz="1600" b="1" dirty="0">
                <a:solidFill>
                  <a:srgbClr val="007FAC"/>
                </a:solidFill>
                <a:latin typeface="Open Sans Semibold" panose="020B0706030804020204" pitchFamily="34" charset="0"/>
                <a:cs typeface="Open Sans Semibold" panose="020B0706030804020204" pitchFamily="34" charset="0"/>
              </a:rPr>
              <a:t> года</a:t>
            </a:r>
          </a:p>
        </p:txBody>
      </p:sp>
      <p:pic>
        <p:nvPicPr>
          <p:cNvPr id="49" name="Рисунок 3"/>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781300" y="5332413"/>
            <a:ext cx="2540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Рисунок 31"/>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808288" y="6121400"/>
            <a:ext cx="254000"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TextBox 8"/>
          <p:cNvSpPr txBox="1">
            <a:spLocks noChangeArrowheads="1"/>
          </p:cNvSpPr>
          <p:nvPr/>
        </p:nvSpPr>
        <p:spPr bwMode="auto">
          <a:xfrm>
            <a:off x="3082925" y="5262563"/>
            <a:ext cx="35591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ru-RU" sz="1200">
                <a:latin typeface="Open Sans" panose="020B0606030504020204" pitchFamily="34" charset="0"/>
                <a:cs typeface="Open Sans" panose="020B0606030504020204" pitchFamily="34" charset="0"/>
              </a:rPr>
              <a:t>Развитие приоритетных подотраслей сельского хозяйства и достижение фин. устойчивости сельскохозяйственных товаропроизводителей</a:t>
            </a:r>
          </a:p>
        </p:txBody>
      </p:sp>
      <p:sp>
        <p:nvSpPr>
          <p:cNvPr id="53" name="TextBox 33"/>
          <p:cNvSpPr txBox="1">
            <a:spLocks noChangeArrowheads="1"/>
          </p:cNvSpPr>
          <p:nvPr/>
        </p:nvSpPr>
        <p:spPr bwMode="auto">
          <a:xfrm>
            <a:off x="3082925" y="6061075"/>
            <a:ext cx="29051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ru-RU" sz="1200">
                <a:latin typeface="Open Sans" panose="020B0606030504020204" pitchFamily="34" charset="0"/>
                <a:cs typeface="Open Sans" panose="020B0606030504020204" pitchFamily="34" charset="0"/>
              </a:rPr>
              <a:t>Вовлечение в оборот неиспользуемых земель сельскохозяйственного </a:t>
            </a:r>
          </a:p>
          <a:p>
            <a:pPr eaLnBrk="1" hangingPunct="1">
              <a:lnSpc>
                <a:spcPct val="100000"/>
              </a:lnSpc>
              <a:spcBef>
                <a:spcPct val="0"/>
              </a:spcBef>
              <a:buFontTx/>
              <a:buNone/>
            </a:pPr>
            <a:r>
              <a:rPr lang="ru-RU" sz="1200">
                <a:latin typeface="Open Sans" panose="020B0606030504020204" pitchFamily="34" charset="0"/>
                <a:cs typeface="Open Sans" panose="020B0606030504020204" pitchFamily="34" charset="0"/>
              </a:rPr>
              <a:t>назначения</a:t>
            </a:r>
          </a:p>
        </p:txBody>
      </p:sp>
      <p:pic>
        <p:nvPicPr>
          <p:cNvPr id="36" name="Рисунок 35">
            <a:extLst>
              <a:ext uri="{FF2B5EF4-FFF2-40B4-BE49-F238E27FC236}">
                <a16:creationId xmlns:a16="http://schemas.microsoft.com/office/drawing/2014/main" id="{89966DDE-6BFD-45EF-A853-CE5857D15736}"/>
              </a:ext>
            </a:extLst>
          </p:cNvPr>
          <p:cNvPicPr>
            <a:picLocks noChangeAspect="1"/>
          </p:cNvPicPr>
          <p:nvPr/>
        </p:nvPicPr>
        <p:blipFill rotWithShape="1">
          <a:blip r:embed="rId17"/>
          <a:srcRect t="10206" b="3426"/>
          <a:stretch/>
        </p:blipFill>
        <p:spPr>
          <a:xfrm>
            <a:off x="1" y="6708559"/>
            <a:ext cx="2957538" cy="836522"/>
          </a:xfrm>
          <a:prstGeom prst="rect">
            <a:avLst/>
          </a:prstGeom>
        </p:spPr>
      </p:pic>
      <p:pic>
        <p:nvPicPr>
          <p:cNvPr id="38" name="Рисунок 37"/>
          <p:cNvPicPr>
            <a:picLocks noChangeAspect="1"/>
          </p:cNvPicPr>
          <p:nvPr/>
        </p:nvPicPr>
        <p:blipFill>
          <a:blip r:embed="rId18"/>
          <a:stretch>
            <a:fillRect/>
          </a:stretch>
        </p:blipFill>
        <p:spPr>
          <a:xfrm>
            <a:off x="961414" y="106089"/>
            <a:ext cx="1329043" cy="804742"/>
          </a:xfrm>
          <a:prstGeom prst="rect">
            <a:avLst/>
          </a:prstGeom>
        </p:spPr>
      </p:pic>
    </p:spTree>
    <p:extLst>
      <p:ext uri="{BB962C8B-B14F-4D97-AF65-F5344CB8AC3E}">
        <p14:creationId xmlns:p14="http://schemas.microsoft.com/office/powerpoint/2010/main" val="1381103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Объект 31"/>
          <p:cNvSpPr txBox="1">
            <a:spLocks/>
          </p:cNvSpPr>
          <p:nvPr/>
        </p:nvSpPr>
        <p:spPr>
          <a:xfrm>
            <a:off x="5134564" y="2607372"/>
            <a:ext cx="2318752" cy="2244020"/>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75" algn="just">
              <a:lnSpc>
                <a:spcPct val="96000"/>
              </a:lnSpc>
              <a:spcBef>
                <a:spcPts val="0"/>
              </a:spcBef>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Предоставление </a:t>
            </a:r>
            <a:r>
              <a:rPr lang="ru-RU" sz="900" spc="-50" dirty="0">
                <a:latin typeface="Open Sans" panose="020B0606030504020204" pitchFamily="34" charset="0"/>
                <a:ea typeface="Open Sans" panose="020B0606030504020204" pitchFamily="34" charset="0"/>
                <a:cs typeface="Open Sans" panose="020B0606030504020204" pitchFamily="34" charset="0"/>
              </a:rPr>
              <a:t>грантов «</a:t>
            </a:r>
            <a:r>
              <a:rPr lang="ru-RU" sz="900" spc="-50" dirty="0" err="1">
                <a:latin typeface="Open Sans" panose="020B0606030504020204" pitchFamily="34" charset="0"/>
                <a:ea typeface="Open Sans" panose="020B0606030504020204" pitchFamily="34" charset="0"/>
                <a:cs typeface="Open Sans" panose="020B0606030504020204" pitchFamily="34" charset="0"/>
              </a:rPr>
              <a:t>Агростартап</a:t>
            </a:r>
            <a:r>
              <a:rPr lang="ru-RU" sz="900" spc="-50" dirty="0">
                <a:latin typeface="Open Sans" panose="020B0606030504020204" pitchFamily="34" charset="0"/>
                <a:ea typeface="Open Sans" panose="020B0606030504020204" pitchFamily="34" charset="0"/>
                <a:cs typeface="Open Sans" panose="020B0606030504020204" pitchFamily="34" charset="0"/>
              </a:rPr>
              <a:t>» крестьянским (фермерским) хозяйствам или индивидуальным предпринимателям на их создание и (или) развитие;</a:t>
            </a:r>
          </a:p>
          <a:p>
            <a:pPr marL="0" indent="180975" algn="just">
              <a:lnSpc>
                <a:spcPct val="96000"/>
              </a:lnSpc>
              <a:spcBef>
                <a:spcPts val="0"/>
              </a:spcBef>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Предоставление субсидий </a:t>
            </a:r>
            <a:r>
              <a:rPr lang="ru-RU" sz="900" spc="-50" dirty="0">
                <a:latin typeface="Open Sans" panose="020B0606030504020204" pitchFamily="34" charset="0"/>
                <a:ea typeface="Open Sans" panose="020B0606030504020204" pitchFamily="34" charset="0"/>
                <a:cs typeface="Open Sans" panose="020B0606030504020204" pitchFamily="34" charset="0"/>
              </a:rPr>
              <a:t>на развитие семейных ферм на базе крестьянских (фермерских) хозяйств, включая индивидуальных предпринимателей;</a:t>
            </a:r>
          </a:p>
          <a:p>
            <a:pPr marL="0" indent="180975" algn="just">
              <a:lnSpc>
                <a:spcPct val="96000"/>
              </a:lnSpc>
              <a:spcBef>
                <a:spcPts val="0"/>
              </a:spcBef>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Предоставление </a:t>
            </a:r>
            <a:r>
              <a:rPr lang="ru-RU" sz="900" spc="-50" dirty="0">
                <a:latin typeface="Open Sans" panose="020B0606030504020204" pitchFamily="34" charset="0"/>
                <a:ea typeface="Open Sans" panose="020B0606030504020204" pitchFamily="34" charset="0"/>
                <a:cs typeface="Open Sans" panose="020B0606030504020204" pitchFamily="34" charset="0"/>
              </a:rPr>
              <a:t>субсидий сельскохозяйственным потребительским кооперативам (за исключением сельскохозяйственных потребительских кредитных кооперативов) на возмещение части затрат, связанных с их развитием</a:t>
            </a:r>
            <a:r>
              <a:rPr lang="ru-RU" sz="900" spc="-50" dirty="0" smtClean="0">
                <a:latin typeface="Open Sans" panose="020B0606030504020204" pitchFamily="34" charset="0"/>
                <a:ea typeface="Open Sans" panose="020B0606030504020204" pitchFamily="34" charset="0"/>
                <a:cs typeface="Open Sans" panose="020B0606030504020204" pitchFamily="34" charset="0"/>
              </a:rPr>
              <a:t>.</a:t>
            </a:r>
          </a:p>
          <a:p>
            <a:pPr marL="0" indent="180975" algn="just">
              <a:lnSpc>
                <a:spcPct val="96000"/>
              </a:lnSpc>
              <a:spcBef>
                <a:spcPts val="0"/>
              </a:spcBef>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Предоставление грантов сельскохозяйственным потребительским кооперативам на развитие материально-технической базы</a:t>
            </a:r>
            <a:endParaRPr lang="ru-RU" sz="900" spc="-50" dirty="0">
              <a:latin typeface="Open Sans" panose="020B0606030504020204" pitchFamily="34" charset="0"/>
              <a:ea typeface="Open Sans" panose="020B0606030504020204" pitchFamily="34" charset="0"/>
              <a:cs typeface="Open Sans" panose="020B0606030504020204" pitchFamily="34" charset="0"/>
            </a:endParaRPr>
          </a:p>
        </p:txBody>
      </p:sp>
      <p:pic>
        <p:nvPicPr>
          <p:cNvPr id="57" name="Рисунок 56"/>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160470" y="2122268"/>
            <a:ext cx="2278865" cy="411187"/>
          </a:xfrm>
          <a:prstGeom prst="rect">
            <a:avLst/>
          </a:prstGeom>
        </p:spPr>
      </p:pic>
      <p:sp>
        <p:nvSpPr>
          <p:cNvPr id="48" name="TextBox 47"/>
          <p:cNvSpPr txBox="1"/>
          <p:nvPr/>
        </p:nvSpPr>
        <p:spPr>
          <a:xfrm>
            <a:off x="5109172" y="2090003"/>
            <a:ext cx="2366767" cy="461665"/>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Развитие малых форм хозяйствования</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5" name="Рисунок 24"/>
          <p:cNvPicPr>
            <a:picLocks noChangeAspect="1"/>
          </p:cNvPicPr>
          <p:nvPr/>
        </p:nvPicPr>
        <p:blipFill>
          <a:blip r:embed="rId5" cstate="print">
            <a:duotone>
              <a:prstClr val="black"/>
              <a:srgbClr val="CCE395">
                <a:tint val="45000"/>
                <a:satMod val="400000"/>
              </a:srgb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151402" y="879485"/>
            <a:ext cx="2287933" cy="267708"/>
          </a:xfrm>
          <a:prstGeom prst="rect">
            <a:avLst/>
          </a:prstGeom>
        </p:spPr>
      </p:pic>
      <p:sp>
        <p:nvSpPr>
          <p:cNvPr id="21" name="TextBox 20"/>
          <p:cNvSpPr txBox="1"/>
          <p:nvPr/>
        </p:nvSpPr>
        <p:spPr>
          <a:xfrm>
            <a:off x="5078994" y="872818"/>
            <a:ext cx="2363014" cy="276999"/>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Страхование в АПК</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6" name="Объект 31"/>
          <p:cNvSpPr txBox="1">
            <a:spLocks/>
          </p:cNvSpPr>
          <p:nvPr/>
        </p:nvSpPr>
        <p:spPr>
          <a:xfrm>
            <a:off x="5148062" y="1183100"/>
            <a:ext cx="2272654" cy="741029"/>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96000"/>
              </a:lnSpc>
              <a:spcBef>
                <a:spcPts val="0"/>
              </a:spcBef>
              <a:buNone/>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уплату страховой премии, начисленной по договору сельскохозяйственного страхования в области растениеводства, и (или) животноводства, и (или) товарной </a:t>
            </a:r>
            <a:r>
              <a:rPr lang="ru-RU" sz="900" spc="-50" dirty="0" err="1">
                <a:latin typeface="Open Sans" panose="020B0606030504020204" pitchFamily="34" charset="0"/>
                <a:ea typeface="Open Sans" panose="020B0606030504020204" pitchFamily="34" charset="0"/>
                <a:cs typeface="Open Sans" panose="020B0606030504020204" pitchFamily="34" charset="0"/>
              </a:rPr>
              <a:t>аквакультуры</a:t>
            </a:r>
            <a:r>
              <a:rPr lang="ru-RU" sz="900" spc="-50" dirty="0">
                <a:latin typeface="Open Sans" panose="020B0606030504020204" pitchFamily="34" charset="0"/>
                <a:ea typeface="Open Sans" panose="020B0606030504020204" pitchFamily="34" charset="0"/>
                <a:cs typeface="Open Sans" panose="020B0606030504020204" pitchFamily="34" charset="0"/>
              </a:rPr>
              <a:t> (товарного рыбоводства</a:t>
            </a:r>
            <a:r>
              <a:rPr lang="ru-RU" sz="900" spc="-50" dirty="0" smtClean="0">
                <a:latin typeface="Open Sans" panose="020B0606030504020204" pitchFamily="34" charset="0"/>
                <a:ea typeface="Open Sans" panose="020B0606030504020204" pitchFamily="34" charset="0"/>
                <a:cs typeface="Open Sans" panose="020B0606030504020204" pitchFamily="34" charset="0"/>
              </a:rPr>
              <a:t>)</a:t>
            </a:r>
            <a:endParaRPr lang="ru-RU" sz="900" spc="-5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Рисунок 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5747" y="913673"/>
            <a:ext cx="2524148" cy="256144"/>
          </a:xfrm>
          <a:prstGeom prst="rect">
            <a:avLst/>
          </a:prstGeom>
        </p:spPr>
      </p:pic>
      <p:sp>
        <p:nvSpPr>
          <p:cNvPr id="6" name="TextBox 5"/>
          <p:cNvSpPr txBox="1"/>
          <p:nvPr/>
        </p:nvSpPr>
        <p:spPr>
          <a:xfrm>
            <a:off x="109839" y="861382"/>
            <a:ext cx="2519745" cy="276999"/>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Растениеводство</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3" name="Объект 31"/>
          <p:cNvSpPr txBox="1">
            <a:spLocks/>
          </p:cNvSpPr>
          <p:nvPr/>
        </p:nvSpPr>
        <p:spPr>
          <a:xfrm>
            <a:off x="2616581" y="1227207"/>
            <a:ext cx="2530391" cy="3277842"/>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приобретение сельскохозяйственной, промышленной техники для производства сельскохозяйственной продукции;</a:t>
            </a:r>
          </a:p>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уплату лизинговых платежей при приобретении сельскохозяйственной техники и оборудования;</a:t>
            </a:r>
          </a:p>
          <a:p>
            <a:pPr marL="0" indent="180975" algn="just">
              <a:lnSpc>
                <a:spcPct val="96000"/>
              </a:lnSpc>
              <a:spcBef>
                <a:spcPts val="0"/>
              </a:spcBef>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a:latin typeface="Open Sans" panose="020B0606030504020204" pitchFamily="34" charset="0"/>
                <a:ea typeface="Open Sans" panose="020B0606030504020204" pitchFamily="34" charset="0"/>
                <a:cs typeface="Open Sans" panose="020B0606030504020204" pitchFamily="34" charset="0"/>
              </a:rPr>
              <a:t>на создание и (или) модернизацию объектов агропромышленного комплекса, а также на приобретение и ввод в промышленную эксплуатацию маркировочного оборудования для внедрения обязательной маркировки отдельных видов молочной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продукции</a:t>
            </a:r>
            <a:endParaRPr lang="ru-RU" sz="900" spc="-5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Рисунок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18066" y="1178727"/>
            <a:ext cx="2508589" cy="1761732"/>
          </a:xfrm>
          <a:prstGeom prst="rect">
            <a:avLst/>
          </a:prstGeom>
        </p:spPr>
      </p:pic>
      <p:pic>
        <p:nvPicPr>
          <p:cNvPr id="54" name="Рисунок 53"/>
          <p:cNvPicPr>
            <a:picLocks noChangeAspect="1"/>
          </p:cNvPicPr>
          <p:nvPr/>
        </p:nvPicPr>
        <p:blipFill>
          <a:blip r:embed="rId3" cstate="print">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645849" y="862442"/>
            <a:ext cx="2452477" cy="299242"/>
          </a:xfrm>
          <a:prstGeom prst="rect">
            <a:avLst/>
          </a:prstGeom>
        </p:spPr>
      </p:pic>
      <p:sp>
        <p:nvSpPr>
          <p:cNvPr id="46" name="TextBox 45"/>
          <p:cNvSpPr txBox="1"/>
          <p:nvPr/>
        </p:nvSpPr>
        <p:spPr>
          <a:xfrm>
            <a:off x="2784764" y="879485"/>
            <a:ext cx="2294230" cy="276999"/>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Техническая модернизация</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8" name="Рисунок 27"/>
          <p:cNvPicPr>
            <a:picLocks noChangeAspect="1"/>
          </p:cNvPicPr>
          <p:nvPr/>
        </p:nvPicPr>
        <p:blipFill>
          <a:blip r:embed="rId8" cstate="print">
            <a:duotone>
              <a:prstClr val="black"/>
              <a:srgbClr val="AEFFDE">
                <a:tint val="45000"/>
                <a:satMod val="400000"/>
              </a:srgbClr>
            </a:duotone>
            <a:extLst>
              <a:ext uri="{28A0092B-C50C-407E-A947-70E740481C1C}">
                <a14:useLocalDpi xmlns:a14="http://schemas.microsoft.com/office/drawing/2010/main" val="0"/>
              </a:ext>
            </a:extLst>
          </a:blip>
          <a:stretch>
            <a:fillRect/>
          </a:stretch>
        </p:blipFill>
        <p:spPr>
          <a:xfrm>
            <a:off x="70448" y="1198775"/>
            <a:ext cx="2529447" cy="2096382"/>
          </a:xfrm>
          <a:prstGeom prst="rect">
            <a:avLst/>
          </a:prstGeom>
        </p:spPr>
      </p:pic>
      <p:sp>
        <p:nvSpPr>
          <p:cNvPr id="49" name="Объект 31"/>
          <p:cNvSpPr>
            <a:spLocks noGrp="1"/>
          </p:cNvSpPr>
          <p:nvPr/>
        </p:nvSpPr>
        <p:spPr>
          <a:xfrm>
            <a:off x="48430" y="1220332"/>
            <a:ext cx="2551814" cy="2029222"/>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75" algn="just">
              <a:lnSpc>
                <a:spcPct val="96000"/>
              </a:lnSpc>
              <a:spcBef>
                <a:spcPts val="0"/>
              </a:spcBef>
              <a:buFont typeface="+mj-lt"/>
              <a:buAutoNum type="arabicPeriod"/>
            </a:pPr>
            <a:r>
              <a:rPr lang="ru-RU" sz="800" spc="-50" dirty="0" smtClean="0">
                <a:latin typeface="Open Sans" panose="020B0606030504020204" pitchFamily="34" charset="0"/>
                <a:ea typeface="Open Sans" panose="020B0606030504020204" pitchFamily="34" charset="0"/>
                <a:cs typeface="Open Sans" panose="020B0606030504020204" pitchFamily="34" charset="0"/>
              </a:rPr>
              <a:t>Субсидии на </a:t>
            </a:r>
            <a:r>
              <a:rPr lang="ru-RU" sz="800" spc="-50" dirty="0">
                <a:latin typeface="Open Sans" panose="020B0606030504020204" pitchFamily="34" charset="0"/>
                <a:ea typeface="Open Sans" panose="020B0606030504020204" pitchFamily="34" charset="0"/>
                <a:cs typeface="Open Sans" panose="020B0606030504020204" pitchFamily="34" charset="0"/>
              </a:rPr>
              <a:t>поддержку элитного семеноводства;</a:t>
            </a:r>
          </a:p>
          <a:p>
            <a:pPr marL="0" indent="180975" algn="just">
              <a:lnSpc>
                <a:spcPct val="96000"/>
              </a:lnSpc>
              <a:spcBef>
                <a:spcPts val="0"/>
              </a:spcBef>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8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800" spc="-50" dirty="0">
                <a:latin typeface="Open Sans" panose="020B0606030504020204" pitchFamily="34" charset="0"/>
                <a:ea typeface="Open Sans" panose="020B0606030504020204" pitchFamily="34" charset="0"/>
                <a:cs typeface="Open Sans" panose="020B0606030504020204" pitchFamily="34" charset="0"/>
              </a:rPr>
              <a:t>проведение комплекса агротехнологических работ на посевных площадях, занятых зерновыми, зернобобовыми и кормовыми культурами;</a:t>
            </a:r>
          </a:p>
          <a:p>
            <a:pPr marL="0" indent="180975" algn="just">
              <a:lnSpc>
                <a:spcPct val="96000"/>
              </a:lnSpc>
              <a:spcBef>
                <a:spcPts val="0"/>
              </a:spcBef>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8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800" spc="-50" dirty="0">
                <a:latin typeface="Open Sans" panose="020B0606030504020204" pitchFamily="34" charset="0"/>
                <a:ea typeface="Open Sans" panose="020B0606030504020204" pitchFamily="34" charset="0"/>
                <a:cs typeface="Open Sans" panose="020B0606030504020204" pitchFamily="34" charset="0"/>
              </a:rPr>
              <a:t>производство и реализацию зерновых культур;</a:t>
            </a:r>
          </a:p>
          <a:p>
            <a:pPr marL="0" indent="180975" algn="just">
              <a:lnSpc>
                <a:spcPct val="96000"/>
              </a:lnSpc>
              <a:spcBef>
                <a:spcPts val="0"/>
              </a:spcBef>
              <a:buFont typeface="+mj-lt"/>
              <a:buAutoNum type="arabicPeriod"/>
            </a:pPr>
            <a:r>
              <a:rPr lang="ru-RU" sz="800" spc="-50" dirty="0" smtClean="0">
                <a:latin typeface="Open Sans" panose="020B0606030504020204" pitchFamily="34" charset="0"/>
                <a:ea typeface="Open Sans" panose="020B0606030504020204" pitchFamily="34" charset="0"/>
                <a:cs typeface="Open Sans" panose="020B0606030504020204" pitchFamily="34" charset="0"/>
              </a:rPr>
              <a:t>Субсидии на </a:t>
            </a:r>
            <a:r>
              <a:rPr lang="ru-RU" sz="800" spc="-50" dirty="0">
                <a:latin typeface="Open Sans" panose="020B0606030504020204" pitchFamily="34" charset="0"/>
                <a:ea typeface="Open Sans" panose="020B0606030504020204" pitchFamily="34" charset="0"/>
                <a:cs typeface="Open Sans" panose="020B0606030504020204" pitchFamily="34" charset="0"/>
              </a:rPr>
              <a:t>поддержку производства льна-долгунца и (или) технической конопли;</a:t>
            </a:r>
          </a:p>
          <a:p>
            <a:pPr marL="0" indent="180975" algn="just">
              <a:lnSpc>
                <a:spcPct val="96000"/>
              </a:lnSpc>
              <a:spcBef>
                <a:spcPts val="0"/>
              </a:spcBef>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8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800" spc="-50" dirty="0">
                <a:latin typeface="Open Sans" panose="020B0606030504020204" pitchFamily="34" charset="0"/>
                <a:ea typeface="Open Sans" panose="020B0606030504020204" pitchFamily="34" charset="0"/>
                <a:cs typeface="Open Sans" panose="020B0606030504020204" pitchFamily="34" charset="0"/>
              </a:rPr>
              <a:t>стимулирование увеличения производства картофеля и овощей</a:t>
            </a:r>
            <a:r>
              <a:rPr lang="ru-RU" sz="800" spc="-50" dirty="0" smtClean="0">
                <a:latin typeface="Open Sans" panose="020B0606030504020204" pitchFamily="34" charset="0"/>
                <a:ea typeface="Open Sans" panose="020B0606030504020204" pitchFamily="34" charset="0"/>
                <a:cs typeface="Open Sans" panose="020B0606030504020204" pitchFamily="34" charset="0"/>
              </a:rPr>
              <a:t>.</a:t>
            </a:r>
          </a:p>
          <a:p>
            <a:pPr marL="0" indent="180975" algn="just">
              <a:lnSpc>
                <a:spcPct val="96000"/>
              </a:lnSpc>
              <a:spcBef>
                <a:spcPts val="0"/>
              </a:spcBef>
              <a:buFont typeface="+mj-lt"/>
              <a:buAutoNum type="arabicPeriod"/>
            </a:pPr>
            <a:r>
              <a:rPr lang="ru-RU" sz="800" b="1" dirty="0" smtClean="0"/>
              <a:t> </a:t>
            </a:r>
            <a:r>
              <a:rPr lang="ru-RU" sz="800" b="1" dirty="0"/>
              <a:t>Субсидии на проведение  комплекса агротехнологических работ на посевных площадях, занятых льном-долгунцом </a:t>
            </a:r>
            <a:endParaRPr lang="ru-RU" sz="800" b="1" dirty="0" smtClean="0"/>
          </a:p>
          <a:p>
            <a:pPr marL="0" indent="180975" algn="just">
              <a:lnSpc>
                <a:spcPct val="96000"/>
              </a:lnSpc>
              <a:spcBef>
                <a:spcPts val="0"/>
              </a:spcBef>
              <a:buFont typeface="+mj-lt"/>
              <a:buAutoNum type="arabicPeriod"/>
            </a:pPr>
            <a:r>
              <a:rPr lang="ru-RU" sz="800" b="1" dirty="0" smtClean="0"/>
              <a:t>Субсидии </a:t>
            </a:r>
            <a:r>
              <a:rPr lang="ru-RU" sz="800" b="1" dirty="0"/>
              <a:t>на проведение  комплекса агротехнологических работ на посевных площадях, занятых рапсом </a:t>
            </a:r>
            <a:endParaRPr lang="ru-RU" sz="800" b="1" spc="-50" dirty="0" smtClean="0">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96000"/>
              </a:lnSpc>
              <a:spcBef>
                <a:spcPts val="0"/>
              </a:spcBef>
              <a:buNone/>
            </a:pPr>
            <a:endParaRPr lang="ru-RU" sz="900" spc="-50" dirty="0">
              <a:solidFill>
                <a:srgbClr val="00B0F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Рисунок 6"/>
          <p:cNvPicPr>
            <a:picLocks noChangeAspect="1"/>
          </p:cNvPicPr>
          <p:nvPr/>
        </p:nvPicPr>
        <p:blipFill>
          <a:blip r:embed="rId9" cstate="print">
            <a:duotone>
              <a:prstClr val="black"/>
              <a:srgbClr val="DEE59D">
                <a:tint val="45000"/>
                <a:satMod val="400000"/>
              </a:srgbClr>
            </a:duotone>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9762" y="3341618"/>
            <a:ext cx="2520132" cy="293796"/>
          </a:xfrm>
          <a:prstGeom prst="rect">
            <a:avLst/>
          </a:prstGeom>
        </p:spPr>
      </p:pic>
      <p:sp>
        <p:nvSpPr>
          <p:cNvPr id="12" name="TextBox 11"/>
          <p:cNvSpPr txBox="1"/>
          <p:nvPr/>
        </p:nvSpPr>
        <p:spPr>
          <a:xfrm>
            <a:off x="104291" y="3357689"/>
            <a:ext cx="2495603" cy="276999"/>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Животноводство</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43" name="Рисунок 4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5240449" y="5339022"/>
            <a:ext cx="1260636" cy="1220743"/>
          </a:xfrm>
          <a:prstGeom prst="rect">
            <a:avLst/>
          </a:prstGeom>
        </p:spPr>
      </p:pic>
      <p:pic>
        <p:nvPicPr>
          <p:cNvPr id="24" name="Рисунок 23"/>
          <p:cNvPicPr>
            <a:picLocks noChangeAspect="1"/>
          </p:cNvPicPr>
          <p:nvPr/>
        </p:nvPicPr>
        <p:blipFill>
          <a:blip r:embed="rId12" cstate="print">
            <a:duotone>
              <a:prstClr val="black"/>
              <a:srgbClr val="AEFFDE">
                <a:tint val="45000"/>
                <a:satMod val="400000"/>
              </a:srgbClr>
            </a:duotone>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651881" y="3018504"/>
            <a:ext cx="2426023" cy="357743"/>
          </a:xfrm>
          <a:prstGeom prst="rect">
            <a:avLst/>
          </a:prstGeom>
        </p:spPr>
      </p:pic>
      <p:pic>
        <p:nvPicPr>
          <p:cNvPr id="10" name="Рисунок 9"/>
          <p:cNvPicPr>
            <a:picLocks noChangeAspect="1"/>
          </p:cNvPicPr>
          <p:nvPr/>
        </p:nvPicPr>
        <p:blipFill>
          <a:blip r:embed="rId14" cstate="print"/>
          <a:stretch>
            <a:fillRect/>
          </a:stretch>
        </p:blipFill>
        <p:spPr>
          <a:xfrm>
            <a:off x="2061031" y="59380"/>
            <a:ext cx="5498644" cy="663073"/>
          </a:xfrm>
          <a:prstGeom prst="rect">
            <a:avLst/>
          </a:prstGeom>
        </p:spPr>
      </p:pic>
      <p:sp>
        <p:nvSpPr>
          <p:cNvPr id="3" name="TextBox 2"/>
          <p:cNvSpPr txBox="1"/>
          <p:nvPr/>
        </p:nvSpPr>
        <p:spPr>
          <a:xfrm>
            <a:off x="1878080" y="31690"/>
            <a:ext cx="6007049" cy="707886"/>
          </a:xfrm>
          <a:prstGeom prst="rect">
            <a:avLst/>
          </a:prstGeom>
          <a:noFill/>
        </p:spPr>
        <p:txBody>
          <a:bodyPr wrap="square" rtlCol="0">
            <a:spAutoFit/>
          </a:bodyPr>
          <a:lstStyle/>
          <a:p>
            <a:pPr algn="ctr"/>
            <a:r>
              <a:rPr lang="ru-RU" sz="19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Государственная поддержка </a:t>
            </a:r>
            <a:r>
              <a:rPr lang="ru-RU" sz="195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сельхозтоваропроизводителей (субсидии)</a:t>
            </a:r>
          </a:p>
        </p:txBody>
      </p:sp>
      <p:sp>
        <p:nvSpPr>
          <p:cNvPr id="4" name="TextBox 3"/>
          <p:cNvSpPr txBox="1"/>
          <p:nvPr/>
        </p:nvSpPr>
        <p:spPr>
          <a:xfrm>
            <a:off x="7125935" y="7190343"/>
            <a:ext cx="419859"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19</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 name="TextBox 13"/>
          <p:cNvSpPr txBox="1"/>
          <p:nvPr/>
        </p:nvSpPr>
        <p:spPr>
          <a:xfrm rot="10800000" flipV="1">
            <a:off x="2793188" y="2937190"/>
            <a:ext cx="2159667" cy="461665"/>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Возмещение процентных</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a:t>
            </a: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тавок по кредитам</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3" name="Рисунок 32"/>
          <p:cNvPicPr>
            <a:picLocks noChangeAspect="1"/>
          </p:cNvPicPr>
          <p:nvPr/>
        </p:nvPicPr>
        <p:blipFill>
          <a:blip r:embed="rId8" cstate="print">
            <a:duotone>
              <a:prstClr val="black"/>
              <a:srgbClr val="E5E5A2">
                <a:tint val="45000"/>
                <a:satMod val="400000"/>
              </a:srgbClr>
            </a:duotone>
            <a:extLst>
              <a:ext uri="{28A0092B-C50C-407E-A947-70E740481C1C}">
                <a14:useLocalDpi xmlns:a14="http://schemas.microsoft.com/office/drawing/2010/main" val="0"/>
              </a:ext>
            </a:extLst>
          </a:blip>
          <a:stretch>
            <a:fillRect/>
          </a:stretch>
        </p:blipFill>
        <p:spPr>
          <a:xfrm>
            <a:off x="70448" y="3681875"/>
            <a:ext cx="2529447" cy="1623550"/>
          </a:xfrm>
          <a:prstGeom prst="rect">
            <a:avLst/>
          </a:prstGeom>
        </p:spPr>
      </p:pic>
      <p:pic>
        <p:nvPicPr>
          <p:cNvPr id="39" name="Рисунок 3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683218" y="3424071"/>
            <a:ext cx="2407936" cy="620072"/>
          </a:xfrm>
          <a:prstGeom prst="rect">
            <a:avLst/>
          </a:prstGeom>
        </p:spPr>
      </p:pic>
      <p:sp>
        <p:nvSpPr>
          <p:cNvPr id="35" name="Объект 31"/>
          <p:cNvSpPr txBox="1">
            <a:spLocks/>
          </p:cNvSpPr>
          <p:nvPr/>
        </p:nvSpPr>
        <p:spPr>
          <a:xfrm>
            <a:off x="2696431" y="3488516"/>
            <a:ext cx="2351312" cy="592684"/>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96000"/>
              </a:lnSpc>
              <a:spcBef>
                <a:spcPts val="0"/>
              </a:spcBef>
              <a:buNone/>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уплату процентов по инвестиционным кредитам (займам) в агропромышленном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комплексе</a:t>
            </a:r>
            <a:endParaRPr lang="ru-RU" sz="900" spc="-50" dirty="0">
              <a:latin typeface="Open Sans" panose="020B0606030504020204" pitchFamily="34" charset="0"/>
              <a:ea typeface="Open Sans" panose="020B0606030504020204" pitchFamily="34" charset="0"/>
              <a:cs typeface="Open Sans" panose="020B0606030504020204" pitchFamily="34" charset="0"/>
            </a:endParaRPr>
          </a:p>
        </p:txBody>
      </p:sp>
      <p:pic>
        <p:nvPicPr>
          <p:cNvPr id="40" name="Рисунок 39"/>
          <p:cNvPicPr>
            <a:picLocks noChangeAspect="1"/>
          </p:cNvPicPr>
          <p:nvPr/>
        </p:nvPicPr>
        <p:blipFill>
          <a:blip r:embed="rId16" cstate="print">
            <a:duotone>
              <a:prstClr val="black"/>
              <a:srgbClr val="DEE59D">
                <a:tint val="45000"/>
                <a:satMod val="400000"/>
              </a:srgbClr>
            </a:duotone>
            <a:extLst>
              <a:ext uri="{28A0092B-C50C-407E-A947-70E740481C1C}">
                <a14:useLocalDpi xmlns:a14="http://schemas.microsoft.com/office/drawing/2010/main" val="0"/>
              </a:ext>
            </a:extLst>
          </a:blip>
          <a:stretch>
            <a:fillRect/>
          </a:stretch>
        </p:blipFill>
        <p:spPr>
          <a:xfrm>
            <a:off x="5168379" y="1161684"/>
            <a:ext cx="2273744" cy="877675"/>
          </a:xfrm>
          <a:prstGeom prst="rect">
            <a:avLst/>
          </a:prstGeom>
        </p:spPr>
      </p:pic>
      <p:sp>
        <p:nvSpPr>
          <p:cNvPr id="50" name="Объект 31"/>
          <p:cNvSpPr txBox="1">
            <a:spLocks/>
          </p:cNvSpPr>
          <p:nvPr/>
        </p:nvSpPr>
        <p:spPr>
          <a:xfrm>
            <a:off x="136449" y="3704378"/>
            <a:ext cx="2388518" cy="2466154"/>
          </a:xfrm>
          <a:prstGeom prst="rect">
            <a:avLst/>
          </a:prstGeom>
        </p:spPr>
        <p:txBody>
          <a:bodyPr vert="horz" lIns="91440" tIns="45720" rIns="91440" bIns="4572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поддержку племенного животноводства;</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приобретение племенного молодняка;</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повышение продуктивности в молочном скотоводстве;  </a:t>
            </a:r>
          </a:p>
          <a:p>
            <a:pPr indent="180975" algn="just" defTabSz="755934">
              <a:lnSpc>
                <a:spcPct val="96000"/>
              </a:lnSpc>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Субсидии на </a:t>
            </a:r>
            <a:r>
              <a:rPr lang="ru-RU" sz="900" spc="-50" dirty="0">
                <a:latin typeface="Open Sans" panose="020B0606030504020204" pitchFamily="34" charset="0"/>
                <a:ea typeface="Open Sans" panose="020B0606030504020204" pitchFamily="34" charset="0"/>
                <a:cs typeface="Open Sans" panose="020B0606030504020204" pitchFamily="34" charset="0"/>
              </a:rPr>
              <a:t>реализованную товарную рыбу, произведенную в Смоленской области</a:t>
            </a:r>
            <a:r>
              <a:rPr lang="ru-RU" sz="900" spc="-50" dirty="0" smtClean="0">
                <a:latin typeface="Open Sans" panose="020B0606030504020204" pitchFamily="34" charset="0"/>
                <a:ea typeface="Open Sans" panose="020B0606030504020204" pitchFamily="34" charset="0"/>
                <a:cs typeface="Open Sans" panose="020B0606030504020204" pitchFamily="34" charset="0"/>
              </a:rPr>
              <a:t>;</a:t>
            </a:r>
          </a:p>
          <a:p>
            <a:pPr indent="180975" algn="just" defTabSz="755934">
              <a:lnSpc>
                <a:spcPct val="96000"/>
              </a:lnSpc>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Субсидии на  литр реализованного молока</a:t>
            </a:r>
            <a:endParaRPr lang="ru-RU" sz="900" spc="-50" dirty="0">
              <a:latin typeface="Open Sans" panose="020B0606030504020204" pitchFamily="34" charset="0"/>
              <a:ea typeface="Open Sans" panose="020B0606030504020204" pitchFamily="34" charset="0"/>
              <a:cs typeface="Open Sans" panose="020B0606030504020204" pitchFamily="34" charset="0"/>
            </a:endParaRPr>
          </a:p>
        </p:txBody>
      </p:sp>
      <p:pic>
        <p:nvPicPr>
          <p:cNvPr id="51" name="Рисунок 50"/>
          <p:cNvPicPr>
            <a:picLocks noChangeAspect="1"/>
          </p:cNvPicPr>
          <p:nvPr/>
        </p:nvPicPr>
        <p:blipFill>
          <a:blip r:embed="rId16" cstate="print">
            <a:duotone>
              <a:prstClr val="black"/>
              <a:srgbClr val="DEE59D">
                <a:tint val="45000"/>
                <a:satMod val="400000"/>
              </a:srgbClr>
            </a:duotone>
            <a:extLst>
              <a:ext uri="{28A0092B-C50C-407E-A947-70E740481C1C}">
                <a14:useLocalDpi xmlns:a14="http://schemas.microsoft.com/office/drawing/2010/main" val="0"/>
              </a:ext>
            </a:extLst>
          </a:blip>
          <a:stretch>
            <a:fillRect/>
          </a:stretch>
        </p:blipFill>
        <p:spPr>
          <a:xfrm>
            <a:off x="5168366" y="2541450"/>
            <a:ext cx="2248377" cy="2296336"/>
          </a:xfrm>
          <a:prstGeom prst="rect">
            <a:avLst/>
          </a:prstGeom>
        </p:spPr>
      </p:pic>
      <p:sp>
        <p:nvSpPr>
          <p:cNvPr id="2" name="Прямоугольник 1"/>
          <p:cNvSpPr/>
          <p:nvPr/>
        </p:nvSpPr>
        <p:spPr>
          <a:xfrm>
            <a:off x="764874" y="6431973"/>
            <a:ext cx="1296157" cy="704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1200" dirty="0" smtClean="0">
              <a:solidFill>
                <a:schemeClr val="accent1">
                  <a:lumMod val="50000"/>
                </a:schemeClr>
              </a:solidFill>
              <a:cs typeface="Times New Roman" panose="02020603050405020304" pitchFamily="18" charset="0"/>
            </a:endParaRPr>
          </a:p>
          <a:p>
            <a:endParaRPr lang="ru-RU" sz="1200" dirty="0" smtClean="0">
              <a:solidFill>
                <a:schemeClr val="accent1">
                  <a:lumMod val="50000"/>
                </a:schemeClr>
              </a:solidFill>
              <a:cs typeface="Times New Roman" panose="02020603050405020304" pitchFamily="18" charset="0"/>
            </a:endParaRPr>
          </a:p>
          <a:p>
            <a:endParaRPr lang="ru-RU" sz="1200" dirty="0" smtClean="0">
              <a:solidFill>
                <a:schemeClr val="accent1">
                  <a:lumMod val="50000"/>
                </a:schemeClr>
              </a:solidFill>
              <a:cs typeface="Times New Roman" panose="02020603050405020304" pitchFamily="18" charset="0"/>
            </a:endParaRPr>
          </a:p>
          <a:p>
            <a:r>
              <a:rPr lang="ru-RU" sz="1200" dirty="0" smtClean="0">
                <a:solidFill>
                  <a:schemeClr val="accent1">
                    <a:lumMod val="50000"/>
                  </a:schemeClr>
                </a:solidFill>
                <a:cs typeface="Times New Roman" panose="02020603050405020304" pitchFamily="18" charset="0"/>
              </a:rPr>
              <a:t> Министерство</a:t>
            </a:r>
            <a:endParaRPr lang="ru-RU" sz="1200" dirty="0">
              <a:solidFill>
                <a:schemeClr val="accent1">
                  <a:lumMod val="50000"/>
                </a:schemeClr>
              </a:solidFill>
              <a:cs typeface="Times New Roman" panose="02020603050405020304" pitchFamily="18" charset="0"/>
            </a:endParaRPr>
          </a:p>
        </p:txBody>
      </p:sp>
      <p:pic>
        <p:nvPicPr>
          <p:cNvPr id="9" name="Рисунок 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5586" y="6670629"/>
            <a:ext cx="845715" cy="877292"/>
          </a:xfrm>
          <a:prstGeom prst="rect">
            <a:avLst/>
          </a:prstGeom>
        </p:spPr>
      </p:pic>
      <p:pic>
        <p:nvPicPr>
          <p:cNvPr id="34" name="Picture 3" descr="Буфер обмена01"/>
          <p:cNvPicPr>
            <a:picLocks noChangeAspect="1" noChangeArrowheads="1"/>
          </p:cNvPicPr>
          <p:nvPr/>
        </p:nvPicPr>
        <p:blipFill>
          <a:blip r:embed="rId18" cstate="print"/>
          <a:srcRect/>
          <a:stretch>
            <a:fillRect/>
          </a:stretch>
        </p:blipFill>
        <p:spPr bwMode="auto">
          <a:xfrm>
            <a:off x="193147" y="97912"/>
            <a:ext cx="668154" cy="836522"/>
          </a:xfrm>
          <a:prstGeom prst="rect">
            <a:avLst/>
          </a:prstGeom>
          <a:noFill/>
          <a:ln w="9525">
            <a:noFill/>
            <a:miter lim="800000"/>
            <a:headEnd/>
            <a:tailEnd/>
          </a:ln>
        </p:spPr>
      </p:pic>
      <p:pic>
        <p:nvPicPr>
          <p:cNvPr id="37" name="Рисунок 36"/>
          <p:cNvPicPr>
            <a:picLocks noChangeAspect="1"/>
          </p:cNvPicPr>
          <p:nvPr/>
        </p:nvPicPr>
        <p:blipFill>
          <a:blip r:embed="rId19"/>
          <a:stretch>
            <a:fillRect/>
          </a:stretch>
        </p:blipFill>
        <p:spPr>
          <a:xfrm>
            <a:off x="891578" y="17738"/>
            <a:ext cx="1329043" cy="804742"/>
          </a:xfrm>
          <a:prstGeom prst="rect">
            <a:avLst/>
          </a:prstGeom>
        </p:spPr>
      </p:pic>
    </p:spTree>
    <p:extLst>
      <p:ext uri="{BB962C8B-B14F-4D97-AF65-F5344CB8AC3E}">
        <p14:creationId xmlns:p14="http://schemas.microsoft.com/office/powerpoint/2010/main" val="16680568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p:cNvPicPr>
            <a:picLocks noChangeAspect="1"/>
          </p:cNvPicPr>
          <p:nvPr/>
        </p:nvPicPr>
        <p:blipFill>
          <a:blip r:embed="rId2" cstate="print"/>
          <a:stretch>
            <a:fillRect/>
          </a:stretch>
        </p:blipFill>
        <p:spPr>
          <a:xfrm>
            <a:off x="2061031" y="156237"/>
            <a:ext cx="5498644" cy="768091"/>
          </a:xfrm>
          <a:prstGeom prst="rect">
            <a:avLst/>
          </a:prstGeom>
        </p:spPr>
      </p:pic>
      <p:sp>
        <p:nvSpPr>
          <p:cNvPr id="18" name="TextBox 17"/>
          <p:cNvSpPr txBox="1"/>
          <p:nvPr/>
        </p:nvSpPr>
        <p:spPr>
          <a:xfrm>
            <a:off x="1751897" y="256035"/>
            <a:ext cx="6116912" cy="584775"/>
          </a:xfrm>
          <a:prstGeom prst="rect">
            <a:avLst/>
          </a:prstGeom>
          <a:noFill/>
        </p:spPr>
        <p:txBody>
          <a:bodyPr wrap="square" rtlCol="0">
            <a:spAutoFit/>
          </a:bodyPr>
          <a:lstStyle/>
          <a:p>
            <a:pPr algn="ctr"/>
            <a:r>
              <a:rPr lang="ru-RU" sz="16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Обращение Главы муниципального образования</a:t>
            </a:r>
          </a:p>
          <a:p>
            <a:pPr algn="ctr"/>
            <a:r>
              <a:rPr lang="ru-RU" sz="16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«Шумячский муниципальный округ» Смоленской области</a:t>
            </a:r>
          </a:p>
        </p:txBody>
      </p:sp>
      <p:sp>
        <p:nvSpPr>
          <p:cNvPr id="19" name="TextBox 18"/>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a:t>
            </a:r>
          </a:p>
        </p:txBody>
      </p:sp>
      <p:sp>
        <p:nvSpPr>
          <p:cNvPr id="22" name="TextBox 21"/>
          <p:cNvSpPr txBox="1"/>
          <p:nvPr/>
        </p:nvSpPr>
        <p:spPr>
          <a:xfrm>
            <a:off x="341525" y="4057075"/>
            <a:ext cx="2422465" cy="523220"/>
          </a:xfrm>
          <a:prstGeom prst="rect">
            <a:avLst/>
          </a:prstGeom>
          <a:noFill/>
        </p:spPr>
        <p:txBody>
          <a:bodyPr wrap="square" rtlCol="0">
            <a:spAutoFit/>
          </a:bodyPr>
          <a:lstStyle/>
          <a:p>
            <a:pPr algn="ctr"/>
            <a:r>
              <a:rPr lang="ru-RU" sz="1400" dirty="0">
                <a:solidFill>
                  <a:schemeClr val="tx1">
                    <a:lumMod val="95000"/>
                    <a:lumOff val="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Каменев Дмитрий Анатольевич</a:t>
            </a:r>
          </a:p>
        </p:txBody>
      </p:sp>
      <p:sp>
        <p:nvSpPr>
          <p:cNvPr id="23" name="TextBox 22"/>
          <p:cNvSpPr txBox="1"/>
          <p:nvPr/>
        </p:nvSpPr>
        <p:spPr>
          <a:xfrm>
            <a:off x="4061568" y="1239005"/>
            <a:ext cx="2049613" cy="307777"/>
          </a:xfrm>
          <a:prstGeom prst="rect">
            <a:avLst/>
          </a:prstGeom>
          <a:noFill/>
        </p:spPr>
        <p:txBody>
          <a:bodyPr wrap="square" rtlCol="0">
            <a:spAutoFit/>
          </a:bodyPr>
          <a:lstStyle>
            <a:defPPr>
              <a:defRPr lang="en-US"/>
            </a:defPPr>
            <a:lvl1pPr algn="ctr">
              <a:defRPr sz="140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ru-RU" dirty="0"/>
              <a:t>Дорогие друзья!</a:t>
            </a:r>
          </a:p>
        </p:txBody>
      </p:sp>
      <p:sp>
        <p:nvSpPr>
          <p:cNvPr id="24" name="TextBox 23"/>
          <p:cNvSpPr txBox="1"/>
          <p:nvPr/>
        </p:nvSpPr>
        <p:spPr>
          <a:xfrm>
            <a:off x="1360395" y="6309121"/>
            <a:ext cx="4377457" cy="307777"/>
          </a:xfrm>
          <a:prstGeom prst="rect">
            <a:avLst/>
          </a:prstGeom>
          <a:noFill/>
        </p:spPr>
        <p:txBody>
          <a:bodyPr wrap="square" rtlCol="0">
            <a:spAutoFit/>
          </a:bodyPr>
          <a:lstStyle/>
          <a:p>
            <a:pPr algn="ct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7" name="TextBox 26"/>
          <p:cNvSpPr txBox="1"/>
          <p:nvPr/>
        </p:nvSpPr>
        <p:spPr>
          <a:xfrm>
            <a:off x="926277" y="183360"/>
            <a:ext cx="1146468" cy="769441"/>
          </a:xfrm>
          <a:prstGeom prst="rect">
            <a:avLst/>
          </a:prstGeom>
          <a:noFill/>
        </p:spPr>
        <p:txBody>
          <a:bodyPr wrap="none" rtlCol="0">
            <a:spAutoFit/>
          </a:bodyPr>
          <a:lstStyle/>
          <a:p>
            <a:r>
              <a:rPr lang="ru-RU" sz="1100" dirty="0">
                <a:solidFill>
                  <a:schemeClr val="tx1">
                    <a:lumMod val="95000"/>
                    <a:lumOff val="5000"/>
                  </a:schemeClr>
                </a:solidFill>
                <a:latin typeface="Open Sans" pitchFamily="34" charset="0"/>
                <a:ea typeface="Open Sans" pitchFamily="34" charset="0"/>
                <a:cs typeface="Open Sans" pitchFamily="34" charset="0"/>
              </a:rPr>
              <a:t>Шумячский </a:t>
            </a:r>
          </a:p>
          <a:p>
            <a:r>
              <a:rPr lang="ru-RU" sz="1100" dirty="0">
                <a:solidFill>
                  <a:schemeClr val="tx1">
                    <a:lumMod val="95000"/>
                    <a:lumOff val="5000"/>
                  </a:schemeClr>
                </a:solidFill>
                <a:latin typeface="Open Sans" pitchFamily="34" charset="0"/>
                <a:ea typeface="Open Sans" pitchFamily="34" charset="0"/>
                <a:cs typeface="Open Sans" pitchFamily="34" charset="0"/>
              </a:rPr>
              <a:t>муниципальный</a:t>
            </a:r>
          </a:p>
          <a:p>
            <a:r>
              <a:rPr lang="ru-RU" sz="1100" dirty="0">
                <a:solidFill>
                  <a:schemeClr val="tx1">
                    <a:lumMod val="95000"/>
                    <a:lumOff val="5000"/>
                  </a:schemeClr>
                </a:solidFill>
                <a:latin typeface="Open Sans" pitchFamily="34" charset="0"/>
                <a:ea typeface="Open Sans" pitchFamily="34" charset="0"/>
                <a:cs typeface="Open Sans" pitchFamily="34" charset="0"/>
              </a:rPr>
              <a:t>о</a:t>
            </a:r>
            <a:r>
              <a:rPr lang="ru-RU" sz="1100" dirty="0" smtClean="0">
                <a:solidFill>
                  <a:schemeClr val="tx1">
                    <a:lumMod val="95000"/>
                    <a:lumOff val="5000"/>
                  </a:schemeClr>
                </a:solidFill>
                <a:latin typeface="Open Sans" pitchFamily="34" charset="0"/>
                <a:ea typeface="Open Sans" pitchFamily="34" charset="0"/>
                <a:cs typeface="Open Sans" pitchFamily="34" charset="0"/>
              </a:rPr>
              <a:t>круг Смоленской</a:t>
            </a:r>
          </a:p>
          <a:p>
            <a:r>
              <a:rPr lang="ru-RU" sz="1100" dirty="0" smtClean="0">
                <a:solidFill>
                  <a:schemeClr val="tx1">
                    <a:lumMod val="95000"/>
                    <a:lumOff val="5000"/>
                  </a:schemeClr>
                </a:solidFill>
                <a:latin typeface="Open Sans" pitchFamily="34" charset="0"/>
                <a:ea typeface="Open Sans" pitchFamily="34" charset="0"/>
                <a:cs typeface="Open Sans" pitchFamily="34" charset="0"/>
              </a:rPr>
              <a:t> области</a:t>
            </a:r>
            <a:endParaRPr lang="ru-RU" sz="1100" dirty="0">
              <a:solidFill>
                <a:schemeClr val="tx1">
                  <a:lumMod val="95000"/>
                  <a:lumOff val="5000"/>
                </a:schemeClr>
              </a:solidFill>
              <a:latin typeface="Open Sans" pitchFamily="34" charset="0"/>
              <a:ea typeface="Open Sans" pitchFamily="34" charset="0"/>
              <a:cs typeface="Open Sans" pitchFamily="34" charset="0"/>
            </a:endParaRPr>
          </a:p>
        </p:txBody>
      </p:sp>
      <p:sp>
        <p:nvSpPr>
          <p:cNvPr id="14" name="TextBox 13"/>
          <p:cNvSpPr txBox="1"/>
          <p:nvPr/>
        </p:nvSpPr>
        <p:spPr>
          <a:xfrm>
            <a:off x="236368" y="439579"/>
            <a:ext cx="210314"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30" name="Прямоугольник 29"/>
          <p:cNvSpPr/>
          <p:nvPr/>
        </p:nvSpPr>
        <p:spPr>
          <a:xfrm>
            <a:off x="2957538" y="1647365"/>
            <a:ext cx="4257675" cy="3477875"/>
          </a:xfrm>
          <a:prstGeom prst="rect">
            <a:avLst/>
          </a:prstGeom>
        </p:spPr>
        <p:txBody>
          <a:bodyPr wrap="square">
            <a:spAutoFit/>
          </a:bodyPr>
          <a:lstStyle/>
          <a:p>
            <a:pPr indent="361950" algn="just"/>
            <a:r>
              <a:rPr lang="ru-RU" sz="1200" dirty="0">
                <a:latin typeface="Open Sans" pitchFamily="34" charset="0"/>
                <a:ea typeface="Open Sans" pitchFamily="34" charset="0"/>
                <a:cs typeface="Open Sans" pitchFamily="34" charset="0"/>
              </a:rPr>
              <a:t>Рады приветствовать всех, кто заинтересовался нашим древним </a:t>
            </a:r>
            <a:r>
              <a:rPr lang="ru-RU" sz="1200" dirty="0" err="1">
                <a:latin typeface="Open Sans" pitchFamily="34" charset="0"/>
                <a:ea typeface="Open Sans" pitchFamily="34" charset="0"/>
                <a:cs typeface="Open Sans" pitchFamily="34" charset="0"/>
              </a:rPr>
              <a:t>Шумячским</a:t>
            </a:r>
            <a:r>
              <a:rPr lang="ru-RU" sz="1200" dirty="0">
                <a:latin typeface="Open Sans" pitchFamily="34" charset="0"/>
                <a:ea typeface="Open Sans" pitchFamily="34" charset="0"/>
                <a:cs typeface="Open Sans" pitchFamily="34" charset="0"/>
              </a:rPr>
              <a:t> краем! </a:t>
            </a:r>
          </a:p>
          <a:p>
            <a:pPr indent="361950" algn="just"/>
            <a:endParaRPr lang="ru-RU" sz="800" dirty="0">
              <a:latin typeface="Open Sans" pitchFamily="34" charset="0"/>
              <a:ea typeface="Open Sans" pitchFamily="34" charset="0"/>
              <a:cs typeface="Open Sans" pitchFamily="34" charset="0"/>
            </a:endParaRPr>
          </a:p>
          <a:p>
            <a:pPr indent="361950" algn="just"/>
            <a:r>
              <a:rPr lang="ru-RU" sz="1200" dirty="0">
                <a:latin typeface="Open Sans" pitchFamily="34" charset="0"/>
                <a:ea typeface="Open Sans" pitchFamily="34" charset="0"/>
                <a:cs typeface="Open Sans" pitchFamily="34" charset="0"/>
              </a:rPr>
              <a:t>Шумячский муниципальный округ – один из живописных и богатых историей уголков Смоленской области. Мы свято чтим боевые и культурные традиции нашего района. Любовь к району рождает гордость за него, гордость за свою малую Родину, которая дала нашей стране видных деятелей науки, искусства, военачальников. Современный Шумячский муниципальный округ обладает развитой инфраструктурой, газифицирован, имеет хорошее транспортное сообщение с областным центром.</a:t>
            </a:r>
          </a:p>
          <a:p>
            <a:pPr indent="361950" algn="just"/>
            <a:endParaRPr lang="ru-RU" sz="800" dirty="0">
              <a:latin typeface="Open Sans" pitchFamily="34" charset="0"/>
              <a:ea typeface="Open Sans" pitchFamily="34" charset="0"/>
              <a:cs typeface="Open Sans" pitchFamily="34" charset="0"/>
            </a:endParaRPr>
          </a:p>
          <a:p>
            <a:pPr indent="361950" algn="just"/>
            <a:r>
              <a:rPr lang="ru-RU" sz="1200" dirty="0">
                <a:latin typeface="Open Sans" pitchFamily="34" charset="0"/>
                <a:ea typeface="Open Sans" pitchFamily="34" charset="0"/>
                <a:cs typeface="Open Sans" pitchFamily="34" charset="0"/>
              </a:rPr>
              <a:t>Округ представляет собой удобную площадку для развития производства в агропромышленном комплексе. Мы готовы представить инвесторам необходимое количество земли для развития овощеводства, растениеводства, животноводства.</a:t>
            </a:r>
          </a:p>
        </p:txBody>
      </p:sp>
      <p:sp>
        <p:nvSpPr>
          <p:cNvPr id="20" name="TextBox 19"/>
          <p:cNvSpPr txBox="1"/>
          <p:nvPr/>
        </p:nvSpPr>
        <p:spPr>
          <a:xfrm>
            <a:off x="1264702" y="6409704"/>
            <a:ext cx="4846479" cy="307777"/>
          </a:xfrm>
          <a:prstGeom prst="rect">
            <a:avLst/>
          </a:prstGeom>
          <a:noFill/>
        </p:spPr>
        <p:txBody>
          <a:bodyPr wrap="square" rtlCol="0">
            <a:spAutoFit/>
          </a:bodyPr>
          <a:lstStyle/>
          <a:p>
            <a:pPr algn="ctr"/>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Добро пожаловать в Шумячский муниципальный округ!</a:t>
            </a:r>
          </a:p>
        </p:txBody>
      </p:sp>
      <p:sp>
        <p:nvSpPr>
          <p:cNvPr id="5" name="Прямоугольник 4"/>
          <p:cNvSpPr/>
          <p:nvPr/>
        </p:nvSpPr>
        <p:spPr>
          <a:xfrm>
            <a:off x="368937" y="5125240"/>
            <a:ext cx="6491151" cy="1000274"/>
          </a:xfrm>
          <a:prstGeom prst="rect">
            <a:avLst/>
          </a:prstGeom>
        </p:spPr>
        <p:txBody>
          <a:bodyPr wrap="square">
            <a:spAutoFit/>
          </a:bodyPr>
          <a:lstStyle/>
          <a:p>
            <a:pPr indent="357188" algn="just"/>
            <a:r>
              <a:rPr lang="ru-RU" sz="1200" dirty="0">
                <a:latin typeface="Open Sans" pitchFamily="34" charset="0"/>
                <a:ea typeface="Open Sans" pitchFamily="34" charset="0"/>
                <a:cs typeface="Open Sans" pitchFamily="34" charset="0"/>
              </a:rPr>
              <a:t>Кроме того, район имеет немало красивейших природных зон для строительства баз отдыха.</a:t>
            </a:r>
          </a:p>
          <a:p>
            <a:pPr algn="just"/>
            <a:r>
              <a:rPr lang="ru-RU" sz="1100" dirty="0">
                <a:latin typeface="Open Sans" pitchFamily="34" charset="0"/>
                <a:ea typeface="Open Sans" pitchFamily="34" charset="0"/>
                <a:cs typeface="Open Sans" pitchFamily="34" charset="0"/>
              </a:rPr>
              <a:t> </a:t>
            </a:r>
            <a:endParaRPr lang="ru-RU" sz="300" dirty="0">
              <a:latin typeface="Open Sans" pitchFamily="34" charset="0"/>
              <a:ea typeface="Open Sans" pitchFamily="34" charset="0"/>
              <a:cs typeface="Open Sans" pitchFamily="34" charset="0"/>
            </a:endParaRPr>
          </a:p>
          <a:p>
            <a:pPr indent="361950" algn="just"/>
            <a:r>
              <a:rPr lang="ru-RU" sz="1200" dirty="0">
                <a:latin typeface="Open Sans" pitchFamily="34" charset="0"/>
                <a:ea typeface="Open Sans" pitchFamily="34" charset="0"/>
                <a:cs typeface="Open Sans" pitchFamily="34" charset="0"/>
              </a:rPr>
              <a:t>Администрация муниципального образования стремится сделать наш край привлекательным для инвесторов и всегда готова к сотрудничеству. </a:t>
            </a:r>
          </a:p>
        </p:txBody>
      </p:sp>
      <p:pic>
        <p:nvPicPr>
          <p:cNvPr id="1027" name="Picture 3" descr="Буфер обмена01"/>
          <p:cNvPicPr>
            <a:picLocks noChangeAspect="1" noChangeArrowheads="1"/>
          </p:cNvPicPr>
          <p:nvPr/>
        </p:nvPicPr>
        <p:blipFill>
          <a:blip r:embed="rId3" cstate="print"/>
          <a:srcRect/>
          <a:stretch>
            <a:fillRect/>
          </a:stretch>
        </p:blipFill>
        <p:spPr bwMode="auto">
          <a:xfrm>
            <a:off x="179390" y="156950"/>
            <a:ext cx="668154" cy="836522"/>
          </a:xfrm>
          <a:prstGeom prst="rect">
            <a:avLst/>
          </a:prstGeom>
          <a:noFill/>
          <a:ln w="9525">
            <a:noFill/>
            <a:miter lim="800000"/>
            <a:headEnd/>
            <a:tailEnd/>
          </a:ln>
        </p:spPr>
      </p:pic>
      <p:pic>
        <p:nvPicPr>
          <p:cNvPr id="21" name="Рисунок 20" descr="C:\Users\User\Downloads\Telegram Desktop\photo_2024-07-01_12-11-37.jpg">
            <a:extLst>
              <a:ext uri="{FF2B5EF4-FFF2-40B4-BE49-F238E27FC236}">
                <a16:creationId xmlns:a16="http://schemas.microsoft.com/office/drawing/2014/main" id="{9649E5C8-1916-4584-8169-293F9FE689F0}"/>
              </a:ext>
            </a:extLst>
          </p:cNvPr>
          <p:cNvPicPr/>
          <p:nvPr/>
        </p:nvPicPr>
        <p:blipFill rotWithShape="1">
          <a:blip r:embed="rId4" cstate="print">
            <a:extLst>
              <a:ext uri="{28A0092B-C50C-407E-A947-70E740481C1C}">
                <a14:useLocalDpi xmlns:a14="http://schemas.microsoft.com/office/drawing/2010/main" val="0"/>
              </a:ext>
            </a:extLst>
          </a:blip>
          <a:srcRect l="1094" t="1094"/>
          <a:stretch/>
        </p:blipFill>
        <p:spPr bwMode="auto">
          <a:xfrm>
            <a:off x="473228" y="1613651"/>
            <a:ext cx="2006574" cy="2006574"/>
          </a:xfrm>
          <a:prstGeom prst="ellipse">
            <a:avLst/>
          </a:prstGeom>
          <a:noFill/>
          <a:ln>
            <a:noFill/>
          </a:ln>
          <a:extLst>
            <a:ext uri="{53640926-AAD7-44D8-BBD7-CCE9431645EC}">
              <a14:shadowObscured xmlns:a14="http://schemas.microsoft.com/office/drawing/2010/main"/>
            </a:ext>
          </a:extLst>
        </p:spPr>
      </p:pic>
      <p:pic>
        <p:nvPicPr>
          <p:cNvPr id="2" name="Рисунок 1">
            <a:extLst>
              <a:ext uri="{FF2B5EF4-FFF2-40B4-BE49-F238E27FC236}">
                <a16:creationId xmlns:a16="http://schemas.microsoft.com/office/drawing/2014/main" id="{0E4D1686-AA60-40C2-B778-7B887E4D5490}"/>
              </a:ext>
            </a:extLst>
          </p:cNvPr>
          <p:cNvPicPr>
            <a:picLocks noChangeAspect="1"/>
          </p:cNvPicPr>
          <p:nvPr/>
        </p:nvPicPr>
        <p:blipFill>
          <a:blip r:embed="rId5"/>
          <a:stretch>
            <a:fillRect/>
          </a:stretch>
        </p:blipFill>
        <p:spPr>
          <a:xfrm>
            <a:off x="456403" y="1572980"/>
            <a:ext cx="2047245" cy="2047245"/>
          </a:xfrm>
          <a:prstGeom prst="rect">
            <a:avLst/>
          </a:prstGeom>
        </p:spPr>
      </p:pic>
      <p:pic>
        <p:nvPicPr>
          <p:cNvPr id="3" name="Рисунок 2">
            <a:extLst>
              <a:ext uri="{FF2B5EF4-FFF2-40B4-BE49-F238E27FC236}">
                <a16:creationId xmlns:a16="http://schemas.microsoft.com/office/drawing/2014/main" id="{89966DDE-6BFD-45EF-A853-CE5857D15736}"/>
              </a:ext>
            </a:extLst>
          </p:cNvPr>
          <p:cNvPicPr>
            <a:picLocks noChangeAspect="1"/>
          </p:cNvPicPr>
          <p:nvPr/>
        </p:nvPicPr>
        <p:blipFill rotWithShape="1">
          <a:blip r:embed="rId6"/>
          <a:srcRect t="10206" b="3426"/>
          <a:stretch/>
        </p:blipFill>
        <p:spPr>
          <a:xfrm>
            <a:off x="1" y="6708559"/>
            <a:ext cx="2957538" cy="836522"/>
          </a:xfrm>
          <a:prstGeom prst="rect">
            <a:avLst/>
          </a:prstGeom>
        </p:spPr>
      </p:pic>
    </p:spTree>
    <p:extLst>
      <p:ext uri="{BB962C8B-B14F-4D97-AF65-F5344CB8AC3E}">
        <p14:creationId xmlns:p14="http://schemas.microsoft.com/office/powerpoint/2010/main" val="3369790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Рисунок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372" y="1769998"/>
            <a:ext cx="2275503" cy="2401952"/>
          </a:xfrm>
          <a:prstGeom prst="rect">
            <a:avLst/>
          </a:prstGeom>
        </p:spPr>
      </p:pic>
      <p:sp>
        <p:nvSpPr>
          <p:cNvPr id="57" name="TextBox 56"/>
          <p:cNvSpPr txBox="1"/>
          <p:nvPr/>
        </p:nvSpPr>
        <p:spPr>
          <a:xfrm>
            <a:off x="153375" y="1811046"/>
            <a:ext cx="2275500" cy="2337628"/>
          </a:xfrm>
          <a:prstGeom prst="rect">
            <a:avLst/>
          </a:prstGeom>
          <a:noFill/>
        </p:spPr>
        <p:txBody>
          <a:bodyPr wrap="square" rtlCol="0">
            <a:spAutoFit/>
          </a:bodyPr>
          <a:lstStyle/>
          <a:p>
            <a:pPr indent="180975" algn="just" defTabSz="755934">
              <a:lnSpc>
                <a:spcPct val="96000"/>
              </a:lnSpc>
              <a:buFont typeface="+mj-lt"/>
              <a:buAutoNum type="arabicPeriod"/>
            </a:pPr>
            <a:r>
              <a:rPr lang="ru-RU" sz="800" spc="-50" dirty="0" smtClean="0">
                <a:latin typeface="Open Sans" panose="020B0606030504020204" pitchFamily="34" charset="0"/>
                <a:ea typeface="Open Sans" panose="020B0606030504020204" pitchFamily="34" charset="0"/>
                <a:cs typeface="Open Sans" panose="020B0606030504020204" pitchFamily="34" charset="0"/>
              </a:rPr>
              <a:t>Субсидия на </a:t>
            </a:r>
            <a:r>
              <a:rPr lang="ru-RU" sz="800" spc="-50" dirty="0">
                <a:latin typeface="Open Sans" panose="020B0606030504020204" pitchFamily="34" charset="0"/>
                <a:ea typeface="Open Sans" panose="020B0606030504020204" pitchFamily="34" charset="0"/>
                <a:cs typeface="Open Sans" panose="020B0606030504020204" pitchFamily="34" charset="0"/>
              </a:rPr>
              <a:t>проведение мероприятий в области известкования кислых почв на пашне ; </a:t>
            </a:r>
          </a:p>
          <a:p>
            <a:pPr indent="180975" algn="just" defTabSz="755934">
              <a:lnSpc>
                <a:spcPct val="96000"/>
              </a:lnSpc>
              <a:buFont typeface="+mj-lt"/>
              <a:buAutoNum type="arabicPeriod"/>
            </a:pPr>
            <a:r>
              <a:rPr lang="ru-RU" sz="800" b="1" spc="-50" dirty="0" smtClean="0">
                <a:latin typeface="Open Sans" panose="020B0606030504020204" pitchFamily="34" charset="0"/>
                <a:ea typeface="Open Sans" panose="020B0606030504020204" pitchFamily="34" charset="0"/>
                <a:cs typeface="Open Sans" panose="020B0606030504020204" pitchFamily="34" charset="0"/>
              </a:rPr>
              <a:t> </a:t>
            </a:r>
            <a:r>
              <a:rPr lang="ru-RU" sz="800" b="1" dirty="0" smtClean="0"/>
              <a:t>Субсидия </a:t>
            </a:r>
            <a:r>
              <a:rPr lang="ru-RU" sz="800" b="1" dirty="0"/>
              <a:t>на возмещение части затрат на проведение </a:t>
            </a:r>
            <a:r>
              <a:rPr lang="ru-RU" sz="800" b="1" dirty="0" err="1"/>
              <a:t>культуртехнических</a:t>
            </a:r>
            <a:r>
              <a:rPr lang="ru-RU" sz="800" b="1" dirty="0"/>
              <a:t> мероприятий на выбывших сельскохозяйственных угодьях, вовлекаемых в сельскохозяйственный </a:t>
            </a:r>
            <a:r>
              <a:rPr lang="ru-RU" sz="800" b="1" dirty="0" smtClean="0"/>
              <a:t>оборот;</a:t>
            </a:r>
            <a:r>
              <a:rPr lang="ru-RU" sz="800" b="1" dirty="0"/>
              <a:t> </a:t>
            </a:r>
            <a:endParaRPr lang="ru-RU" sz="800" b="1" spc="-50" dirty="0">
              <a:latin typeface="Open Sans" panose="020B0606030504020204" pitchFamily="34" charset="0"/>
              <a:ea typeface="Open Sans" panose="020B0606030504020204" pitchFamily="34" charset="0"/>
              <a:cs typeface="Open Sans" panose="020B0606030504020204" pitchFamily="34" charset="0"/>
            </a:endParaRPr>
          </a:p>
          <a:p>
            <a:pPr indent="180975" algn="just" defTabSz="755934">
              <a:lnSpc>
                <a:spcPct val="96000"/>
              </a:lnSpc>
              <a:buFont typeface="+mj-lt"/>
              <a:buAutoNum type="arabicPeriod"/>
            </a:pPr>
            <a:r>
              <a:rPr lang="ru-RU" sz="800" spc="-50" dirty="0" smtClean="0">
                <a:latin typeface="Open Sans" panose="020B0606030504020204" pitchFamily="34" charset="0"/>
                <a:ea typeface="Open Sans" panose="020B0606030504020204" pitchFamily="34" charset="0"/>
                <a:cs typeface="Open Sans" panose="020B0606030504020204" pitchFamily="34" charset="0"/>
              </a:rPr>
              <a:t>Субсидия сельскохозяйственным </a:t>
            </a:r>
            <a:r>
              <a:rPr lang="ru-RU" sz="800" spc="-50" dirty="0">
                <a:latin typeface="Open Sans" panose="020B0606030504020204" pitchFamily="34" charset="0"/>
                <a:ea typeface="Open Sans" panose="020B0606030504020204" pitchFamily="34" charset="0"/>
                <a:cs typeface="Open Sans" panose="020B0606030504020204" pitchFamily="34" charset="0"/>
              </a:rPr>
              <a:t>товаропроизводителям, относящимся к категории </a:t>
            </a:r>
            <a:r>
              <a:rPr lang="ru-RU" sz="800" spc="-50" dirty="0" err="1">
                <a:latin typeface="Open Sans" panose="020B0606030504020204" pitchFamily="34" charset="0"/>
                <a:ea typeface="Open Sans" panose="020B0606030504020204" pitchFamily="34" charset="0"/>
                <a:cs typeface="Open Sans" panose="020B0606030504020204" pitchFamily="34" charset="0"/>
              </a:rPr>
              <a:t>микропредприятий</a:t>
            </a:r>
            <a:r>
              <a:rPr lang="ru-RU" sz="800" spc="-50" dirty="0">
                <a:latin typeface="Open Sans" panose="020B0606030504020204" pitchFamily="34" charset="0"/>
                <a:ea typeface="Open Sans" panose="020B0606030504020204" pitchFamily="34" charset="0"/>
                <a:cs typeface="Open Sans" panose="020B0606030504020204" pitchFamily="34" charset="0"/>
              </a:rPr>
              <a:t>, на возмещение части затрат на проведение </a:t>
            </a:r>
            <a:r>
              <a:rPr lang="ru-RU" sz="800" spc="-50" dirty="0" err="1">
                <a:latin typeface="Open Sans" panose="020B0606030504020204" pitchFamily="34" charset="0"/>
                <a:ea typeface="Open Sans" panose="020B0606030504020204" pitchFamily="34" charset="0"/>
                <a:cs typeface="Open Sans" panose="020B0606030504020204" pitchFamily="34" charset="0"/>
              </a:rPr>
              <a:t>культуртехнических</a:t>
            </a:r>
            <a:r>
              <a:rPr lang="ru-RU" sz="800" spc="-50" dirty="0">
                <a:latin typeface="Open Sans" panose="020B0606030504020204" pitchFamily="34" charset="0"/>
                <a:ea typeface="Open Sans" panose="020B0606030504020204" pitchFamily="34" charset="0"/>
                <a:cs typeface="Open Sans" panose="020B0606030504020204" pitchFamily="34" charset="0"/>
              </a:rPr>
              <a:t> мероприятий на выбывших сельскохозяйственных угодьях, вовлекаемых в сельскохозяйственный оборот</a:t>
            </a:r>
            <a:r>
              <a:rPr lang="ru-RU" sz="800" spc="-50" dirty="0" smtClean="0">
                <a:latin typeface="Open Sans" panose="020B0606030504020204" pitchFamily="34" charset="0"/>
                <a:ea typeface="Open Sans" panose="020B0606030504020204" pitchFamily="34" charset="0"/>
                <a:cs typeface="Open Sans" panose="020B0606030504020204" pitchFamily="34" charset="0"/>
              </a:rPr>
              <a:t>; </a:t>
            </a:r>
            <a:endParaRPr lang="ru-RU" sz="800" spc="-5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indent="180975" algn="just" defTabSz="755934">
              <a:lnSpc>
                <a:spcPct val="96000"/>
              </a:lnSpc>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Субсидия </a:t>
            </a:r>
            <a:r>
              <a:rPr lang="ru-RU" sz="800" spc="-50" dirty="0" smtClean="0">
                <a:latin typeface="Open Sans" panose="020B0606030504020204" pitchFamily="34" charset="0"/>
                <a:ea typeface="Open Sans" panose="020B0606030504020204" pitchFamily="34" charset="0"/>
                <a:cs typeface="Open Sans" panose="020B0606030504020204" pitchFamily="34" charset="0"/>
              </a:rPr>
              <a:t>бюджетам </a:t>
            </a:r>
            <a:r>
              <a:rPr lang="ru-RU" sz="800" spc="-50" dirty="0">
                <a:latin typeface="Open Sans" panose="020B0606030504020204" pitchFamily="34" charset="0"/>
                <a:ea typeface="Open Sans" panose="020B0606030504020204" pitchFamily="34" charset="0"/>
                <a:cs typeface="Open Sans" panose="020B0606030504020204" pitchFamily="34" charset="0"/>
              </a:rPr>
              <a:t>муниципальных образований на подготовку проектов межевания земельных участков и на проведение кадастровых </a:t>
            </a:r>
            <a:r>
              <a:rPr lang="ru-RU" sz="800" spc="-50" dirty="0" smtClean="0">
                <a:latin typeface="Open Sans" panose="020B0606030504020204" pitchFamily="34" charset="0"/>
                <a:ea typeface="Open Sans" panose="020B0606030504020204" pitchFamily="34" charset="0"/>
                <a:cs typeface="Open Sans" panose="020B0606030504020204" pitchFamily="34" charset="0"/>
              </a:rPr>
              <a:t>работ</a:t>
            </a:r>
            <a:endParaRPr lang="ru-RU" sz="800" spc="-5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2" name="Рисунок 61"/>
          <p:cNvPicPr>
            <a:picLocks noChangeAspect="1"/>
          </p:cNvPicPr>
          <p:nvPr/>
        </p:nvPicPr>
        <p:blipFill>
          <a:blip r:embed="rId4" cstate="print">
            <a:duotone>
              <a:prstClr val="black"/>
              <a:srgbClr val="AEFFDE">
                <a:tint val="45000"/>
                <a:satMod val="400000"/>
              </a:srgbClr>
            </a:duotone>
            <a:extLst>
              <a:ext uri="{28A0092B-C50C-407E-A947-70E740481C1C}">
                <a14:useLocalDpi xmlns:a14="http://schemas.microsoft.com/office/drawing/2010/main" val="0"/>
              </a:ext>
            </a:extLst>
          </a:blip>
          <a:stretch>
            <a:fillRect/>
          </a:stretch>
        </p:blipFill>
        <p:spPr>
          <a:xfrm>
            <a:off x="5076326" y="1413261"/>
            <a:ext cx="2420390" cy="2770494"/>
          </a:xfrm>
          <a:prstGeom prst="rect">
            <a:avLst/>
          </a:prstGeom>
        </p:spPr>
      </p:pic>
      <p:pic>
        <p:nvPicPr>
          <p:cNvPr id="43" name="Рисунок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402468" y="4889303"/>
            <a:ext cx="1260636" cy="1220743"/>
          </a:xfrm>
          <a:prstGeom prst="rect">
            <a:avLst/>
          </a:prstGeom>
        </p:spPr>
      </p:pic>
      <p:pic>
        <p:nvPicPr>
          <p:cNvPr id="26" name="Рисунок 25"/>
          <p:cNvPicPr>
            <a:picLocks noChangeAspect="1"/>
          </p:cNvPicPr>
          <p:nvPr/>
        </p:nvPicPr>
        <p:blipFill>
          <a:blip r:embed="rId6" cstate="print">
            <a:duotone>
              <a:prstClr val="black"/>
              <a:schemeClr val="accent6">
                <a:tint val="45000"/>
                <a:satMod val="400000"/>
              </a:schemeClr>
            </a:duotone>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657369" y="886177"/>
            <a:ext cx="2347401" cy="414044"/>
          </a:xfrm>
          <a:prstGeom prst="rect">
            <a:avLst/>
          </a:prstGeom>
        </p:spPr>
      </p:pic>
      <p:pic>
        <p:nvPicPr>
          <p:cNvPr id="10" name="Рисунок 9"/>
          <p:cNvPicPr>
            <a:picLocks noChangeAspect="1"/>
          </p:cNvPicPr>
          <p:nvPr/>
        </p:nvPicPr>
        <p:blipFill>
          <a:blip r:embed="rId8" cstate="print"/>
          <a:stretch>
            <a:fillRect/>
          </a:stretch>
        </p:blipFill>
        <p:spPr>
          <a:xfrm>
            <a:off x="2061031" y="59380"/>
            <a:ext cx="5498644" cy="663073"/>
          </a:xfrm>
          <a:prstGeom prst="rect">
            <a:avLst/>
          </a:prstGeom>
        </p:spPr>
      </p:pic>
      <p:sp>
        <p:nvSpPr>
          <p:cNvPr id="3" name="TextBox 2"/>
          <p:cNvSpPr txBox="1"/>
          <p:nvPr/>
        </p:nvSpPr>
        <p:spPr>
          <a:xfrm>
            <a:off x="1878080" y="31690"/>
            <a:ext cx="6007049" cy="707886"/>
          </a:xfrm>
          <a:prstGeom prst="rect">
            <a:avLst/>
          </a:prstGeom>
          <a:noFill/>
        </p:spPr>
        <p:txBody>
          <a:bodyPr wrap="square" rtlCol="0">
            <a:spAutoFit/>
          </a:bodyPr>
          <a:lstStyle/>
          <a:p>
            <a:pPr algn="ctr"/>
            <a:r>
              <a:rPr lang="ru-RU" sz="19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Государственная поддержка </a:t>
            </a:r>
            <a:r>
              <a:rPr lang="ru-RU" sz="195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сельхозтоваропроизводителей (субсидии)</a:t>
            </a:r>
          </a:p>
        </p:txBody>
      </p:sp>
      <p:sp>
        <p:nvSpPr>
          <p:cNvPr id="4" name="TextBox 3"/>
          <p:cNvSpPr txBox="1"/>
          <p:nvPr/>
        </p:nvSpPr>
        <p:spPr>
          <a:xfrm>
            <a:off x="7125935" y="7190343"/>
            <a:ext cx="42191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a:t>
            </a:r>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0</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 name="Рисунок 4"/>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38561" y="895047"/>
            <a:ext cx="2454490" cy="827734"/>
          </a:xfrm>
          <a:prstGeom prst="rect">
            <a:avLst/>
          </a:prstGeom>
        </p:spPr>
      </p:pic>
      <p:sp>
        <p:nvSpPr>
          <p:cNvPr id="6" name="TextBox 5"/>
          <p:cNvSpPr txBox="1"/>
          <p:nvPr/>
        </p:nvSpPr>
        <p:spPr>
          <a:xfrm>
            <a:off x="28618" y="902066"/>
            <a:ext cx="2672457" cy="830997"/>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Вовлечение в оборот и комплексная мелиорация земель сельскохозяйственного назначения</a:t>
            </a:r>
          </a:p>
        </p:txBody>
      </p:sp>
      <p:sp>
        <p:nvSpPr>
          <p:cNvPr id="17" name="TextBox 16"/>
          <p:cNvSpPr txBox="1"/>
          <p:nvPr/>
        </p:nvSpPr>
        <p:spPr>
          <a:xfrm>
            <a:off x="2765393" y="873243"/>
            <a:ext cx="1967403" cy="461665"/>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Развитие сельских территорий</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0" name="Объект 31"/>
          <p:cNvSpPr txBox="1">
            <a:spLocks/>
          </p:cNvSpPr>
          <p:nvPr/>
        </p:nvSpPr>
        <p:spPr>
          <a:xfrm>
            <a:off x="2460401" y="4312391"/>
            <a:ext cx="2303910" cy="1153823"/>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228600" indent="-228600" algn="just">
              <a:lnSpc>
                <a:spcPct val="100000"/>
              </a:lnSpc>
              <a:spcBef>
                <a:spcPts val="0"/>
              </a:spcBef>
              <a:buFont typeface="Arial" panose="020B0604020202020204" pitchFamily="34" charset="0"/>
              <a:buAutoNum type="arabicPeriod"/>
            </a:pPr>
            <a:endParaRPr lang="ru-RU" sz="800" spc="-50" dirty="0" smtClean="0">
              <a:latin typeface="Open Sans" panose="020B0606030504020204" pitchFamily="34" charset="0"/>
              <a:ea typeface="Open Sans" panose="020B0606030504020204" pitchFamily="34" charset="0"/>
              <a:cs typeface="Open Sans" panose="020B0606030504020204" pitchFamily="34" charset="0"/>
            </a:endParaRPr>
          </a:p>
          <a:p>
            <a:pPr marL="228600" indent="-228600" algn="just">
              <a:lnSpc>
                <a:spcPct val="100000"/>
              </a:lnSpc>
              <a:spcBef>
                <a:spcPts val="0"/>
              </a:spcBef>
              <a:buFont typeface="Arial" panose="020B0604020202020204" pitchFamily="34" charset="0"/>
              <a:buAutoNum type="arabicPeriod"/>
            </a:pPr>
            <a:endParaRPr lang="ru-RU" sz="800" spc="-50" dirty="0" smtClean="0">
              <a:latin typeface="Open Sans" panose="020B0606030504020204" pitchFamily="34" charset="0"/>
              <a:ea typeface="Open Sans" panose="020B0606030504020204" pitchFamily="34" charset="0"/>
              <a:cs typeface="Open Sans" panose="020B0606030504020204" pitchFamily="34" charset="0"/>
            </a:endParaRPr>
          </a:p>
        </p:txBody>
      </p:sp>
      <p:pic>
        <p:nvPicPr>
          <p:cNvPr id="37" name="Рисунок 36"/>
          <p:cNvPicPr>
            <a:picLocks noChangeAspect="1"/>
          </p:cNvPicPr>
          <p:nvPr/>
        </p:nvPicPr>
        <p:blipFill>
          <a:blip r:embed="rId11" cstate="print">
            <a:duotone>
              <a:prstClr val="black"/>
              <a:srgbClr val="AEE696">
                <a:tint val="45000"/>
                <a:satMod val="400000"/>
              </a:srgbClr>
            </a:duotone>
            <a:extLst>
              <a:ext uri="{28A0092B-C50C-407E-A947-70E740481C1C}">
                <a14:useLocalDpi xmlns:a14="http://schemas.microsoft.com/office/drawing/2010/main" val="0"/>
              </a:ext>
            </a:extLst>
          </a:blip>
          <a:stretch>
            <a:fillRect/>
          </a:stretch>
        </p:blipFill>
        <p:spPr>
          <a:xfrm>
            <a:off x="2657369" y="1413262"/>
            <a:ext cx="2354639" cy="3135974"/>
          </a:xfrm>
          <a:prstGeom prst="rect">
            <a:avLst/>
          </a:prstGeom>
        </p:spPr>
      </p:pic>
      <p:sp>
        <p:nvSpPr>
          <p:cNvPr id="45" name="TextBox 44"/>
          <p:cNvSpPr txBox="1"/>
          <p:nvPr/>
        </p:nvSpPr>
        <p:spPr>
          <a:xfrm>
            <a:off x="2667523" y="1496219"/>
            <a:ext cx="2293756" cy="3018006"/>
          </a:xfrm>
          <a:prstGeom prst="rect">
            <a:avLst/>
          </a:prstGeom>
          <a:noFill/>
        </p:spPr>
        <p:txBody>
          <a:bodyPr wrap="square" rtlCol="0">
            <a:spAutoFit/>
          </a:bodyPr>
          <a:lstStyle/>
          <a:p>
            <a:pPr indent="180975" algn="just" defTabSz="755934">
              <a:lnSpc>
                <a:spcPct val="96000"/>
              </a:lnSpc>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Социальные </a:t>
            </a:r>
            <a:r>
              <a:rPr lang="ru-RU" sz="900" spc="-50" dirty="0">
                <a:latin typeface="Open Sans" panose="020B0606030504020204" pitchFamily="34" charset="0"/>
                <a:ea typeface="Open Sans" panose="020B0606030504020204" pitchFamily="34" charset="0"/>
                <a:cs typeface="Open Sans" panose="020B0606030504020204" pitchFamily="34" charset="0"/>
              </a:rPr>
              <a:t>выплаты на строительство (приобретение) жилья гражданам, проживающим на сельских территориях;</a:t>
            </a:r>
          </a:p>
          <a:p>
            <a:pPr indent="180975" algn="just" defTabSz="755934">
              <a:lnSpc>
                <a:spcPct val="96000"/>
              </a:lnSpc>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a:latin typeface="Open Sans" panose="020B0606030504020204" pitchFamily="34" charset="0"/>
                <a:ea typeface="Open Sans" panose="020B0606030504020204" pitchFamily="34" charset="0"/>
                <a:cs typeface="Open Sans" panose="020B0606030504020204" pitchFamily="34" charset="0"/>
              </a:rPr>
              <a:t>для </a:t>
            </a:r>
            <a:r>
              <a:rPr lang="ru-RU" sz="900" spc="-50" dirty="0" err="1">
                <a:latin typeface="Open Sans" panose="020B0606030504020204" pitchFamily="34" charset="0"/>
                <a:ea typeface="Open Sans" panose="020B0606030504020204" pitchFamily="34" charset="0"/>
                <a:cs typeface="Open Sans" panose="020B0606030504020204" pitchFamily="34" charset="0"/>
              </a:rPr>
              <a:t>софинансирования</a:t>
            </a:r>
            <a:r>
              <a:rPr lang="ru-RU" sz="900" spc="-50" dirty="0">
                <a:latin typeface="Open Sans" panose="020B0606030504020204" pitchFamily="34" charset="0"/>
                <a:ea typeface="Open Sans" panose="020B0606030504020204" pitchFamily="34" charset="0"/>
                <a:cs typeface="Open Sans" panose="020B0606030504020204" pitchFamily="34" charset="0"/>
              </a:rPr>
              <a:t> расходов бюджетов муниципальных образований Смоленской области на строительство (приобретение) жилого помещения (жилого дома) на сельских территориях, территориях опорных населенных пунктов, предоставляемого гражданам Российской Федерации, проживающим на сельских территориях, территориях опорных населенных пунктов, по договору найма жилого помещения;</a:t>
            </a:r>
          </a:p>
          <a:p>
            <a:pPr indent="180975" algn="just" defTabSz="755934">
              <a:lnSpc>
                <a:spcPct val="96000"/>
              </a:lnSpc>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a:latin typeface="Open Sans" panose="020B0606030504020204" pitchFamily="34" charset="0"/>
                <a:ea typeface="Open Sans" panose="020B0606030504020204" pitchFamily="34" charset="0"/>
                <a:cs typeface="Open Sans" panose="020B0606030504020204" pitchFamily="34" charset="0"/>
              </a:rPr>
              <a:t>для </a:t>
            </a:r>
            <a:r>
              <a:rPr lang="ru-RU" sz="900" spc="-50" dirty="0" err="1">
                <a:latin typeface="Open Sans" panose="020B0606030504020204" pitchFamily="34" charset="0"/>
                <a:ea typeface="Open Sans" panose="020B0606030504020204" pitchFamily="34" charset="0"/>
                <a:cs typeface="Open Sans" panose="020B0606030504020204" pitchFamily="34" charset="0"/>
              </a:rPr>
              <a:t>софинансирования</a:t>
            </a:r>
            <a:r>
              <a:rPr lang="ru-RU" sz="900" spc="-50" dirty="0">
                <a:latin typeface="Open Sans" panose="020B0606030504020204" pitchFamily="34" charset="0"/>
                <a:ea typeface="Open Sans" panose="020B0606030504020204" pitchFamily="34" charset="0"/>
                <a:cs typeface="Open Sans" panose="020B0606030504020204" pitchFamily="34" charset="0"/>
              </a:rPr>
              <a:t> расходов бюджетов муниципальных образований Смоленской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области на </a:t>
            </a:r>
            <a:r>
              <a:rPr lang="ru-RU" sz="900" spc="-50" dirty="0">
                <a:latin typeface="Open Sans" panose="020B0606030504020204" pitchFamily="34" charset="0"/>
                <a:ea typeface="Open Sans" panose="020B0606030504020204" pitchFamily="34" charset="0"/>
                <a:cs typeface="Open Sans" panose="020B0606030504020204" pitchFamily="34" charset="0"/>
              </a:rPr>
              <a:t>реализацию мероприятий по благоустройству сельских территорий;</a:t>
            </a:r>
          </a:p>
          <a:p>
            <a:pPr indent="180975" algn="just" defTabSz="755934">
              <a:lnSpc>
                <a:spcPct val="96000"/>
              </a:lnSpc>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a:latin typeface="Open Sans" panose="020B0606030504020204" pitchFamily="34" charset="0"/>
                <a:ea typeface="Open Sans" panose="020B0606030504020204" pitchFamily="34" charset="0"/>
                <a:cs typeface="Open Sans" panose="020B0606030504020204" pitchFamily="34" charset="0"/>
              </a:rPr>
              <a:t>для </a:t>
            </a:r>
            <a:r>
              <a:rPr lang="ru-RU" sz="900" spc="-50" dirty="0" err="1">
                <a:latin typeface="Open Sans" panose="020B0606030504020204" pitchFamily="34" charset="0"/>
                <a:ea typeface="Open Sans" panose="020B0606030504020204" pitchFamily="34" charset="0"/>
                <a:cs typeface="Open Sans" panose="020B0606030504020204" pitchFamily="34" charset="0"/>
              </a:rPr>
              <a:t>софинансирования</a:t>
            </a:r>
            <a:r>
              <a:rPr lang="ru-RU" sz="900" spc="-50" dirty="0">
                <a:latin typeface="Open Sans" panose="020B0606030504020204" pitchFamily="34" charset="0"/>
                <a:ea typeface="Open Sans" panose="020B0606030504020204" pitchFamily="34" charset="0"/>
                <a:cs typeface="Open Sans" panose="020B0606030504020204" pitchFamily="34" charset="0"/>
              </a:rPr>
              <a:t> расходов бюджетов муниципальных образований Смоленской области на реализацию мероприятий по благоустройству общественных пространств в опорных населенных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пунктах</a:t>
            </a:r>
          </a:p>
          <a:p>
            <a:pPr indent="180975" algn="just" defTabSz="755934">
              <a:lnSpc>
                <a:spcPct val="96000"/>
              </a:lnSpc>
              <a:buFont typeface="+mj-lt"/>
              <a:buAutoNum type="arabicPeriod"/>
            </a:pPr>
            <a:endParaRPr lang="ru-RU" sz="900" spc="-5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Прямоугольник 1"/>
          <p:cNvSpPr/>
          <p:nvPr/>
        </p:nvSpPr>
        <p:spPr>
          <a:xfrm>
            <a:off x="758536" y="6110047"/>
            <a:ext cx="1834515" cy="10267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1300" dirty="0">
              <a:solidFill>
                <a:schemeClr val="accent1">
                  <a:lumMod val="50000"/>
                </a:schemeClr>
              </a:solidFill>
              <a:cs typeface="Times New Roman" panose="02020603050405020304" pitchFamily="18" charset="0"/>
            </a:endParaRPr>
          </a:p>
          <a:p>
            <a:endParaRPr lang="ru-RU" sz="1300" dirty="0" smtClean="0">
              <a:solidFill>
                <a:schemeClr val="accent1">
                  <a:lumMod val="50000"/>
                </a:schemeClr>
              </a:solidFill>
              <a:cs typeface="Times New Roman" panose="02020603050405020304" pitchFamily="18" charset="0"/>
            </a:endParaRPr>
          </a:p>
          <a:p>
            <a:endParaRPr lang="ru-RU" sz="1300" dirty="0">
              <a:solidFill>
                <a:schemeClr val="accent1">
                  <a:lumMod val="50000"/>
                </a:schemeClr>
              </a:solidFill>
              <a:cs typeface="Times New Roman" panose="02020603050405020304" pitchFamily="18" charset="0"/>
            </a:endParaRPr>
          </a:p>
          <a:p>
            <a:endParaRPr lang="ru-RU" sz="1300" dirty="0">
              <a:solidFill>
                <a:schemeClr val="accent1">
                  <a:lumMod val="50000"/>
                </a:schemeClr>
              </a:solidFill>
              <a:cs typeface="Times New Roman" panose="02020603050405020304" pitchFamily="18" charset="0"/>
            </a:endParaRPr>
          </a:p>
          <a:p>
            <a:r>
              <a:rPr lang="ru-RU" sz="1300" dirty="0" smtClean="0">
                <a:solidFill>
                  <a:schemeClr val="accent1">
                    <a:lumMod val="50000"/>
                  </a:schemeClr>
                </a:solidFill>
                <a:cs typeface="Times New Roman" panose="02020603050405020304" pitchFamily="18" charset="0"/>
              </a:rPr>
              <a:t> Министерство</a:t>
            </a:r>
            <a:endParaRPr lang="ru-RU" sz="1300" dirty="0">
              <a:solidFill>
                <a:schemeClr val="accent1">
                  <a:lumMod val="50000"/>
                </a:schemeClr>
              </a:solidFill>
              <a:cs typeface="Times New Roman" panose="02020603050405020304" pitchFamily="18" charset="0"/>
            </a:endParaRPr>
          </a:p>
        </p:txBody>
      </p:sp>
      <p:pic>
        <p:nvPicPr>
          <p:cNvPr id="9" name="Рисунок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586" y="6670629"/>
            <a:ext cx="845715" cy="877292"/>
          </a:xfrm>
          <a:prstGeom prst="rect">
            <a:avLst/>
          </a:prstGeom>
        </p:spPr>
      </p:pic>
      <p:pic>
        <p:nvPicPr>
          <p:cNvPr id="60" name="Рисунок 59"/>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133406" y="892482"/>
            <a:ext cx="2325725" cy="414044"/>
          </a:xfrm>
          <a:prstGeom prst="rect">
            <a:avLst/>
          </a:prstGeom>
        </p:spPr>
      </p:pic>
      <p:sp>
        <p:nvSpPr>
          <p:cNvPr id="61" name="Прямоугольник 60"/>
          <p:cNvSpPr/>
          <p:nvPr/>
        </p:nvSpPr>
        <p:spPr>
          <a:xfrm>
            <a:off x="5133404" y="1471098"/>
            <a:ext cx="2309148" cy="1892826"/>
          </a:xfrm>
          <a:prstGeom prst="rect">
            <a:avLst/>
          </a:prstGeom>
        </p:spPr>
        <p:txBody>
          <a:bodyPr wrap="square">
            <a:spAutoFit/>
          </a:bodyPr>
          <a:lstStyle/>
          <a:p>
            <a:pPr algn="jus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 Выплата </a:t>
            </a:r>
            <a:r>
              <a:rPr lang="ru-RU" sz="900" spc="-50" dirty="0">
                <a:latin typeface="Open Sans" panose="020B0606030504020204" pitchFamily="34" charset="0"/>
                <a:ea typeface="Open Sans" panose="020B0606030504020204" pitchFamily="34" charset="0"/>
                <a:cs typeface="Open Sans" panose="020B0606030504020204" pitchFamily="34" charset="0"/>
              </a:rPr>
              <a:t>единовременного областного государственного пособия молодым специалистам, являющимся гражданами Российской Федерации, работающим в сельскохозяйственных организациях, крестьянских (фермерских) хозяйствах, областных государственных организациях ветеринарии, у индивидуальных предпринимателей, в соответствии с областным нормативным правовым актом;</a:t>
            </a:r>
          </a:p>
          <a:p>
            <a:pPr algn="jus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 Предоставление </a:t>
            </a:r>
            <a:r>
              <a:rPr lang="ru-RU" sz="900" spc="-50" dirty="0">
                <a:latin typeface="Open Sans" panose="020B0606030504020204" pitchFamily="34" charset="0"/>
                <a:ea typeface="Open Sans" panose="020B0606030504020204" pitchFamily="34" charset="0"/>
                <a:cs typeface="Open Sans" panose="020B0606030504020204" pitchFamily="34" charset="0"/>
              </a:rPr>
              <a:t>ежемесячных выплат молодым специалистам, работающим в сельскохозяйственных организациях, крестьянских (фермерских) хозяйствах и у индивидуальных предпринимателей, в соответствии с областным нормативным правовым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актом</a:t>
            </a:r>
            <a:endParaRPr lang="ru-RU" sz="900" spc="-50" dirty="0">
              <a:latin typeface="Open Sans" panose="020B0606030504020204" pitchFamily="34" charset="0"/>
              <a:ea typeface="Open Sans" panose="020B0606030504020204" pitchFamily="34" charset="0"/>
              <a:cs typeface="Open Sans" panose="020B0606030504020204" pitchFamily="34" charset="0"/>
            </a:endParaRPr>
          </a:p>
        </p:txBody>
      </p:sp>
      <p:sp>
        <p:nvSpPr>
          <p:cNvPr id="59" name="TextBox 58"/>
          <p:cNvSpPr txBox="1"/>
          <p:nvPr/>
        </p:nvSpPr>
        <p:spPr>
          <a:xfrm>
            <a:off x="5184333" y="964474"/>
            <a:ext cx="2258220" cy="276999"/>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Социальные выплаты</a:t>
            </a:r>
          </a:p>
        </p:txBody>
      </p:sp>
      <p:sp>
        <p:nvSpPr>
          <p:cNvPr id="23" name="TextBox 22"/>
          <p:cNvSpPr txBox="1"/>
          <p:nvPr/>
        </p:nvSpPr>
        <p:spPr>
          <a:xfrm>
            <a:off x="149350" y="4501825"/>
            <a:ext cx="2353700" cy="904991"/>
          </a:xfrm>
          <a:prstGeom prst="rect">
            <a:avLst/>
          </a:prstGeom>
          <a:noFill/>
        </p:spPr>
        <p:txBody>
          <a:bodyPr wrap="square" rtlCol="0">
            <a:spAutoFit/>
          </a:bodyPr>
          <a:lstStyle/>
          <a:p>
            <a:pPr algn="just" defTabSz="755934">
              <a:lnSpc>
                <a:spcPct val="96000"/>
              </a:lnSpc>
            </a:pPr>
            <a:r>
              <a:rPr lang="ru-RU" sz="1000" b="1" u="sng" dirty="0"/>
              <a:t>РП </a:t>
            </a:r>
            <a:r>
              <a:rPr lang="ru-RU" sz="1000" b="1" u="sng" dirty="0" smtClean="0"/>
              <a:t>«Кадры </a:t>
            </a:r>
            <a:r>
              <a:rPr lang="ru-RU" sz="1000" b="1" u="sng" dirty="0"/>
              <a:t>в </a:t>
            </a:r>
            <a:r>
              <a:rPr lang="ru-RU" sz="1000" b="1" u="sng" dirty="0" smtClean="0"/>
              <a:t>АПК»</a:t>
            </a:r>
            <a:endParaRPr lang="en-US" sz="1000" b="1" u="sng" dirty="0" smtClean="0">
              <a:latin typeface="Open Sans" panose="020B0606030504020204"/>
            </a:endParaRPr>
          </a:p>
          <a:p>
            <a:pPr algn="just" defTabSz="755934">
              <a:lnSpc>
                <a:spcPct val="96000"/>
              </a:lnSpc>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a:latin typeface="Open Sans" panose="020B0606030504020204" pitchFamily="34" charset="0"/>
                <a:ea typeface="Open Sans" panose="020B0606030504020204" pitchFamily="34" charset="0"/>
                <a:cs typeface="Open Sans" panose="020B0606030504020204" pitchFamily="34" charset="0"/>
              </a:rPr>
              <a:t>сельскохозяйственным товаропроизводителям (кроме граждан, ведущих личное подсобное хозяйство) на возмещение части затрат, связанных с обеспечением квалифицированными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специалистами</a:t>
            </a:r>
            <a:endParaRPr lang="ru-RU" sz="900" spc="-50" dirty="0">
              <a:latin typeface="Open Sans" panose="020B0606030504020204" pitchFamily="34" charset="0"/>
              <a:ea typeface="Open Sans" panose="020B0606030504020204" pitchFamily="34" charset="0"/>
              <a:cs typeface="Open Sans" panose="020B0606030504020204" pitchFamily="34" charset="0"/>
            </a:endParaRPr>
          </a:p>
          <a:p>
            <a:pPr indent="180975" algn="just" defTabSz="755934">
              <a:lnSpc>
                <a:spcPct val="96000"/>
              </a:lnSpc>
              <a:buFont typeface="+mj-lt"/>
              <a:buAutoNum type="arabicPeriod"/>
            </a:pPr>
            <a:endParaRPr lang="ru-RU" sz="900" spc="-50" dirty="0">
              <a:latin typeface="Open Sans" panose="020B0606030504020204" pitchFamily="34" charset="0"/>
              <a:ea typeface="Open Sans" panose="020B0606030504020204" pitchFamily="34" charset="0"/>
              <a:cs typeface="Open Sans" panose="020B0606030504020204" pitchFamily="34" charset="0"/>
            </a:endParaRPr>
          </a:p>
        </p:txBody>
      </p:sp>
      <p:pic>
        <p:nvPicPr>
          <p:cNvPr id="24" name="Рисунок 23"/>
          <p:cNvPicPr>
            <a:picLocks noChangeAspect="1"/>
          </p:cNvPicPr>
          <p:nvPr/>
        </p:nvPicPr>
        <p:blipFill>
          <a:blip r:embed="rId11" cstate="print">
            <a:duotone>
              <a:prstClr val="black"/>
              <a:srgbClr val="DEE59D">
                <a:tint val="45000"/>
                <a:satMod val="400000"/>
              </a:srgbClr>
            </a:duotone>
            <a:extLst>
              <a:ext uri="{28A0092B-C50C-407E-A947-70E740481C1C}">
                <a14:useLocalDpi xmlns:a14="http://schemas.microsoft.com/office/drawing/2010/main" val="0"/>
              </a:ext>
            </a:extLst>
          </a:blip>
          <a:stretch>
            <a:fillRect/>
          </a:stretch>
        </p:blipFill>
        <p:spPr>
          <a:xfrm>
            <a:off x="175899" y="4316145"/>
            <a:ext cx="2422311" cy="1343874"/>
          </a:xfrm>
          <a:prstGeom prst="rect">
            <a:avLst/>
          </a:prstGeom>
        </p:spPr>
      </p:pic>
      <p:pic>
        <p:nvPicPr>
          <p:cNvPr id="27" name="Picture 3" descr="Буфер обмена01"/>
          <p:cNvPicPr>
            <a:picLocks noChangeAspect="1" noChangeArrowheads="1"/>
          </p:cNvPicPr>
          <p:nvPr/>
        </p:nvPicPr>
        <p:blipFill>
          <a:blip r:embed="rId13" cstate="print"/>
          <a:srcRect/>
          <a:stretch>
            <a:fillRect/>
          </a:stretch>
        </p:blipFill>
        <p:spPr bwMode="auto">
          <a:xfrm>
            <a:off x="193147" y="97912"/>
            <a:ext cx="668154" cy="836522"/>
          </a:xfrm>
          <a:prstGeom prst="rect">
            <a:avLst/>
          </a:prstGeom>
          <a:noFill/>
          <a:ln w="9525">
            <a:noFill/>
            <a:miter lim="800000"/>
            <a:headEnd/>
            <a:tailEnd/>
          </a:ln>
        </p:spPr>
      </p:pic>
      <p:pic>
        <p:nvPicPr>
          <p:cNvPr id="28" name="Рисунок 27"/>
          <p:cNvPicPr>
            <a:picLocks noChangeAspect="1"/>
          </p:cNvPicPr>
          <p:nvPr/>
        </p:nvPicPr>
        <p:blipFill>
          <a:blip r:embed="rId14"/>
          <a:stretch>
            <a:fillRect/>
          </a:stretch>
        </p:blipFill>
        <p:spPr>
          <a:xfrm>
            <a:off x="915887" y="61436"/>
            <a:ext cx="1329043" cy="804742"/>
          </a:xfrm>
          <a:prstGeom prst="rect">
            <a:avLst/>
          </a:prstGeom>
        </p:spPr>
      </p:pic>
    </p:spTree>
    <p:extLst>
      <p:ext uri="{BB962C8B-B14F-4D97-AF65-F5344CB8AC3E}">
        <p14:creationId xmlns:p14="http://schemas.microsoft.com/office/powerpoint/2010/main" val="5313182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6" descr="http://tomnosti.info/dorogi-kak-i-pochemu-4/foto/174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500" r="12500"/>
          <a:stretch/>
        </p:blipFill>
        <p:spPr bwMode="auto">
          <a:xfrm>
            <a:off x="614892" y="1250566"/>
            <a:ext cx="1027679" cy="974472"/>
          </a:xfrm>
          <a:prstGeom prst="ellipse">
            <a:avLst/>
          </a:prstGeom>
          <a:noFill/>
          <a:extLst>
            <a:ext uri="{909E8E84-426E-40DD-AFC4-6F175D3DCCD1}">
              <a14:hiddenFill xmlns:a14="http://schemas.microsoft.com/office/drawing/2010/main">
                <a:solidFill>
                  <a:srgbClr val="FFFFFF"/>
                </a:solidFill>
              </a14:hiddenFill>
            </a:ext>
          </a:extLst>
        </p:spPr>
      </p:pic>
      <p:pic>
        <p:nvPicPr>
          <p:cNvPr id="10" name="Рисунок 9"/>
          <p:cNvPicPr>
            <a:picLocks noChangeAspect="1"/>
          </p:cNvPicPr>
          <p:nvPr/>
        </p:nvPicPr>
        <p:blipFill>
          <a:blip r:embed="rId4" cstate="print"/>
          <a:stretch>
            <a:fillRect/>
          </a:stretch>
        </p:blipFill>
        <p:spPr>
          <a:xfrm>
            <a:off x="2061031" y="156237"/>
            <a:ext cx="5498644" cy="768091"/>
          </a:xfrm>
          <a:prstGeom prst="rect">
            <a:avLst/>
          </a:prstGeom>
        </p:spPr>
      </p:pic>
      <p:sp>
        <p:nvSpPr>
          <p:cNvPr id="3" name="TextBox 2"/>
          <p:cNvSpPr txBox="1"/>
          <p:nvPr/>
        </p:nvSpPr>
        <p:spPr>
          <a:xfrm>
            <a:off x="2061031" y="308774"/>
            <a:ext cx="5467799"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Транспорт</a:t>
            </a:r>
          </a:p>
        </p:txBody>
      </p:sp>
      <p:sp>
        <p:nvSpPr>
          <p:cNvPr id="4" name="TextBox 3"/>
          <p:cNvSpPr txBox="1"/>
          <p:nvPr/>
        </p:nvSpPr>
        <p:spPr>
          <a:xfrm>
            <a:off x="7123767" y="7190343"/>
            <a:ext cx="437940"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21</a:t>
            </a:r>
          </a:p>
        </p:txBody>
      </p:sp>
      <p:sp>
        <p:nvSpPr>
          <p:cNvPr id="19" name="TextBox 18"/>
          <p:cNvSpPr txBox="1"/>
          <p:nvPr/>
        </p:nvSpPr>
        <p:spPr>
          <a:xfrm>
            <a:off x="1532629" y="1345876"/>
            <a:ext cx="2190308" cy="841748"/>
          </a:xfrm>
          <a:prstGeom prst="rect">
            <a:avLst/>
          </a:prstGeom>
          <a:noFill/>
        </p:spPr>
        <p:txBody>
          <a:bodyPr wrap="square" rtlCol="0">
            <a:spAutoFit/>
          </a:bodyPr>
          <a:lstStyle/>
          <a:p>
            <a:pPr algn="ctr"/>
            <a:r>
              <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Общая протяженность дорог</a:t>
            </a:r>
          </a:p>
        </p:txBody>
      </p:sp>
      <p:sp>
        <p:nvSpPr>
          <p:cNvPr id="20" name="TextBox 19"/>
          <p:cNvSpPr txBox="1"/>
          <p:nvPr/>
        </p:nvSpPr>
        <p:spPr>
          <a:xfrm>
            <a:off x="-38299" y="2320080"/>
            <a:ext cx="4082583" cy="369332"/>
          </a:xfrm>
          <a:prstGeom prst="rect">
            <a:avLst/>
          </a:prstGeom>
          <a:noFill/>
        </p:spPr>
        <p:txBody>
          <a:bodyPr wrap="square" rtlCol="0">
            <a:spAutoFit/>
          </a:bodyPr>
          <a:lstStyle/>
          <a:p>
            <a:pPr algn="ctr"/>
            <a:r>
              <a:rPr lang="ru-RU" b="1" dirty="0">
                <a:solidFill>
                  <a:srgbClr val="245776"/>
                </a:solidFill>
                <a:latin typeface="Open Sans" panose="020B0606030504020204" pitchFamily="34" charset="0"/>
                <a:ea typeface="Open Sans" panose="020B0606030504020204" pitchFamily="34" charset="0"/>
                <a:cs typeface="Open Sans" panose="020B0606030504020204" pitchFamily="34" charset="0"/>
              </a:rPr>
              <a:t>1</a:t>
            </a:r>
            <a:r>
              <a:rPr lang="ru-RU" dirty="0">
                <a:solidFill>
                  <a:srgbClr val="245776"/>
                </a:solidFill>
                <a:latin typeface="Open Sans" panose="020B0606030504020204" pitchFamily="34" charset="0"/>
                <a:ea typeface="Open Sans" panose="020B0606030504020204" pitchFamily="34" charset="0"/>
                <a:cs typeface="Open Sans" panose="020B0606030504020204" pitchFamily="34" charset="0"/>
              </a:rPr>
              <a:t> </a:t>
            </a:r>
            <a:r>
              <a:rPr lang="ru-RU" sz="1500" dirty="0">
                <a:solidFill>
                  <a:srgbClr val="245776"/>
                </a:solidFill>
                <a:latin typeface="Open Sans" panose="020B0606030504020204" pitchFamily="34" charset="0"/>
                <a:ea typeface="Open Sans" panose="020B0606030504020204" pitchFamily="34" charset="0"/>
                <a:cs typeface="Open Sans" panose="020B0606030504020204" pitchFamily="34" charset="0"/>
              </a:rPr>
              <a:t>автодорога федерального значения:</a:t>
            </a:r>
          </a:p>
        </p:txBody>
      </p:sp>
      <p:pic>
        <p:nvPicPr>
          <p:cNvPr id="22" name="Рисунок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150" y="2805343"/>
            <a:ext cx="468176" cy="468176"/>
          </a:xfrm>
          <a:prstGeom prst="rect">
            <a:avLst/>
          </a:prstGeom>
        </p:spPr>
      </p:pic>
      <p:sp>
        <p:nvSpPr>
          <p:cNvPr id="30" name="Прямоугольник 29"/>
          <p:cNvSpPr/>
          <p:nvPr/>
        </p:nvSpPr>
        <p:spPr>
          <a:xfrm>
            <a:off x="847544" y="2714098"/>
            <a:ext cx="3268718" cy="738664"/>
          </a:xfrm>
          <a:prstGeom prst="rect">
            <a:avLst/>
          </a:prstGeom>
        </p:spPr>
        <p:txBody>
          <a:bodyPr wrap="square">
            <a:spAutoFit/>
          </a:bodyPr>
          <a:lstStyle/>
          <a:p>
            <a:r>
              <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А-130 Москва-Малоярославец-Рославль-до границы с Республикой Беларусь</a:t>
            </a:r>
          </a:p>
        </p:txBody>
      </p:sp>
      <p:sp>
        <p:nvSpPr>
          <p:cNvPr id="31" name="TextBox 30"/>
          <p:cNvSpPr txBox="1"/>
          <p:nvPr/>
        </p:nvSpPr>
        <p:spPr>
          <a:xfrm>
            <a:off x="104962" y="3398277"/>
            <a:ext cx="3296093" cy="369332"/>
          </a:xfrm>
          <a:prstGeom prst="rect">
            <a:avLst/>
          </a:prstGeom>
          <a:noFill/>
        </p:spPr>
        <p:txBody>
          <a:bodyPr wrap="square" rtlCol="0">
            <a:spAutoFit/>
          </a:bodyPr>
          <a:lstStyle/>
          <a:p>
            <a:pPr algn="ctr"/>
            <a:r>
              <a:rPr lang="ru-RU" b="1" dirty="0">
                <a:solidFill>
                  <a:srgbClr val="245776"/>
                </a:solidFill>
                <a:latin typeface="Open Sans" panose="020B0606030504020204" pitchFamily="34" charset="0"/>
                <a:ea typeface="Open Sans" panose="020B0606030504020204" pitchFamily="34" charset="0"/>
                <a:cs typeface="Open Sans" panose="020B0606030504020204" pitchFamily="34" charset="0"/>
              </a:rPr>
              <a:t>1</a:t>
            </a:r>
            <a:r>
              <a:rPr lang="ru-RU" dirty="0">
                <a:solidFill>
                  <a:srgbClr val="245776"/>
                </a:solidFill>
                <a:latin typeface="Open Sans" panose="020B0606030504020204" pitchFamily="34" charset="0"/>
                <a:ea typeface="Open Sans" panose="020B0606030504020204" pitchFamily="34" charset="0"/>
                <a:cs typeface="Open Sans" panose="020B0606030504020204" pitchFamily="34" charset="0"/>
              </a:rPr>
              <a:t> </a:t>
            </a:r>
            <a:r>
              <a:rPr lang="ru-RU" sz="1500" dirty="0">
                <a:solidFill>
                  <a:srgbClr val="245776"/>
                </a:solidFill>
                <a:latin typeface="Open Sans" panose="020B0606030504020204" pitchFamily="34" charset="0"/>
                <a:ea typeface="Open Sans" panose="020B0606030504020204" pitchFamily="34" charset="0"/>
                <a:cs typeface="Open Sans" panose="020B0606030504020204" pitchFamily="34" charset="0"/>
              </a:rPr>
              <a:t>железнодорожная магистраль:</a:t>
            </a:r>
          </a:p>
        </p:txBody>
      </p:sp>
      <p:pic>
        <p:nvPicPr>
          <p:cNvPr id="32" name="Рисунок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150" y="3747653"/>
            <a:ext cx="469038" cy="536734"/>
          </a:xfrm>
          <a:prstGeom prst="rect">
            <a:avLst/>
          </a:prstGeom>
        </p:spPr>
      </p:pic>
      <p:sp>
        <p:nvSpPr>
          <p:cNvPr id="37" name="Прямоугольник 36"/>
          <p:cNvSpPr/>
          <p:nvPr/>
        </p:nvSpPr>
        <p:spPr>
          <a:xfrm>
            <a:off x="847544" y="3767609"/>
            <a:ext cx="2158018" cy="738664"/>
          </a:xfrm>
          <a:prstGeom prst="rect">
            <a:avLst/>
          </a:prstGeom>
        </p:spPr>
        <p:txBody>
          <a:bodyPr wrap="square">
            <a:spAutoFit/>
          </a:bodyPr>
          <a:lstStyle/>
          <a:p>
            <a:r>
              <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Рославль1-Понятовка-Шестёровка</a:t>
            </a:r>
          </a:p>
        </p:txBody>
      </p:sp>
      <p:sp>
        <p:nvSpPr>
          <p:cNvPr id="38" name="TextBox 37"/>
          <p:cNvSpPr txBox="1"/>
          <p:nvPr/>
        </p:nvSpPr>
        <p:spPr>
          <a:xfrm>
            <a:off x="3958571" y="1323421"/>
            <a:ext cx="3386983" cy="523220"/>
          </a:xfrm>
          <a:prstGeom prst="rect">
            <a:avLst/>
          </a:prstGeom>
          <a:noFill/>
        </p:spPr>
        <p:txBody>
          <a:bodyPr wrap="square" rtlCol="0">
            <a:spAutoFit/>
          </a:bodyPr>
          <a:lstStyle/>
          <a:p>
            <a:pPr algn="ctr"/>
            <a:r>
              <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Автодороги в муниципальной собственности:</a:t>
            </a:r>
          </a:p>
        </p:txBody>
      </p:sp>
      <p:pic>
        <p:nvPicPr>
          <p:cNvPr id="39" name="Рисунок 38"/>
          <p:cNvPicPr>
            <a:picLocks noChangeAspect="1"/>
          </p:cNvPicPr>
          <p:nvPr/>
        </p:nvPicPr>
        <p:blipFill>
          <a:blip r:embed="rId7" cstate="print">
            <a:lum bright="70000" contrast="-70000"/>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341130" y="1902925"/>
            <a:ext cx="2621866" cy="997322"/>
          </a:xfrm>
          <a:prstGeom prst="rect">
            <a:avLst/>
          </a:prstGeom>
        </p:spPr>
      </p:pic>
      <p:sp>
        <p:nvSpPr>
          <p:cNvPr id="40" name="TextBox 39"/>
          <p:cNvSpPr txBox="1"/>
          <p:nvPr/>
        </p:nvSpPr>
        <p:spPr>
          <a:xfrm>
            <a:off x="4341130" y="1995748"/>
            <a:ext cx="2621866" cy="369332"/>
          </a:xfrm>
          <a:prstGeom prst="rect">
            <a:avLst/>
          </a:prstGeom>
          <a:noFill/>
        </p:spPr>
        <p:txBody>
          <a:bodyPr wrap="square" rtlCol="0">
            <a:spAutoFit/>
          </a:bodyPr>
          <a:lstStyle/>
          <a:p>
            <a:pPr algn="ctr"/>
            <a:r>
              <a:rPr lang="ru-RU" dirty="0">
                <a:solidFill>
                  <a:srgbClr val="0236AA"/>
                </a:solidFill>
                <a:latin typeface="Open Sans Semibold" panose="020B0706030804020204" pitchFamily="34" charset="0"/>
                <a:ea typeface="Open Sans Semibold" panose="020B0706030804020204" pitchFamily="34" charset="0"/>
                <a:cs typeface="Open Sans Semibold" panose="020B0706030804020204" pitchFamily="34" charset="0"/>
              </a:rPr>
              <a:t> 605 км </a:t>
            </a:r>
            <a:r>
              <a:rPr lang="ru-RU" sz="1200" dirty="0">
                <a:latin typeface="Open Sans Semibold" panose="020B0706030804020204" pitchFamily="34" charset="0"/>
                <a:ea typeface="Open Sans Semibold" panose="020B0706030804020204" pitchFamily="34" charset="0"/>
                <a:cs typeface="Open Sans Semibold" panose="020B0706030804020204" pitchFamily="34" charset="0"/>
              </a:rPr>
              <a:t>грунтовые</a:t>
            </a:r>
          </a:p>
        </p:txBody>
      </p:sp>
      <p:sp>
        <p:nvSpPr>
          <p:cNvPr id="41" name="TextBox 40"/>
          <p:cNvSpPr txBox="1"/>
          <p:nvPr/>
        </p:nvSpPr>
        <p:spPr>
          <a:xfrm>
            <a:off x="4385282" y="2394427"/>
            <a:ext cx="2586353" cy="369332"/>
          </a:xfrm>
          <a:prstGeom prst="rect">
            <a:avLst/>
          </a:prstGeom>
          <a:noFill/>
        </p:spPr>
        <p:txBody>
          <a:bodyPr wrap="square" rtlCol="0">
            <a:spAutoFit/>
          </a:bodyPr>
          <a:lstStyle/>
          <a:p>
            <a:pPr algn="ctr"/>
            <a:r>
              <a:rPr lang="ru-RU" dirty="0">
                <a:solidFill>
                  <a:srgbClr val="0236AA"/>
                </a:solidFill>
                <a:latin typeface="Open Sans Semibold" panose="020B0706030804020204" pitchFamily="34" charset="0"/>
                <a:ea typeface="Open Sans Semibold" panose="020B0706030804020204" pitchFamily="34" charset="0"/>
                <a:cs typeface="Open Sans Semibold" panose="020B0706030804020204" pitchFamily="34" charset="0"/>
              </a:rPr>
              <a:t> 218 км </a:t>
            </a:r>
            <a:r>
              <a:rPr lang="ru-RU" sz="1200" dirty="0">
                <a:latin typeface="Open Sans Semibold" panose="020B0706030804020204" pitchFamily="34" charset="0"/>
                <a:ea typeface="Open Sans Semibold" panose="020B0706030804020204" pitchFamily="34" charset="0"/>
                <a:cs typeface="Open Sans Semibold" panose="020B0706030804020204" pitchFamily="34" charset="0"/>
              </a:rPr>
              <a:t>асфальтобетонные</a:t>
            </a:r>
          </a:p>
        </p:txBody>
      </p:sp>
      <p:pic>
        <p:nvPicPr>
          <p:cNvPr id="24" name="Рисунок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5475" y="1220341"/>
            <a:ext cx="1057501" cy="1036279"/>
          </a:xfrm>
          <a:prstGeom prst="rect">
            <a:avLst/>
          </a:prstGeom>
        </p:spPr>
      </p:pic>
      <p:sp>
        <p:nvSpPr>
          <p:cNvPr id="42" name="Прямоугольник 41"/>
          <p:cNvSpPr/>
          <p:nvPr/>
        </p:nvSpPr>
        <p:spPr>
          <a:xfrm>
            <a:off x="614892" y="1351252"/>
            <a:ext cx="999461" cy="830997"/>
          </a:xfrm>
          <a:prstGeom prst="rect">
            <a:avLst/>
          </a:prstGeom>
        </p:spPr>
        <p:txBody>
          <a:bodyPr wrap="square">
            <a:spAutoFit/>
          </a:bodyPr>
          <a:lstStyle/>
          <a:p>
            <a:pPr algn="ctr"/>
            <a:r>
              <a:rPr lang="ru-RU"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1128 км</a:t>
            </a:r>
            <a:endParaRPr lang="ru-RU" sz="2400" dirty="0">
              <a:solidFill>
                <a:schemeClr val="bg1"/>
              </a:solidFill>
            </a:endParaRPr>
          </a:p>
        </p:txBody>
      </p:sp>
      <p:sp>
        <p:nvSpPr>
          <p:cNvPr id="34" name="TextBox 33"/>
          <p:cNvSpPr txBox="1"/>
          <p:nvPr/>
        </p:nvSpPr>
        <p:spPr>
          <a:xfrm>
            <a:off x="236368" y="439579"/>
            <a:ext cx="210314"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35" name="Picture 3" descr="Буфер обмена01"/>
          <p:cNvPicPr>
            <a:picLocks noChangeAspect="1" noChangeArrowheads="1"/>
          </p:cNvPicPr>
          <p:nvPr/>
        </p:nvPicPr>
        <p:blipFill>
          <a:blip r:embed="rId10" cstate="print"/>
          <a:srcRect/>
          <a:stretch>
            <a:fillRect/>
          </a:stretch>
        </p:blipFill>
        <p:spPr bwMode="auto">
          <a:xfrm>
            <a:off x="179390" y="156950"/>
            <a:ext cx="668154" cy="836522"/>
          </a:xfrm>
          <a:prstGeom prst="rect">
            <a:avLst/>
          </a:prstGeom>
          <a:noFill/>
          <a:ln w="9525">
            <a:noFill/>
            <a:miter lim="800000"/>
            <a:headEnd/>
            <a:tailEnd/>
          </a:ln>
        </p:spPr>
      </p:pic>
      <p:pic>
        <p:nvPicPr>
          <p:cNvPr id="2" name="Рисунок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3514" y="2993070"/>
            <a:ext cx="5653409" cy="3832872"/>
          </a:xfrm>
          <a:prstGeom prst="rect">
            <a:avLst/>
          </a:prstGeom>
        </p:spPr>
      </p:pic>
      <p:pic>
        <p:nvPicPr>
          <p:cNvPr id="23" name="Рисунок 22">
            <a:extLst>
              <a:ext uri="{FF2B5EF4-FFF2-40B4-BE49-F238E27FC236}">
                <a16:creationId xmlns:a16="http://schemas.microsoft.com/office/drawing/2014/main" id="{89966DDE-6BFD-45EF-A853-CE5857D15736}"/>
              </a:ext>
            </a:extLst>
          </p:cNvPr>
          <p:cNvPicPr>
            <a:picLocks noChangeAspect="1"/>
          </p:cNvPicPr>
          <p:nvPr/>
        </p:nvPicPr>
        <p:blipFill rotWithShape="1">
          <a:blip r:embed="rId12"/>
          <a:srcRect t="10206" b="3426"/>
          <a:stretch/>
        </p:blipFill>
        <p:spPr>
          <a:xfrm>
            <a:off x="1" y="6708559"/>
            <a:ext cx="2957538" cy="836522"/>
          </a:xfrm>
          <a:prstGeom prst="rect">
            <a:avLst/>
          </a:prstGeom>
        </p:spPr>
      </p:pic>
      <p:pic>
        <p:nvPicPr>
          <p:cNvPr id="25" name="Рисунок 24"/>
          <p:cNvPicPr>
            <a:picLocks noChangeAspect="1"/>
          </p:cNvPicPr>
          <p:nvPr/>
        </p:nvPicPr>
        <p:blipFill>
          <a:blip r:embed="rId13"/>
          <a:stretch>
            <a:fillRect/>
          </a:stretch>
        </p:blipFill>
        <p:spPr>
          <a:xfrm>
            <a:off x="904522" y="150319"/>
            <a:ext cx="1329043" cy="804742"/>
          </a:xfrm>
          <a:prstGeom prst="rect">
            <a:avLst/>
          </a:prstGeom>
        </p:spPr>
      </p:pic>
    </p:spTree>
    <p:extLst>
      <p:ext uri="{BB962C8B-B14F-4D97-AF65-F5344CB8AC3E}">
        <p14:creationId xmlns:p14="http://schemas.microsoft.com/office/powerpoint/2010/main" val="14916028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cstate="print"/>
          <a:stretch>
            <a:fillRect/>
          </a:stretch>
        </p:blipFill>
        <p:spPr>
          <a:xfrm>
            <a:off x="2061031" y="156237"/>
            <a:ext cx="5498644" cy="768091"/>
          </a:xfrm>
          <a:prstGeom prst="rect">
            <a:avLst/>
          </a:prstGeom>
        </p:spPr>
      </p:pic>
      <p:sp>
        <p:nvSpPr>
          <p:cNvPr id="3" name="TextBox 2"/>
          <p:cNvSpPr txBox="1"/>
          <p:nvPr/>
        </p:nvSpPr>
        <p:spPr>
          <a:xfrm>
            <a:off x="2101991" y="320065"/>
            <a:ext cx="5416722"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Связь</a:t>
            </a:r>
            <a:endParaRPr lang="ru-RU" sz="2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 name="TextBox 3"/>
          <p:cNvSpPr txBox="1"/>
          <p:nvPr/>
        </p:nvSpPr>
        <p:spPr>
          <a:xfrm>
            <a:off x="7151553" y="7190343"/>
            <a:ext cx="437940"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22</a:t>
            </a:r>
          </a:p>
        </p:txBody>
      </p:sp>
      <p:sp>
        <p:nvSpPr>
          <p:cNvPr id="11" name="TextBox 10"/>
          <p:cNvSpPr txBox="1"/>
          <p:nvPr/>
        </p:nvSpPr>
        <p:spPr>
          <a:xfrm>
            <a:off x="1428326" y="1630351"/>
            <a:ext cx="1917622" cy="830997"/>
          </a:xfrm>
          <a:prstGeom prst="rect">
            <a:avLst/>
          </a:prstGeom>
          <a:noFill/>
        </p:spPr>
        <p:txBody>
          <a:bodyPr wrap="square" rtlCol="0">
            <a:spAutoFit/>
          </a:bodyPr>
          <a:lstStyle/>
          <a:p>
            <a:pPr algn="ctr"/>
            <a:r>
              <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организация, </a:t>
            </a:r>
          </a:p>
          <a:p>
            <a:pPr algn="ctr"/>
            <a:r>
              <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оказывающая услуги связи</a:t>
            </a:r>
          </a:p>
        </p:txBody>
      </p:sp>
      <p:sp>
        <p:nvSpPr>
          <p:cNvPr id="12" name="TextBox 11"/>
          <p:cNvSpPr txBox="1"/>
          <p:nvPr/>
        </p:nvSpPr>
        <p:spPr>
          <a:xfrm>
            <a:off x="2121300" y="1198928"/>
            <a:ext cx="412292" cy="584775"/>
          </a:xfrm>
          <a:prstGeom prst="rect">
            <a:avLst/>
          </a:prstGeom>
          <a:noFill/>
        </p:spPr>
        <p:txBody>
          <a:bodyPr wrap="none" rtlCol="0">
            <a:spAutoFit/>
          </a:bodyPr>
          <a:lstStyle/>
          <a:p>
            <a:r>
              <a:rPr lang="ru-RU" sz="3200" b="1" dirty="0">
                <a:solidFill>
                  <a:srgbClr val="497CBE"/>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14" name="TextBox 13"/>
          <p:cNvSpPr txBox="1"/>
          <p:nvPr/>
        </p:nvSpPr>
        <p:spPr>
          <a:xfrm flipH="1">
            <a:off x="6456563" y="2964131"/>
            <a:ext cx="806564" cy="584775"/>
          </a:xfrm>
          <a:prstGeom prst="rect">
            <a:avLst/>
          </a:prstGeom>
          <a:noFill/>
        </p:spPr>
        <p:txBody>
          <a:bodyPr wrap="square" rtlCol="0">
            <a:spAutoFit/>
          </a:bodyPr>
          <a:lstStyle/>
          <a:p>
            <a:r>
              <a:rPr lang="ru-RU" sz="3200" b="1" dirty="0">
                <a:solidFill>
                  <a:srgbClr val="497CBE"/>
                </a:solidFill>
                <a:latin typeface="Open Sans" panose="020B0606030504020204" pitchFamily="34" charset="0"/>
                <a:ea typeface="Open Sans" panose="020B0606030504020204" pitchFamily="34" charset="0"/>
                <a:cs typeface="Open Sans" panose="020B0606030504020204" pitchFamily="34" charset="0"/>
              </a:rPr>
              <a:t>1</a:t>
            </a:r>
            <a:r>
              <a:rPr lang="en-US" sz="3200" b="1" dirty="0">
                <a:solidFill>
                  <a:srgbClr val="497CBE"/>
                </a:solidFill>
                <a:latin typeface="Open Sans" panose="020B0606030504020204" pitchFamily="34" charset="0"/>
                <a:ea typeface="Open Sans" panose="020B0606030504020204" pitchFamily="34" charset="0"/>
                <a:cs typeface="Open Sans" panose="020B0606030504020204" pitchFamily="34" charset="0"/>
              </a:rPr>
              <a:t>2</a:t>
            </a:r>
            <a:endParaRPr lang="ru-RU" sz="3200" b="1" dirty="0">
              <a:solidFill>
                <a:srgbClr val="497CB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p:cNvSpPr txBox="1"/>
          <p:nvPr/>
        </p:nvSpPr>
        <p:spPr>
          <a:xfrm>
            <a:off x="6078903" y="3424730"/>
            <a:ext cx="1398850" cy="830997"/>
          </a:xfrm>
          <a:prstGeom prst="rect">
            <a:avLst/>
          </a:prstGeom>
          <a:noFill/>
        </p:spPr>
        <p:txBody>
          <a:bodyPr wrap="square" rtlCol="0">
            <a:spAutoFit/>
          </a:bodyPr>
          <a:lstStyle/>
          <a:p>
            <a:pPr algn="ctr"/>
            <a:r>
              <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почтовых отделений связи</a:t>
            </a:r>
            <a:endPar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p:cNvSpPr txBox="1"/>
          <p:nvPr/>
        </p:nvSpPr>
        <p:spPr>
          <a:xfrm flipH="1">
            <a:off x="727536" y="3123912"/>
            <a:ext cx="495617" cy="584775"/>
          </a:xfrm>
          <a:prstGeom prst="rect">
            <a:avLst/>
          </a:prstGeom>
          <a:noFill/>
        </p:spPr>
        <p:txBody>
          <a:bodyPr wrap="square" rtlCol="0">
            <a:spAutoFit/>
          </a:bodyPr>
          <a:lstStyle/>
          <a:p>
            <a:r>
              <a:rPr lang="ru-RU" sz="3200" b="1" dirty="0">
                <a:solidFill>
                  <a:srgbClr val="497CBE"/>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8" name="TextBox 17"/>
          <p:cNvSpPr txBox="1"/>
          <p:nvPr/>
        </p:nvSpPr>
        <p:spPr>
          <a:xfrm>
            <a:off x="168296" y="3543470"/>
            <a:ext cx="1529785" cy="584775"/>
          </a:xfrm>
          <a:prstGeom prst="rect">
            <a:avLst/>
          </a:prstGeom>
          <a:noFill/>
        </p:spPr>
        <p:txBody>
          <a:bodyPr wrap="square" rtlCol="0">
            <a:spAutoFit/>
          </a:bodyPr>
          <a:lstStyle/>
          <a:p>
            <a:pPr algn="ctr"/>
            <a:r>
              <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оператора сотой связи</a:t>
            </a:r>
          </a:p>
        </p:txBody>
      </p:sp>
      <p:sp>
        <p:nvSpPr>
          <p:cNvPr id="20" name="TextBox 19"/>
          <p:cNvSpPr txBox="1"/>
          <p:nvPr/>
        </p:nvSpPr>
        <p:spPr>
          <a:xfrm>
            <a:off x="4527952" y="5405788"/>
            <a:ext cx="2220057" cy="954107"/>
          </a:xfrm>
          <a:prstGeom prst="rect">
            <a:avLst/>
          </a:prstGeom>
          <a:noFill/>
        </p:spPr>
        <p:txBody>
          <a:bodyPr wrap="square" rtlCol="0">
            <a:spAutoFit/>
          </a:bodyPr>
          <a:lstStyle/>
          <a:p>
            <a:pPr algn="ctr"/>
            <a:r>
              <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Активно работает сеть Интернет, спутниковое телерадиовещание</a:t>
            </a: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341" y="1286280"/>
            <a:ext cx="1237827" cy="1237827"/>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5554" y="1452358"/>
            <a:ext cx="959403" cy="959403"/>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6341" y="5181516"/>
            <a:ext cx="1251611" cy="1251611"/>
          </a:xfrm>
          <a:prstGeom prst="rect">
            <a:avLst/>
          </a:prstGeom>
        </p:spPr>
      </p:pic>
      <p:pic>
        <p:nvPicPr>
          <p:cNvPr id="27" name="Рисунок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1524" y="3141641"/>
            <a:ext cx="1186215" cy="1186215"/>
          </a:xfrm>
          <a:prstGeom prst="rect">
            <a:avLst/>
          </a:prstGeom>
        </p:spPr>
      </p:pic>
      <p:pic>
        <p:nvPicPr>
          <p:cNvPr id="28" name="Рисунок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88491" y="3105126"/>
            <a:ext cx="1223035" cy="1223035"/>
          </a:xfrm>
          <a:prstGeom prst="rect">
            <a:avLst/>
          </a:prstGeom>
        </p:spPr>
      </p:pic>
      <p:pic>
        <p:nvPicPr>
          <p:cNvPr id="29" name="Рисунок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7416" y="3105126"/>
            <a:ext cx="1237827" cy="1237827"/>
          </a:xfrm>
          <a:prstGeom prst="rect">
            <a:avLst/>
          </a:prstGeom>
        </p:spPr>
      </p:pic>
      <p:pic>
        <p:nvPicPr>
          <p:cNvPr id="30" name="Рисунок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5717" y="3105126"/>
            <a:ext cx="1237827" cy="1237827"/>
          </a:xfrm>
          <a:prstGeom prst="rect">
            <a:avLst/>
          </a:prstGeom>
        </p:spPr>
      </p:pic>
      <p:pic>
        <p:nvPicPr>
          <p:cNvPr id="31" name="Рисунок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6219" y="5191829"/>
            <a:ext cx="1237827" cy="1237827"/>
          </a:xfrm>
          <a:prstGeom prst="rect">
            <a:avLst/>
          </a:prstGeom>
        </p:spPr>
      </p:pic>
      <p:pic>
        <p:nvPicPr>
          <p:cNvPr id="7" name="Рисунок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1249" y="3642039"/>
            <a:ext cx="1720322" cy="124033"/>
          </a:xfrm>
          <a:prstGeom prst="rect">
            <a:avLst/>
          </a:prstGeom>
        </p:spPr>
      </p:pic>
      <p:pic>
        <p:nvPicPr>
          <p:cNvPr id="36" name="Рисунок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3075319">
            <a:off x="2539557" y="4741204"/>
            <a:ext cx="969094" cy="124033"/>
          </a:xfrm>
          <a:prstGeom prst="rect">
            <a:avLst/>
          </a:prstGeom>
        </p:spPr>
      </p:pic>
      <p:pic>
        <p:nvPicPr>
          <p:cNvPr id="37" name="Рисунок 3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3075319">
            <a:off x="4325805" y="2716097"/>
            <a:ext cx="969094" cy="124033"/>
          </a:xfrm>
          <a:prstGeom prst="rect">
            <a:avLst/>
          </a:prstGeom>
        </p:spPr>
      </p:pic>
      <p:sp>
        <p:nvSpPr>
          <p:cNvPr id="40" name="Прямоугольник 39"/>
          <p:cNvSpPr/>
          <p:nvPr/>
        </p:nvSpPr>
        <p:spPr>
          <a:xfrm>
            <a:off x="4653381" y="1532735"/>
            <a:ext cx="2213112" cy="523220"/>
          </a:xfrm>
          <a:prstGeom prst="rect">
            <a:avLst/>
          </a:prstGeom>
        </p:spPr>
        <p:txBody>
          <a:bodyPr wrap="square">
            <a:spAutoFit/>
          </a:bodyPr>
          <a:lstStyle/>
          <a:p>
            <a:r>
              <a:rPr lang="ru-RU" sz="1400" dirty="0">
                <a:latin typeface="Open Sans" pitchFamily="34" charset="0"/>
                <a:ea typeface="Open Sans" pitchFamily="34" charset="0"/>
                <a:cs typeface="Open Sans" pitchFamily="34" charset="0"/>
              </a:rPr>
              <a:t>Смоленский филиал </a:t>
            </a:r>
            <a:r>
              <a:rPr lang="ru-RU" sz="1400" dirty="0" err="1">
                <a:latin typeface="Open Sans" pitchFamily="34" charset="0"/>
                <a:ea typeface="Open Sans" pitchFamily="34" charset="0"/>
                <a:cs typeface="Open Sans" pitchFamily="34" charset="0"/>
              </a:rPr>
              <a:t>ПАО«РосТелеком</a:t>
            </a:r>
            <a:r>
              <a:rPr lang="ru-RU" sz="1400" dirty="0">
                <a:latin typeface="Open Sans" pitchFamily="34" charset="0"/>
                <a:ea typeface="Open Sans" pitchFamily="34" charset="0"/>
                <a:cs typeface="Open Sans" pitchFamily="34" charset="0"/>
              </a:rPr>
              <a:t>»</a:t>
            </a:r>
          </a:p>
        </p:txBody>
      </p:sp>
      <p:sp>
        <p:nvSpPr>
          <p:cNvPr id="32" name="TextBox 31"/>
          <p:cNvSpPr txBox="1"/>
          <p:nvPr/>
        </p:nvSpPr>
        <p:spPr>
          <a:xfrm>
            <a:off x="636432" y="4364371"/>
            <a:ext cx="1841732" cy="1600438"/>
          </a:xfrm>
          <a:prstGeom prst="rect">
            <a:avLst/>
          </a:prstGeom>
          <a:noFill/>
        </p:spPr>
        <p:txBody>
          <a:bodyPr wrap="square" rtlCol="0">
            <a:spAutoFit/>
          </a:bodyPr>
          <a:lstStyle/>
          <a:p>
            <a:pPr algn="ctr"/>
            <a:r>
              <a:rPr lang="ru-RU" sz="1400" dirty="0">
                <a:latin typeface="Open Sans" panose="020B0606030504020204" pitchFamily="34" charset="0"/>
                <a:ea typeface="Open Sans" panose="020B0606030504020204" pitchFamily="34" charset="0"/>
                <a:cs typeface="Open Sans" panose="020B0606030504020204" pitchFamily="34" charset="0"/>
              </a:rPr>
              <a:t>-«МТС»</a:t>
            </a:r>
          </a:p>
          <a:p>
            <a:endParaRPr lang="ru-RU" sz="1400" dirty="0">
              <a:latin typeface="Open Sans" panose="020B0606030504020204" pitchFamily="34" charset="0"/>
              <a:ea typeface="Open Sans" panose="020B0606030504020204" pitchFamily="34" charset="0"/>
              <a:cs typeface="Open Sans" panose="020B0606030504020204" pitchFamily="34" charset="0"/>
            </a:endParaRPr>
          </a:p>
          <a:p>
            <a:r>
              <a:rPr lang="ru-RU" sz="1400" dirty="0">
                <a:latin typeface="Open Sans" panose="020B0606030504020204" pitchFamily="34" charset="0"/>
                <a:ea typeface="Open Sans" panose="020B0606030504020204" pitchFamily="34" charset="0"/>
                <a:cs typeface="Open Sans" panose="020B0606030504020204" pitchFamily="34" charset="0"/>
              </a:rPr>
              <a:t>-«Билайн»</a:t>
            </a:r>
          </a:p>
          <a:p>
            <a:endParaRPr lang="ru-RU" sz="1400" dirty="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a:latin typeface="Open Sans" panose="020B0606030504020204" pitchFamily="34" charset="0"/>
                <a:ea typeface="Open Sans" panose="020B0606030504020204" pitchFamily="34" charset="0"/>
                <a:cs typeface="Open Sans" panose="020B0606030504020204" pitchFamily="34" charset="0"/>
              </a:rPr>
              <a:t>-«Теле-2»</a:t>
            </a:r>
          </a:p>
          <a:p>
            <a:endParaRPr lang="ru-RU" sz="1400" dirty="0">
              <a:latin typeface="Open Sans" panose="020B0606030504020204" pitchFamily="34" charset="0"/>
              <a:ea typeface="Open Sans" panose="020B0606030504020204" pitchFamily="34" charset="0"/>
              <a:cs typeface="Open Sans" panose="020B0606030504020204" pitchFamily="34" charset="0"/>
            </a:endParaRPr>
          </a:p>
          <a:p>
            <a:r>
              <a:rPr lang="ru-RU" sz="1400" dirty="0">
                <a:latin typeface="Open Sans" panose="020B0606030504020204" pitchFamily="34" charset="0"/>
                <a:ea typeface="Open Sans" panose="020B0606030504020204" pitchFamily="34" charset="0"/>
                <a:cs typeface="Open Sans" panose="020B0606030504020204" pitchFamily="34" charset="0"/>
              </a:rPr>
              <a:t>-«Мегафон»</a:t>
            </a:r>
          </a:p>
        </p:txBody>
      </p:sp>
      <p:pic>
        <p:nvPicPr>
          <p:cNvPr id="39" name="Рисунок 3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081" y="4297188"/>
            <a:ext cx="427934" cy="440771"/>
          </a:xfrm>
          <a:prstGeom prst="rect">
            <a:avLst/>
          </a:prstGeom>
        </p:spPr>
      </p:pic>
      <p:pic>
        <p:nvPicPr>
          <p:cNvPr id="41" name="Рисунок 4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4907" y="4711382"/>
            <a:ext cx="454160" cy="453208"/>
          </a:xfrm>
          <a:prstGeom prst="rect">
            <a:avLst/>
          </a:prstGeom>
        </p:spPr>
      </p:pic>
      <p:pic>
        <p:nvPicPr>
          <p:cNvPr id="42" name="Рисунок 4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8566" y="5202502"/>
            <a:ext cx="481090" cy="352158"/>
          </a:xfrm>
          <a:prstGeom prst="rect">
            <a:avLst/>
          </a:prstGeom>
        </p:spPr>
      </p:pic>
      <p:pic>
        <p:nvPicPr>
          <p:cNvPr id="43" name="Рисунок 4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0791" y="5577999"/>
            <a:ext cx="452779" cy="453993"/>
          </a:xfrm>
          <a:prstGeom prst="rect">
            <a:avLst/>
          </a:prstGeom>
        </p:spPr>
      </p:pic>
      <p:sp>
        <p:nvSpPr>
          <p:cNvPr id="44" name="TextBox 43"/>
          <p:cNvSpPr txBox="1"/>
          <p:nvPr/>
        </p:nvSpPr>
        <p:spPr>
          <a:xfrm>
            <a:off x="236368" y="439579"/>
            <a:ext cx="210314"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45" name="Picture 3" descr="Буфер обмена01"/>
          <p:cNvPicPr>
            <a:picLocks noChangeAspect="1" noChangeArrowheads="1"/>
          </p:cNvPicPr>
          <p:nvPr/>
        </p:nvPicPr>
        <p:blipFill>
          <a:blip r:embed="rId14" cstate="print"/>
          <a:srcRect/>
          <a:stretch>
            <a:fillRect/>
          </a:stretch>
        </p:blipFill>
        <p:spPr bwMode="auto">
          <a:xfrm>
            <a:off x="179390" y="156950"/>
            <a:ext cx="668154" cy="836522"/>
          </a:xfrm>
          <a:prstGeom prst="rect">
            <a:avLst/>
          </a:prstGeom>
          <a:noFill/>
          <a:ln w="9525">
            <a:noFill/>
            <a:miter lim="800000"/>
            <a:headEnd/>
            <a:tailEnd/>
          </a:ln>
        </p:spPr>
      </p:pic>
      <p:pic>
        <p:nvPicPr>
          <p:cNvPr id="34" name="Рисунок 33">
            <a:extLst>
              <a:ext uri="{FF2B5EF4-FFF2-40B4-BE49-F238E27FC236}">
                <a16:creationId xmlns:a16="http://schemas.microsoft.com/office/drawing/2014/main" id="{89966DDE-6BFD-45EF-A853-CE5857D15736}"/>
              </a:ext>
            </a:extLst>
          </p:cNvPr>
          <p:cNvPicPr>
            <a:picLocks noChangeAspect="1"/>
          </p:cNvPicPr>
          <p:nvPr/>
        </p:nvPicPr>
        <p:blipFill rotWithShape="1">
          <a:blip r:embed="rId15"/>
          <a:srcRect t="10206" b="3426"/>
          <a:stretch/>
        </p:blipFill>
        <p:spPr>
          <a:xfrm>
            <a:off x="1" y="6708559"/>
            <a:ext cx="2957538" cy="836522"/>
          </a:xfrm>
          <a:prstGeom prst="rect">
            <a:avLst/>
          </a:prstGeom>
        </p:spPr>
      </p:pic>
      <p:pic>
        <p:nvPicPr>
          <p:cNvPr id="35" name="Рисунок 34"/>
          <p:cNvPicPr>
            <a:picLocks noChangeAspect="1"/>
          </p:cNvPicPr>
          <p:nvPr/>
        </p:nvPicPr>
        <p:blipFill>
          <a:blip r:embed="rId16"/>
          <a:stretch>
            <a:fillRect/>
          </a:stretch>
        </p:blipFill>
        <p:spPr>
          <a:xfrm>
            <a:off x="904522" y="150319"/>
            <a:ext cx="1329043" cy="804742"/>
          </a:xfrm>
          <a:prstGeom prst="rect">
            <a:avLst/>
          </a:prstGeom>
        </p:spPr>
      </p:pic>
    </p:spTree>
    <p:extLst>
      <p:ext uri="{BB962C8B-B14F-4D97-AF65-F5344CB8AC3E}">
        <p14:creationId xmlns:p14="http://schemas.microsoft.com/office/powerpoint/2010/main" val="2039597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cstate="print"/>
          <a:stretch>
            <a:fillRect/>
          </a:stretch>
        </p:blipFill>
        <p:spPr>
          <a:xfrm>
            <a:off x="2061031" y="156237"/>
            <a:ext cx="5498644" cy="768091"/>
          </a:xfrm>
          <a:prstGeom prst="rect">
            <a:avLst/>
          </a:prstGeom>
        </p:spPr>
      </p:pic>
      <p:sp>
        <p:nvSpPr>
          <p:cNvPr id="3" name="TextBox 2"/>
          <p:cNvSpPr txBox="1"/>
          <p:nvPr/>
        </p:nvSpPr>
        <p:spPr>
          <a:xfrm>
            <a:off x="2049665" y="313297"/>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Строительство</a:t>
            </a:r>
          </a:p>
        </p:txBody>
      </p:sp>
      <p:sp>
        <p:nvSpPr>
          <p:cNvPr id="4" name="TextBox 3"/>
          <p:cNvSpPr txBox="1"/>
          <p:nvPr/>
        </p:nvSpPr>
        <p:spPr>
          <a:xfrm>
            <a:off x="7155119" y="7190343"/>
            <a:ext cx="437940"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23</a:t>
            </a:r>
          </a:p>
        </p:txBody>
      </p:sp>
      <p:sp>
        <p:nvSpPr>
          <p:cNvPr id="21" name="TextBox 20"/>
          <p:cNvSpPr txBox="1"/>
          <p:nvPr/>
        </p:nvSpPr>
        <p:spPr>
          <a:xfrm>
            <a:off x="3587063" y="1337109"/>
            <a:ext cx="3323154" cy="369332"/>
          </a:xfrm>
          <a:prstGeom prst="rect">
            <a:avLst/>
          </a:prstGeom>
          <a:noFill/>
        </p:spPr>
        <p:txBody>
          <a:bodyPr wrap="none" rtlCol="0">
            <a:spAutoFit/>
          </a:bodyPr>
          <a:lstStyle/>
          <a:p>
            <a:r>
              <a:rPr lang="ru-RU" b="1"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Жилье для молодых семей</a:t>
            </a:r>
          </a:p>
        </p:txBody>
      </p:sp>
      <p:pic>
        <p:nvPicPr>
          <p:cNvPr id="24" name="Рисунок 23"/>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8296" y="1126792"/>
            <a:ext cx="2795137" cy="936966"/>
          </a:xfrm>
          <a:prstGeom prst="rect">
            <a:avLst/>
          </a:prstGeom>
        </p:spPr>
      </p:pic>
      <p:pic>
        <p:nvPicPr>
          <p:cNvPr id="25" name="Рисунок 24"/>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8295" y="3212256"/>
            <a:ext cx="2795137" cy="936966"/>
          </a:xfrm>
          <a:prstGeom prst="rect">
            <a:avLst/>
          </a:prstGeom>
        </p:spPr>
      </p:pic>
      <p:sp>
        <p:nvSpPr>
          <p:cNvPr id="28" name="TextBox 27"/>
          <p:cNvSpPr txBox="1"/>
          <p:nvPr/>
        </p:nvSpPr>
        <p:spPr>
          <a:xfrm>
            <a:off x="41995" y="4293499"/>
            <a:ext cx="2981001" cy="646331"/>
          </a:xfrm>
          <a:prstGeom prst="rect">
            <a:avLst/>
          </a:prstGeom>
          <a:noFill/>
        </p:spPr>
        <p:txBody>
          <a:bodyPr wrap="square" rtlCol="0">
            <a:spAutoFit/>
          </a:bodyPr>
          <a:lstStyle/>
          <a:p>
            <a:pPr algn="ctr"/>
            <a:r>
              <a:rPr lang="en-US" sz="36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0</a:t>
            </a:r>
            <a:r>
              <a:rPr lang="ru-RU" sz="36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t>
            </a:r>
            <a:r>
              <a:rPr lang="en-US" sz="36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6</a:t>
            </a:r>
            <a:r>
              <a:rPr lang="ru-RU" sz="36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тыс. кв. м</a:t>
            </a:r>
            <a:endParaRPr lang="ru-RU" sz="1600" dirty="0">
              <a:solidFill>
                <a:srgbClr val="418FC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p:cNvSpPr txBox="1"/>
          <p:nvPr/>
        </p:nvSpPr>
        <p:spPr>
          <a:xfrm>
            <a:off x="136025" y="2208035"/>
            <a:ext cx="1578515" cy="800219"/>
          </a:xfrm>
          <a:prstGeom prst="rect">
            <a:avLst/>
          </a:prstGeom>
          <a:noFill/>
        </p:spPr>
        <p:txBody>
          <a:bodyPr wrap="square" rtlCol="0">
            <a:spAutoFit/>
          </a:bodyPr>
          <a:lstStyle/>
          <a:p>
            <a:pPr algn="ctr"/>
            <a:r>
              <a:rPr lang="ru-RU" sz="2800" dirty="0">
                <a:latin typeface="Open Sans Semibold" panose="020B0706030804020204" pitchFamily="34" charset="0"/>
                <a:ea typeface="Open Sans Semibold" panose="020B0706030804020204" pitchFamily="34" charset="0"/>
                <a:cs typeface="Open Sans Semibold" panose="020B0706030804020204" pitchFamily="34" charset="0"/>
              </a:rPr>
              <a:t>34</a:t>
            </a:r>
            <a:r>
              <a:rPr lang="en-US" sz="2800" dirty="0">
                <a:latin typeface="Open Sans Semibold" panose="020B0706030804020204" pitchFamily="34" charset="0"/>
                <a:ea typeface="Open Sans Semibold" panose="020B0706030804020204" pitchFamily="34" charset="0"/>
                <a:cs typeface="Open Sans Semibold" panose="020B0706030804020204" pitchFamily="34" charset="0"/>
              </a:rPr>
              <a:t>1</a:t>
            </a:r>
            <a:r>
              <a:rPr lang="ru-RU" sz="2800" dirty="0">
                <a:latin typeface="Open Sans Semibold" panose="020B0706030804020204" pitchFamily="34" charset="0"/>
                <a:ea typeface="Open Sans Semibold" panose="020B0706030804020204" pitchFamily="34" charset="0"/>
                <a:cs typeface="Open Sans Semibold" panose="020B0706030804020204" pitchFamily="34" charset="0"/>
              </a:rPr>
              <a:t>,</a:t>
            </a:r>
            <a:r>
              <a:rPr lang="en-US" sz="2800" dirty="0">
                <a:latin typeface="Open Sans Semibold" panose="020B0706030804020204" pitchFamily="34" charset="0"/>
                <a:ea typeface="Open Sans Semibold" panose="020B0706030804020204" pitchFamily="34" charset="0"/>
                <a:cs typeface="Open Sans Semibold" panose="020B0706030804020204" pitchFamily="34" charset="0"/>
              </a:rPr>
              <a:t>62</a:t>
            </a:r>
            <a:r>
              <a:rPr lang="ru-RU" sz="2800" dirty="0">
                <a:latin typeface="Open Sans Semibold" panose="020B0706030804020204" pitchFamily="34" charset="0"/>
                <a:ea typeface="Open Sans Semibold" panose="020B0706030804020204" pitchFamily="34" charset="0"/>
                <a:cs typeface="Open Sans Semibold" panose="020B0706030804020204" pitchFamily="34" charset="0"/>
              </a:rPr>
              <a:t> </a:t>
            </a:r>
          </a:p>
          <a:p>
            <a:pPr algn="ctr"/>
            <a:r>
              <a:rPr lang="ru-RU" dirty="0">
                <a:latin typeface="Open Sans Semibold" panose="020B0706030804020204" pitchFamily="34" charset="0"/>
                <a:ea typeface="Open Sans Semibold" panose="020B0706030804020204" pitchFamily="34" charset="0"/>
                <a:cs typeface="Open Sans Semibold" panose="020B0706030804020204" pitchFamily="34" charset="0"/>
              </a:rPr>
              <a:t>тыс. кв. м</a:t>
            </a:r>
            <a:endParaRPr lang="ru-RU" sz="1600"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p:cNvSpPr txBox="1"/>
          <p:nvPr/>
        </p:nvSpPr>
        <p:spPr>
          <a:xfrm>
            <a:off x="389906" y="1272109"/>
            <a:ext cx="2375330" cy="646331"/>
          </a:xfrm>
          <a:prstGeom prst="rect">
            <a:avLst/>
          </a:prstGeom>
          <a:noFill/>
        </p:spPr>
        <p:txBody>
          <a:bodyPr wrap="none" rtlCol="0">
            <a:spAutoFit/>
          </a:bodyPr>
          <a:lstStyle/>
          <a:p>
            <a:pPr algn="ctr"/>
            <a:r>
              <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Общая площадь </a:t>
            </a:r>
          </a:p>
          <a:p>
            <a:pPr algn="ctr"/>
            <a:r>
              <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жилищного фонда</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7" name="TextBox 36"/>
          <p:cNvSpPr txBox="1"/>
          <p:nvPr/>
        </p:nvSpPr>
        <p:spPr>
          <a:xfrm>
            <a:off x="193219" y="3396539"/>
            <a:ext cx="2678554" cy="584775"/>
          </a:xfrm>
          <a:prstGeom prst="rect">
            <a:avLst/>
          </a:prstGeom>
          <a:noFill/>
        </p:spPr>
        <p:txBody>
          <a:bodyPr wrap="none" rtlCol="0">
            <a:spAutoFit/>
          </a:bodyPr>
          <a:lstStyle/>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Количество введенного</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 эксплуатацию жилья</a:t>
            </a:r>
          </a:p>
        </p:txBody>
      </p:sp>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3219" y="5037436"/>
            <a:ext cx="2870335" cy="1726524"/>
          </a:xfrm>
          <a:prstGeom prst="rect">
            <a:avLst/>
          </a:prstGeom>
          <a:effectLst>
            <a:softEdge rad="63500"/>
          </a:effectLst>
        </p:spPr>
      </p:pic>
      <p:sp>
        <p:nvSpPr>
          <p:cNvPr id="7" name="TextBox 6"/>
          <p:cNvSpPr txBox="1"/>
          <p:nvPr/>
        </p:nvSpPr>
        <p:spPr>
          <a:xfrm>
            <a:off x="3508513" y="1749287"/>
            <a:ext cx="184731" cy="369332"/>
          </a:xfrm>
          <a:prstGeom prst="rect">
            <a:avLst/>
          </a:prstGeom>
          <a:noFill/>
        </p:spPr>
        <p:txBody>
          <a:bodyPr wrap="none" rtlCol="0">
            <a:spAutoFit/>
          </a:bodyPr>
          <a:lstStyle/>
          <a:p>
            <a:endParaRPr lang="ru-RU" dirty="0"/>
          </a:p>
        </p:txBody>
      </p:sp>
      <p:sp>
        <p:nvSpPr>
          <p:cNvPr id="26" name="TextBox 25"/>
          <p:cNvSpPr txBox="1"/>
          <p:nvPr/>
        </p:nvSpPr>
        <p:spPr>
          <a:xfrm>
            <a:off x="3660913" y="1901687"/>
            <a:ext cx="184731" cy="369332"/>
          </a:xfrm>
          <a:prstGeom prst="rect">
            <a:avLst/>
          </a:prstGeom>
          <a:noFill/>
        </p:spPr>
        <p:txBody>
          <a:bodyPr wrap="none" rtlCol="0">
            <a:spAutoFit/>
          </a:bodyPr>
          <a:lstStyle/>
          <a:p>
            <a:endParaRPr lang="ru-RU" dirty="0"/>
          </a:p>
        </p:txBody>
      </p:sp>
      <p:sp>
        <p:nvSpPr>
          <p:cNvPr id="30" name="TextBox 29"/>
          <p:cNvSpPr txBox="1"/>
          <p:nvPr/>
        </p:nvSpPr>
        <p:spPr>
          <a:xfrm>
            <a:off x="3813313" y="2054087"/>
            <a:ext cx="184731" cy="369332"/>
          </a:xfrm>
          <a:prstGeom prst="rect">
            <a:avLst/>
          </a:prstGeom>
          <a:noFill/>
        </p:spPr>
        <p:txBody>
          <a:bodyPr wrap="none" rtlCol="0">
            <a:spAutoFit/>
          </a:bodyPr>
          <a:lstStyle/>
          <a:p>
            <a:endParaRPr lang="ru-RU" dirty="0"/>
          </a:p>
        </p:txBody>
      </p:sp>
      <p:pic>
        <p:nvPicPr>
          <p:cNvPr id="31" name="Рисунок 30"/>
          <p:cNvPicPr>
            <a:picLocks noChangeAspect="1"/>
          </p:cNvPicPr>
          <p:nvPr/>
        </p:nvPicPr>
        <p:blipFill>
          <a:blip r:embed="rId7" cstate="print">
            <a:duotone>
              <a:prstClr val="black"/>
              <a:srgbClr val="EEEEAE">
                <a:tint val="45000"/>
                <a:satMod val="400000"/>
              </a:srgbClr>
            </a:duotone>
            <a:extLst>
              <a:ext uri="{BEBA8EAE-BF5A-486C-A8C5-ECC9F3942E4B}">
                <a14:imgProps xmlns:a14="http://schemas.microsoft.com/office/drawing/2010/main">
                  <a14:imgLayer r:embed="rId5">
                    <a14:imgEffect>
                      <a14:colorTemperature colorTemp="4700"/>
                    </a14:imgEffect>
                    <a14:imgEffect>
                      <a14:saturation sat="33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173335" y="1842427"/>
            <a:ext cx="4150611" cy="1630333"/>
          </a:xfrm>
          <a:prstGeom prst="rect">
            <a:avLst/>
          </a:prstGeom>
          <a:ln>
            <a:solidFill>
              <a:schemeClr val="tx1"/>
            </a:solidFill>
            <a:prstDash val="lgDash"/>
          </a:ln>
        </p:spPr>
      </p:pic>
      <p:sp>
        <p:nvSpPr>
          <p:cNvPr id="33" name="TextBox 32"/>
          <p:cNvSpPr txBox="1"/>
          <p:nvPr/>
        </p:nvSpPr>
        <p:spPr>
          <a:xfrm>
            <a:off x="3248534" y="1901687"/>
            <a:ext cx="3981784" cy="1569660"/>
          </a:xfrm>
          <a:prstGeom prst="rect">
            <a:avLst/>
          </a:prstGeom>
          <a:noFill/>
        </p:spPr>
        <p:txBody>
          <a:bodyPr wrap="square" rtlCol="0">
            <a:spAutoFit/>
          </a:bodyPr>
          <a:lstStyle/>
          <a:p>
            <a:pPr indent="179388" algn="just"/>
            <a:r>
              <a:rPr lang="ru-RU" sz="1200" dirty="0"/>
              <a:t>На территории муниципального образования «Шумячский район» Смоленской области реализуется муниципальная программа «Обеспечение жильем молодых семей» на 2015-202</a:t>
            </a:r>
            <a:r>
              <a:rPr lang="en-US" sz="1200" dirty="0"/>
              <a:t>5</a:t>
            </a:r>
            <a:r>
              <a:rPr lang="ru-RU" sz="1200" dirty="0"/>
              <a:t> годы, в рамках которой молодым семьям предоставляется свидетельство на право получения социальной выплаты, которую можно использовать в том числе на строительство индивидуального жилого дома </a:t>
            </a:r>
          </a:p>
        </p:txBody>
      </p:sp>
      <p:pic>
        <p:nvPicPr>
          <p:cNvPr id="34" name="Рисунок 33"/>
          <p:cNvPicPr>
            <a:picLocks noChangeAspect="1"/>
          </p:cNvPicPr>
          <p:nvPr/>
        </p:nvPicPr>
        <p:blipFill>
          <a:blip r:embed="rId8"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3722168" y="3735331"/>
            <a:ext cx="2699936" cy="2699936"/>
          </a:xfrm>
          <a:prstGeom prst="rect">
            <a:avLst/>
          </a:prstGeom>
        </p:spPr>
      </p:pic>
      <p:pic>
        <p:nvPicPr>
          <p:cNvPr id="44" name="Picture 2"/>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4018645" y="3951497"/>
            <a:ext cx="2106983" cy="2267605"/>
          </a:xfrm>
          <a:prstGeom prst="rect">
            <a:avLst/>
          </a:prstGeom>
          <a:noFill/>
          <a:ln w="9525">
            <a:noFill/>
            <a:miter lim="800000"/>
            <a:headEnd/>
            <a:tailEnd/>
          </a:ln>
        </p:spPr>
      </p:pic>
      <p:sp>
        <p:nvSpPr>
          <p:cNvPr id="27" name="TextBox 26"/>
          <p:cNvSpPr txBox="1"/>
          <p:nvPr/>
        </p:nvSpPr>
        <p:spPr>
          <a:xfrm>
            <a:off x="236368" y="439579"/>
            <a:ext cx="210314"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32" name="Picture 3" descr="Буфер обмена01"/>
          <p:cNvPicPr>
            <a:picLocks noChangeAspect="1" noChangeArrowheads="1"/>
          </p:cNvPicPr>
          <p:nvPr/>
        </p:nvPicPr>
        <p:blipFill>
          <a:blip r:embed="rId10" cstate="print"/>
          <a:srcRect/>
          <a:stretch>
            <a:fillRect/>
          </a:stretch>
        </p:blipFill>
        <p:spPr bwMode="auto">
          <a:xfrm>
            <a:off x="179390" y="156950"/>
            <a:ext cx="668154" cy="836522"/>
          </a:xfrm>
          <a:prstGeom prst="rect">
            <a:avLst/>
          </a:prstGeom>
          <a:noFill/>
          <a:ln w="9525">
            <a:noFill/>
            <a:miter lim="800000"/>
            <a:headEnd/>
            <a:tailEnd/>
          </a:ln>
        </p:spPr>
      </p:pic>
      <p:pic>
        <p:nvPicPr>
          <p:cNvPr id="38" name="Рисунок 3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63701" y="2228432"/>
            <a:ext cx="833423" cy="819150"/>
          </a:xfrm>
          <a:prstGeom prst="rect">
            <a:avLst/>
          </a:prstGeom>
        </p:spPr>
      </p:pic>
      <p:pic>
        <p:nvPicPr>
          <p:cNvPr id="40" name="Рисунок 39"/>
          <p:cNvPicPr>
            <a:picLocks noChangeAspect="1"/>
          </p:cNvPicPr>
          <p:nvPr/>
        </p:nvPicPr>
        <p:blipFill>
          <a:blip r:embed="rId12" cstate="print">
            <a:lum bright="70000" contrast="-70000"/>
            <a:extLst>
              <a:ext uri="{28A0092B-C50C-407E-A947-70E740481C1C}">
                <a14:useLocalDpi xmlns:a14="http://schemas.microsoft.com/office/drawing/2010/main" val="0"/>
              </a:ext>
            </a:extLst>
          </a:blip>
          <a:stretch>
            <a:fillRect/>
          </a:stretch>
        </p:blipFill>
        <p:spPr>
          <a:xfrm rot="5400000">
            <a:off x="1541755" y="2512513"/>
            <a:ext cx="393612" cy="191262"/>
          </a:xfrm>
          <a:prstGeom prst="rect">
            <a:avLst/>
          </a:prstGeom>
        </p:spPr>
      </p:pic>
      <p:sp>
        <p:nvSpPr>
          <p:cNvPr id="50" name="TextBox 49"/>
          <p:cNvSpPr txBox="1"/>
          <p:nvPr/>
        </p:nvSpPr>
        <p:spPr>
          <a:xfrm>
            <a:off x="2044094" y="2325746"/>
            <a:ext cx="804005" cy="307777"/>
          </a:xfrm>
          <a:prstGeom prst="rect">
            <a:avLst/>
          </a:prstGeom>
          <a:noFill/>
        </p:spPr>
        <p:txBody>
          <a:bodyPr wrap="square" rtlCol="0">
            <a:spAutoFit/>
          </a:bodyPr>
          <a:lstStyle/>
          <a:p>
            <a:r>
              <a:rPr lang="ru-RU" sz="14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101</a:t>
            </a:r>
            <a:r>
              <a:rPr lang="ru-RU" sz="1400"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1" name="TextBox 50"/>
          <p:cNvSpPr txBox="1"/>
          <p:nvPr/>
        </p:nvSpPr>
        <p:spPr>
          <a:xfrm>
            <a:off x="1893071" y="2546168"/>
            <a:ext cx="974682" cy="415498"/>
          </a:xfrm>
          <a:prstGeom prst="rect">
            <a:avLst/>
          </a:prstGeom>
          <a:noFill/>
        </p:spPr>
        <p:txBody>
          <a:bodyPr wrap="square" rtlCol="0">
            <a:spAutoFit/>
          </a:bodyPr>
          <a:lstStyle/>
          <a:p>
            <a:pPr algn="ctr"/>
            <a:r>
              <a:rPr lang="ru-RU" sz="1050" dirty="0">
                <a:latin typeface="Open Sans" panose="020B0606030504020204" pitchFamily="34" charset="0"/>
                <a:ea typeface="Open Sans" panose="020B0606030504020204" pitchFamily="34" charset="0"/>
                <a:cs typeface="Open Sans" panose="020B0606030504020204" pitchFamily="34" charset="0"/>
              </a:rPr>
              <a:t>к уровню 202</a:t>
            </a:r>
            <a:r>
              <a:rPr lang="en-US" sz="1050" dirty="0">
                <a:latin typeface="Open Sans" panose="020B0606030504020204" pitchFamily="34" charset="0"/>
                <a:ea typeface="Open Sans" panose="020B0606030504020204" pitchFamily="34" charset="0"/>
                <a:cs typeface="Open Sans" panose="020B0606030504020204" pitchFamily="34" charset="0"/>
              </a:rPr>
              <a:t>3</a:t>
            </a:r>
            <a:r>
              <a:rPr lang="ru-RU" sz="1050" dirty="0">
                <a:latin typeface="Open Sans" panose="020B0606030504020204" pitchFamily="34" charset="0"/>
                <a:ea typeface="Open Sans" panose="020B0606030504020204" pitchFamily="34" charset="0"/>
                <a:cs typeface="Open Sans" panose="020B0606030504020204" pitchFamily="34" charset="0"/>
              </a:rPr>
              <a:t> года</a:t>
            </a:r>
          </a:p>
        </p:txBody>
      </p:sp>
      <p:pic>
        <p:nvPicPr>
          <p:cNvPr id="35" name="Рисунок 34">
            <a:extLst>
              <a:ext uri="{FF2B5EF4-FFF2-40B4-BE49-F238E27FC236}">
                <a16:creationId xmlns:a16="http://schemas.microsoft.com/office/drawing/2014/main" id="{89966DDE-6BFD-45EF-A853-CE5857D15736}"/>
              </a:ext>
            </a:extLst>
          </p:cNvPr>
          <p:cNvPicPr>
            <a:picLocks noChangeAspect="1"/>
          </p:cNvPicPr>
          <p:nvPr/>
        </p:nvPicPr>
        <p:blipFill rotWithShape="1">
          <a:blip r:embed="rId13"/>
          <a:srcRect t="10206" b="3426"/>
          <a:stretch/>
        </p:blipFill>
        <p:spPr>
          <a:xfrm>
            <a:off x="1" y="6708559"/>
            <a:ext cx="2957538" cy="836522"/>
          </a:xfrm>
          <a:prstGeom prst="rect">
            <a:avLst/>
          </a:prstGeom>
        </p:spPr>
      </p:pic>
      <p:pic>
        <p:nvPicPr>
          <p:cNvPr id="39" name="Рисунок 38"/>
          <p:cNvPicPr>
            <a:picLocks noChangeAspect="1"/>
          </p:cNvPicPr>
          <p:nvPr/>
        </p:nvPicPr>
        <p:blipFill>
          <a:blip r:embed="rId14"/>
          <a:stretch>
            <a:fillRect/>
          </a:stretch>
        </p:blipFill>
        <p:spPr>
          <a:xfrm>
            <a:off x="904522" y="150319"/>
            <a:ext cx="1329043" cy="804742"/>
          </a:xfrm>
          <a:prstGeom prst="rect">
            <a:avLst/>
          </a:prstGeom>
        </p:spPr>
      </p:pic>
    </p:spTree>
    <p:extLst>
      <p:ext uri="{BB962C8B-B14F-4D97-AF65-F5344CB8AC3E}">
        <p14:creationId xmlns:p14="http://schemas.microsoft.com/office/powerpoint/2010/main" val="3132468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Рисунок 28"/>
          <p:cNvPicPr>
            <a:picLocks noChangeAspect="1"/>
          </p:cNvPicPr>
          <p:nvPr/>
        </p:nvPicPr>
        <p:blipFill>
          <a:blip r:embed="rId2" cstate="print">
            <a:lum bright="70000" contrast="-70000"/>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23060" y="1171771"/>
            <a:ext cx="2422382" cy="848350"/>
          </a:xfrm>
          <a:prstGeom prst="rect">
            <a:avLst/>
          </a:prstGeom>
        </p:spPr>
      </p:pic>
      <p:pic>
        <p:nvPicPr>
          <p:cNvPr id="10" name="Рисунок 9"/>
          <p:cNvPicPr>
            <a:picLocks noChangeAspect="1"/>
          </p:cNvPicPr>
          <p:nvPr/>
        </p:nvPicPr>
        <p:blipFill>
          <a:blip r:embed="rId4" cstate="print"/>
          <a:stretch>
            <a:fillRect/>
          </a:stretch>
        </p:blipFill>
        <p:spPr>
          <a:xfrm>
            <a:off x="2061031" y="156237"/>
            <a:ext cx="5498644" cy="768091"/>
          </a:xfrm>
          <a:prstGeom prst="rect">
            <a:avLst/>
          </a:prstGeom>
        </p:spPr>
      </p:pic>
      <p:sp>
        <p:nvSpPr>
          <p:cNvPr id="3" name="TextBox 2"/>
          <p:cNvSpPr txBox="1"/>
          <p:nvPr/>
        </p:nvSpPr>
        <p:spPr>
          <a:xfrm>
            <a:off x="2094415" y="299131"/>
            <a:ext cx="5498644" cy="461665"/>
          </a:xfrm>
          <a:prstGeom prst="rect">
            <a:avLst/>
          </a:prstGeom>
          <a:noFill/>
        </p:spPr>
        <p:txBody>
          <a:bodyPr wrap="square" rtlCol="0">
            <a:spAutoFit/>
          </a:bodyPr>
          <a:lstStyle/>
          <a:p>
            <a:pPr algn="ctr"/>
            <a:endPar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 name="TextBox 3"/>
          <p:cNvSpPr txBox="1"/>
          <p:nvPr/>
        </p:nvSpPr>
        <p:spPr>
          <a:xfrm>
            <a:off x="7155119" y="7190343"/>
            <a:ext cx="437940"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24</a:t>
            </a:r>
          </a:p>
        </p:txBody>
      </p:sp>
      <p:sp>
        <p:nvSpPr>
          <p:cNvPr id="42" name="TextBox 41"/>
          <p:cNvSpPr txBox="1"/>
          <p:nvPr/>
        </p:nvSpPr>
        <p:spPr>
          <a:xfrm>
            <a:off x="336332" y="1172069"/>
            <a:ext cx="2452542" cy="830997"/>
          </a:xfrm>
          <a:prstGeom prst="rect">
            <a:avLst/>
          </a:prstGeom>
          <a:noFill/>
        </p:spPr>
        <p:txBody>
          <a:bodyPr wrap="square" rtlCol="0">
            <a:spAutoFit/>
          </a:bodyPr>
          <a:lstStyle/>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Количество предприятий </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розничной торговли</a:t>
            </a:r>
            <a:endParaRPr lang="ru-RU" sz="14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3" name="TextBox 42"/>
          <p:cNvSpPr txBox="1"/>
          <p:nvPr/>
        </p:nvSpPr>
        <p:spPr>
          <a:xfrm>
            <a:off x="1599374" y="2076387"/>
            <a:ext cx="378630" cy="523220"/>
          </a:xfrm>
          <a:prstGeom prst="rect">
            <a:avLst/>
          </a:prstGeom>
          <a:noFill/>
        </p:spPr>
        <p:txBody>
          <a:bodyPr wrap="none" rtlCol="0">
            <a:spAutoFit/>
          </a:bodyPr>
          <a:lstStyle/>
          <a:p>
            <a:pPr algn="ctr"/>
            <a:r>
              <a:rPr lang="en-US" sz="280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rPr>
              <a:t>8</a:t>
            </a:r>
            <a:endParaRPr lang="ru-RU" sz="2800" dirty="0">
              <a:solidFill>
                <a:schemeClr val="accent5"/>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19749" y="4572714"/>
            <a:ext cx="1353236" cy="1353236"/>
          </a:xfrm>
          <a:prstGeom prst="rect">
            <a:avLst/>
          </a:prstGeom>
        </p:spPr>
      </p:pic>
      <p:pic>
        <p:nvPicPr>
          <p:cNvPr id="39" name="Рисунок 38"/>
          <p:cNvPicPr>
            <a:picLocks noChangeAspect="1"/>
          </p:cNvPicPr>
          <p:nvPr/>
        </p:nvPicPr>
        <p:blipFill>
          <a:blip r:embed="rId6" cstate="print">
            <a:lum bright="70000" contrast="-70000"/>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10752" y="2760090"/>
            <a:ext cx="2422382" cy="689006"/>
          </a:xfrm>
          <a:prstGeom prst="rect">
            <a:avLst/>
          </a:prstGeom>
        </p:spPr>
      </p:pic>
      <p:sp>
        <p:nvSpPr>
          <p:cNvPr id="41" name="TextBox 40"/>
          <p:cNvSpPr txBox="1"/>
          <p:nvPr/>
        </p:nvSpPr>
        <p:spPr>
          <a:xfrm>
            <a:off x="310752" y="2804631"/>
            <a:ext cx="2422382" cy="584775"/>
          </a:xfrm>
          <a:prstGeom prst="rect">
            <a:avLst/>
          </a:prstGeom>
          <a:noFill/>
        </p:spPr>
        <p:txBody>
          <a:bodyPr wrap="square" rtlCol="0">
            <a:spAutoFit/>
          </a:bodyPr>
          <a:lstStyle/>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Оборот розничной торговли</a:t>
            </a:r>
            <a:endParaRPr lang="ru-RU" sz="14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4" name="TextBox 43"/>
          <p:cNvSpPr txBox="1"/>
          <p:nvPr/>
        </p:nvSpPr>
        <p:spPr>
          <a:xfrm>
            <a:off x="1269157" y="3701001"/>
            <a:ext cx="1039067" cy="769441"/>
          </a:xfrm>
          <a:prstGeom prst="rect">
            <a:avLst/>
          </a:prstGeom>
          <a:noFill/>
        </p:spPr>
        <p:txBody>
          <a:bodyPr wrap="none" rtlCol="0">
            <a:spAutoFit/>
          </a:bodyPr>
          <a:lstStyle/>
          <a:p>
            <a:pPr algn="ctr"/>
            <a:r>
              <a:rPr lang="en-US" sz="2800"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910</a:t>
            </a:r>
            <a:r>
              <a:rPr lang="ru-RU" sz="2800"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t>
            </a:r>
            <a:r>
              <a:rPr lang="en-US" sz="2800"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9</a:t>
            </a:r>
            <a:endParaRPr lang="ru-RU" sz="2800"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sz="16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млн</a:t>
            </a: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руб.</a:t>
            </a:r>
            <a:endParaRPr lang="ru-RU" sz="140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descr="http://www.dekor3d.ru/upload/iblock/378/378124e25a3161f32210a5ae5fe9182d.jpg"/>
          <p:cNvPicPr>
            <a:picLocks noChangeAspect="1" noChangeArrowheads="1"/>
          </p:cNvPicPr>
          <p:nvPr/>
        </p:nvPicPr>
        <p:blipFill>
          <a:blip r:embed="rId7"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554672" y="3724494"/>
            <a:ext cx="612512" cy="61573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2044339" y="347908"/>
            <a:ext cx="5532028" cy="400110"/>
          </a:xfrm>
          <a:prstGeom prst="rect">
            <a:avLst/>
          </a:prstGeom>
          <a:noFill/>
        </p:spPr>
        <p:txBody>
          <a:bodyPr wrap="square" rtlCol="0">
            <a:spAutoFit/>
          </a:bodyPr>
          <a:lstStyle/>
          <a:p>
            <a:pPr algn="ctr"/>
            <a:r>
              <a:rPr lang="ru-RU" sz="20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Потребительский рынок товаров и услуг</a:t>
            </a:r>
          </a:p>
        </p:txBody>
      </p:sp>
      <p:sp>
        <p:nvSpPr>
          <p:cNvPr id="26" name="TextBox 25"/>
          <p:cNvSpPr txBox="1"/>
          <p:nvPr/>
        </p:nvSpPr>
        <p:spPr>
          <a:xfrm>
            <a:off x="3489133" y="1534560"/>
            <a:ext cx="2130616" cy="646331"/>
          </a:xfrm>
          <a:prstGeom prst="rect">
            <a:avLst/>
          </a:prstGeom>
          <a:noFill/>
        </p:spPr>
        <p:txBody>
          <a:bodyPr wrap="square" rtlCol="0">
            <a:spAutoFit/>
          </a:bodyPr>
          <a:lstStyle/>
          <a:p>
            <a:pPr algn="ctr"/>
            <a:r>
              <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Общественное питание</a:t>
            </a:r>
          </a:p>
        </p:txBody>
      </p:sp>
      <p:pic>
        <p:nvPicPr>
          <p:cNvPr id="30" name="Рисунок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63181" y="1122555"/>
            <a:ext cx="1470345" cy="1470345"/>
          </a:xfrm>
          <a:prstGeom prst="rect">
            <a:avLst/>
          </a:prstGeom>
        </p:spPr>
      </p:pic>
      <p:pic>
        <p:nvPicPr>
          <p:cNvPr id="32" name="Picture 4" descr="http://images.aif.ru/008/168/416a502890c5bbef90211e8644c3977d.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010" t="288" r="18606" b="-288"/>
          <a:stretch/>
        </p:blipFill>
        <p:spPr bwMode="auto">
          <a:xfrm>
            <a:off x="5703072" y="1160968"/>
            <a:ext cx="1393521" cy="1393521"/>
          </a:xfrm>
          <a:prstGeom prst="ellipse">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4964734" y="3162497"/>
            <a:ext cx="2130616" cy="646331"/>
          </a:xfrm>
          <a:prstGeom prst="rect">
            <a:avLst/>
          </a:prstGeom>
          <a:noFill/>
        </p:spPr>
        <p:txBody>
          <a:bodyPr wrap="square" rtlCol="0">
            <a:spAutoFit/>
          </a:bodyPr>
          <a:lstStyle/>
          <a:p>
            <a:pPr algn="ctr"/>
            <a:r>
              <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Бытовое обслуживание</a:t>
            </a:r>
          </a:p>
        </p:txBody>
      </p:sp>
      <p:pic>
        <p:nvPicPr>
          <p:cNvPr id="35" name="Рисунок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59733" y="2718706"/>
            <a:ext cx="1470345" cy="1470345"/>
          </a:xfrm>
          <a:prstGeom prst="rect">
            <a:avLst/>
          </a:prstGeom>
        </p:spPr>
      </p:pic>
      <p:pic>
        <p:nvPicPr>
          <p:cNvPr id="38" name="Picture 2" descr="http://fbm.ru/wp-content/uploads/2015/10/52321671830b1.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9750" r="5916"/>
          <a:stretch/>
        </p:blipFill>
        <p:spPr bwMode="auto">
          <a:xfrm>
            <a:off x="3498144" y="2760090"/>
            <a:ext cx="1393521" cy="1393521"/>
          </a:xfrm>
          <a:prstGeom prst="ellipse">
            <a:avLst/>
          </a:prstGeom>
          <a:noFill/>
          <a:extLst>
            <a:ext uri="{909E8E84-426E-40DD-AFC4-6F175D3DCCD1}">
              <a14:hiddenFill xmlns:a14="http://schemas.microsoft.com/office/drawing/2010/main">
                <a:solidFill>
                  <a:srgbClr val="FFFFFF"/>
                </a:solidFill>
              </a14:hiddenFill>
            </a:ext>
          </a:extLst>
        </p:spPr>
      </p:pic>
      <p:pic>
        <p:nvPicPr>
          <p:cNvPr id="46" name="Picture 8" descr="http://www.infovoronezh.ru/images/News/6047557350.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8598" y="4778069"/>
            <a:ext cx="2524159" cy="1655479"/>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3106250" y="4664131"/>
            <a:ext cx="2177310" cy="1446550"/>
          </a:xfrm>
          <a:prstGeom prst="rect">
            <a:avLst/>
          </a:prstGeom>
          <a:noFill/>
        </p:spPr>
        <p:txBody>
          <a:bodyPr wrap="square" rtlCol="0">
            <a:spAutoFit/>
          </a:bodyPr>
          <a:lstStyle/>
          <a:p>
            <a:pPr algn="ctr"/>
            <a:r>
              <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Обеспеченность населения торговыми площадями</a:t>
            </a:r>
          </a:p>
          <a:p>
            <a:pPr algn="ctr"/>
            <a:r>
              <a:rPr lang="ru-RU" sz="1600" b="1" dirty="0">
                <a:latin typeface="Open Sans Semibold" panose="020B0706030804020204" pitchFamily="34" charset="0"/>
                <a:ea typeface="Open Sans Semibold" panose="020B0706030804020204" pitchFamily="34" charset="0"/>
                <a:cs typeface="Open Sans Semibold" panose="020B0706030804020204" pitchFamily="34" charset="0"/>
              </a:rPr>
              <a:t>на 1 тыс. чел.</a:t>
            </a:r>
          </a:p>
        </p:txBody>
      </p:sp>
      <p:sp>
        <p:nvSpPr>
          <p:cNvPr id="48" name="TextBox 47"/>
          <p:cNvSpPr txBox="1"/>
          <p:nvPr/>
        </p:nvSpPr>
        <p:spPr>
          <a:xfrm>
            <a:off x="5724737" y="4741500"/>
            <a:ext cx="1237839" cy="1015663"/>
          </a:xfrm>
          <a:prstGeom prst="rect">
            <a:avLst/>
          </a:prstGeom>
          <a:noFill/>
        </p:spPr>
        <p:txBody>
          <a:bodyPr wrap="none" rtlCol="0">
            <a:spAutoFit/>
          </a:bodyPr>
          <a:lstStyle/>
          <a:p>
            <a:pPr algn="ctr"/>
            <a:r>
              <a:rPr lang="en-US" sz="3200" b="1" dirty="0">
                <a:solidFill>
                  <a:schemeClr val="accent5"/>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500,4</a:t>
            </a:r>
            <a:endParaRPr lang="ru-RU" sz="3200" b="1" dirty="0">
              <a:solidFill>
                <a:schemeClr val="accent5"/>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pPr algn="ctr"/>
            <a:r>
              <a:rPr lang="ru-RU" sz="2800" b="1" dirty="0" err="1">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кв.м</a:t>
            </a:r>
            <a:endParaRPr lang="ru-RU" sz="2800" b="1" dirty="0">
              <a:solidFill>
                <a:srgbClr val="C0000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49" name="Рисунок 4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5781" y="2081424"/>
            <a:ext cx="651064" cy="622400"/>
          </a:xfrm>
          <a:prstGeom prst="rect">
            <a:avLst/>
          </a:prstGeom>
        </p:spPr>
      </p:pic>
      <p:sp>
        <p:nvSpPr>
          <p:cNvPr id="27" name="TextBox 26"/>
          <p:cNvSpPr txBox="1"/>
          <p:nvPr/>
        </p:nvSpPr>
        <p:spPr>
          <a:xfrm>
            <a:off x="3706629" y="2995185"/>
            <a:ext cx="976549" cy="923330"/>
          </a:xfrm>
          <a:prstGeom prst="rect">
            <a:avLst/>
          </a:prstGeom>
          <a:noFill/>
        </p:spPr>
        <p:txBody>
          <a:bodyPr wrap="none" rtlCol="0">
            <a:spAutoFit/>
          </a:bodyPr>
          <a:lstStyle/>
          <a:p>
            <a:r>
              <a:rPr lang="ru-RU" sz="5400" b="1" dirty="0">
                <a:solidFill>
                  <a:schemeClr val="accent5"/>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10</a:t>
            </a:r>
          </a:p>
        </p:txBody>
      </p:sp>
      <p:sp>
        <p:nvSpPr>
          <p:cNvPr id="34" name="TextBox 33"/>
          <p:cNvSpPr txBox="1"/>
          <p:nvPr/>
        </p:nvSpPr>
        <p:spPr>
          <a:xfrm>
            <a:off x="5961888" y="1437478"/>
            <a:ext cx="1012103" cy="769441"/>
          </a:xfrm>
          <a:prstGeom prst="rect">
            <a:avLst/>
          </a:prstGeom>
          <a:noFill/>
        </p:spPr>
        <p:txBody>
          <a:bodyPr wrap="square" rtlCol="0">
            <a:spAutoFit/>
          </a:bodyPr>
          <a:lstStyle/>
          <a:p>
            <a:r>
              <a:rPr lang="ru-RU" sz="4400" b="1" dirty="0">
                <a:solidFill>
                  <a:schemeClr val="accent5"/>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1</a:t>
            </a:r>
            <a:r>
              <a:rPr lang="en-US" sz="4400" b="1" dirty="0">
                <a:solidFill>
                  <a:schemeClr val="accent5"/>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2</a:t>
            </a:r>
            <a:endParaRPr lang="ru-RU" sz="4400" b="1" dirty="0">
              <a:solidFill>
                <a:schemeClr val="accent5"/>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p:cNvSpPr txBox="1"/>
          <p:nvPr/>
        </p:nvSpPr>
        <p:spPr>
          <a:xfrm>
            <a:off x="236368" y="439579"/>
            <a:ext cx="210314"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40" name="Picture 3" descr="Буфер обмена01"/>
          <p:cNvPicPr>
            <a:picLocks noChangeAspect="1" noChangeArrowheads="1"/>
          </p:cNvPicPr>
          <p:nvPr/>
        </p:nvPicPr>
        <p:blipFill>
          <a:blip r:embed="rId13" cstate="print"/>
          <a:srcRect/>
          <a:stretch>
            <a:fillRect/>
          </a:stretch>
        </p:blipFill>
        <p:spPr bwMode="auto">
          <a:xfrm>
            <a:off x="179390" y="156950"/>
            <a:ext cx="668154" cy="836522"/>
          </a:xfrm>
          <a:prstGeom prst="rect">
            <a:avLst/>
          </a:prstGeom>
          <a:noFill/>
          <a:ln w="9525">
            <a:noFill/>
            <a:miter lim="800000"/>
            <a:headEnd/>
            <a:tailEnd/>
          </a:ln>
        </p:spPr>
      </p:pic>
      <p:pic>
        <p:nvPicPr>
          <p:cNvPr id="31" name="Рисунок 30">
            <a:extLst>
              <a:ext uri="{FF2B5EF4-FFF2-40B4-BE49-F238E27FC236}">
                <a16:creationId xmlns:a16="http://schemas.microsoft.com/office/drawing/2014/main" id="{89966DDE-6BFD-45EF-A853-CE5857D15736}"/>
              </a:ext>
            </a:extLst>
          </p:cNvPr>
          <p:cNvPicPr>
            <a:picLocks noChangeAspect="1"/>
          </p:cNvPicPr>
          <p:nvPr/>
        </p:nvPicPr>
        <p:blipFill rotWithShape="1">
          <a:blip r:embed="rId14"/>
          <a:srcRect t="10206" b="3426"/>
          <a:stretch/>
        </p:blipFill>
        <p:spPr>
          <a:xfrm>
            <a:off x="1" y="6708559"/>
            <a:ext cx="2957538" cy="836522"/>
          </a:xfrm>
          <a:prstGeom prst="rect">
            <a:avLst/>
          </a:prstGeom>
        </p:spPr>
      </p:pic>
      <p:pic>
        <p:nvPicPr>
          <p:cNvPr id="45" name="Рисунок 44"/>
          <p:cNvPicPr>
            <a:picLocks noChangeAspect="1"/>
          </p:cNvPicPr>
          <p:nvPr/>
        </p:nvPicPr>
        <p:blipFill>
          <a:blip r:embed="rId15"/>
          <a:stretch>
            <a:fillRect/>
          </a:stretch>
        </p:blipFill>
        <p:spPr>
          <a:xfrm>
            <a:off x="934852" y="115124"/>
            <a:ext cx="1329043" cy="804742"/>
          </a:xfrm>
          <a:prstGeom prst="rect">
            <a:avLst/>
          </a:prstGeom>
        </p:spPr>
      </p:pic>
    </p:spTree>
    <p:extLst>
      <p:ext uri="{BB962C8B-B14F-4D97-AF65-F5344CB8AC3E}">
        <p14:creationId xmlns:p14="http://schemas.microsoft.com/office/powerpoint/2010/main" val="36416305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Диаграмма 21"/>
          <p:cNvGraphicFramePr/>
          <p:nvPr>
            <p:extLst>
              <p:ext uri="{D42A27DB-BD31-4B8C-83A1-F6EECF244321}">
                <p14:modId xmlns:p14="http://schemas.microsoft.com/office/powerpoint/2010/main" val="3681853750"/>
              </p:ext>
            </p:extLst>
          </p:nvPr>
        </p:nvGraphicFramePr>
        <p:xfrm>
          <a:off x="3310635" y="1360845"/>
          <a:ext cx="4414345" cy="35964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Диаграмма 20"/>
          <p:cNvGraphicFramePr/>
          <p:nvPr>
            <p:extLst>
              <p:ext uri="{D42A27DB-BD31-4B8C-83A1-F6EECF244321}">
                <p14:modId xmlns:p14="http://schemas.microsoft.com/office/powerpoint/2010/main" val="2962026655"/>
              </p:ext>
            </p:extLst>
          </p:nvPr>
        </p:nvGraphicFramePr>
        <p:xfrm>
          <a:off x="110549" y="2348664"/>
          <a:ext cx="7044570" cy="4488217"/>
        </p:xfrm>
        <a:graphic>
          <a:graphicData uri="http://schemas.openxmlformats.org/drawingml/2006/chart">
            <c:chart xmlns:c="http://schemas.openxmlformats.org/drawingml/2006/chart" xmlns:r="http://schemas.openxmlformats.org/officeDocument/2006/relationships" r:id="rId4"/>
          </a:graphicData>
        </a:graphic>
      </p:graphicFrame>
      <p:pic>
        <p:nvPicPr>
          <p:cNvPr id="10" name="Рисунок 9"/>
          <p:cNvPicPr>
            <a:picLocks noChangeAspect="1"/>
          </p:cNvPicPr>
          <p:nvPr/>
        </p:nvPicPr>
        <p:blipFill>
          <a:blip r:embed="rId5" cstate="print"/>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Финансовая деятельность</a:t>
            </a:r>
          </a:p>
        </p:txBody>
      </p:sp>
      <p:sp>
        <p:nvSpPr>
          <p:cNvPr id="4" name="TextBox 3"/>
          <p:cNvSpPr txBox="1"/>
          <p:nvPr/>
        </p:nvSpPr>
        <p:spPr>
          <a:xfrm>
            <a:off x="7121735" y="7190343"/>
            <a:ext cx="437940"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25</a:t>
            </a:r>
          </a:p>
        </p:txBody>
      </p:sp>
      <p:sp>
        <p:nvSpPr>
          <p:cNvPr id="7" name="TextBox 6"/>
          <p:cNvSpPr txBox="1"/>
          <p:nvPr/>
        </p:nvSpPr>
        <p:spPr>
          <a:xfrm>
            <a:off x="264440" y="1360845"/>
            <a:ext cx="3500854" cy="461665"/>
          </a:xfrm>
          <a:prstGeom prst="rect">
            <a:avLst/>
          </a:prstGeom>
          <a:noFill/>
        </p:spPr>
        <p:txBody>
          <a:bodyPr wrap="square" rtlCol="0">
            <a:spAutoFit/>
          </a:bodyPr>
          <a:lstStyle/>
          <a:p>
            <a:pPr algn="ctr"/>
            <a:r>
              <a:rPr lang="ru-RU" sz="12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Финансовые организации, осуществляющие деятельность</a:t>
            </a:r>
          </a:p>
        </p:txBody>
      </p:sp>
      <p:graphicFrame>
        <p:nvGraphicFramePr>
          <p:cNvPr id="11" name="Таблица 10"/>
          <p:cNvGraphicFramePr>
            <a:graphicFrameLocks noGrp="1"/>
          </p:cNvGraphicFramePr>
          <p:nvPr>
            <p:extLst>
              <p:ext uri="{D42A27DB-BD31-4B8C-83A1-F6EECF244321}">
                <p14:modId xmlns:p14="http://schemas.microsoft.com/office/powerpoint/2010/main" val="2517067928"/>
              </p:ext>
            </p:extLst>
          </p:nvPr>
        </p:nvGraphicFramePr>
        <p:xfrm>
          <a:off x="236368" y="1977109"/>
          <a:ext cx="3670960" cy="1493965"/>
        </p:xfrm>
        <a:graphic>
          <a:graphicData uri="http://schemas.openxmlformats.org/drawingml/2006/table">
            <a:tbl>
              <a:tblPr firstRow="1" bandRow="1">
                <a:tableStyleId>{5C22544A-7EE6-4342-B048-85BDC9FD1C3A}</a:tableStyleId>
              </a:tblPr>
              <a:tblGrid>
                <a:gridCol w="1835480">
                  <a:extLst>
                    <a:ext uri="{9D8B030D-6E8A-4147-A177-3AD203B41FA5}">
                      <a16:colId xmlns:a16="http://schemas.microsoft.com/office/drawing/2014/main" val="271249730"/>
                    </a:ext>
                  </a:extLst>
                </a:gridCol>
                <a:gridCol w="1835480">
                  <a:extLst>
                    <a:ext uri="{9D8B030D-6E8A-4147-A177-3AD203B41FA5}">
                      <a16:colId xmlns:a16="http://schemas.microsoft.com/office/drawing/2014/main" val="3658549356"/>
                    </a:ext>
                  </a:extLst>
                </a:gridCol>
              </a:tblGrid>
              <a:tr h="251346">
                <a:tc>
                  <a:txBody>
                    <a:bodyPr/>
                    <a:lstStyle/>
                    <a:p>
                      <a:pPr algn="ctr"/>
                      <a:r>
                        <a:rPr lang="ru-RU" sz="1200" dirty="0">
                          <a:solidFill>
                            <a:srgbClr val="245776"/>
                          </a:solidFill>
                          <a:latin typeface="Open Sans" panose="020B0606030504020204" pitchFamily="34" charset="0"/>
                          <a:ea typeface="Open Sans" panose="020B0606030504020204" pitchFamily="34" charset="0"/>
                          <a:cs typeface="Open Sans" panose="020B0606030504020204" pitchFamily="34" charset="0"/>
                        </a:rPr>
                        <a:t>Банки</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FFFF"/>
                    </a:solidFill>
                  </a:tcPr>
                </a:tc>
                <a:tc>
                  <a:txBody>
                    <a:bodyPr/>
                    <a:lstStyle/>
                    <a:p>
                      <a:pPr algn="ctr"/>
                      <a:r>
                        <a:rPr lang="ru-RU" sz="1200" dirty="0">
                          <a:solidFill>
                            <a:srgbClr val="245776"/>
                          </a:solidFill>
                          <a:latin typeface="Open Sans" panose="020B0606030504020204" pitchFamily="34" charset="0"/>
                          <a:ea typeface="Open Sans" panose="020B0606030504020204" pitchFamily="34" charset="0"/>
                          <a:cs typeface="Open Sans" panose="020B0606030504020204" pitchFamily="34" charset="0"/>
                        </a:rPr>
                        <a:t>Страховые компании</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FFFF"/>
                    </a:solidFill>
                  </a:tcPr>
                </a:tc>
                <a:extLst>
                  <a:ext uri="{0D108BD9-81ED-4DB2-BD59-A6C34878D82A}">
                    <a16:rowId xmlns:a16="http://schemas.microsoft.com/office/drawing/2014/main" val="446570374"/>
                  </a:ext>
                </a:extLst>
              </a:tr>
              <a:tr h="1219645">
                <a:tc>
                  <a:txBody>
                    <a:bodyPr/>
                    <a:lstStyle/>
                    <a:p>
                      <a:pPr algn="ctr"/>
                      <a:r>
                        <a:rPr lang="ru-RU" sz="12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Дополнительный офис </a:t>
                      </a:r>
                      <a:r>
                        <a:rPr lang="ru-RU" sz="12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№1562/060 </a:t>
                      </a:r>
                      <a:r>
                        <a:rPr lang="ru-RU" sz="1200" kern="1200" dirty="0" err="1">
                          <a:solidFill>
                            <a:schemeClr val="dk1"/>
                          </a:solidFill>
                          <a:latin typeface="Open Sans" panose="020B0606030504020204" pitchFamily="34" charset="0"/>
                          <a:ea typeface="Open Sans" panose="020B0606030504020204" pitchFamily="34" charset="0"/>
                          <a:cs typeface="Open Sans" panose="020B0606030504020204" pitchFamily="34" charset="0"/>
                        </a:rPr>
                        <a:t>Рославльского</a:t>
                      </a:r>
                      <a:r>
                        <a:rPr lang="ru-RU" sz="12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 ОСБ </a:t>
                      </a:r>
                      <a:br>
                        <a:rPr lang="ru-RU" sz="12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br>
                      <a:r>
                        <a:rPr lang="ru-RU" sz="12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 1562 Сбербанка РФ</a:t>
                      </a:r>
                      <a:endParaRPr lang="ru-RU" sz="10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FFFF"/>
                    </a:solidFill>
                  </a:tcPr>
                </a:tc>
                <a:tc>
                  <a:txBody>
                    <a:bodyPr/>
                    <a:lstStyle/>
                    <a:p>
                      <a:pPr algn="ctr"/>
                      <a:r>
                        <a:rPr lang="ru-RU" sz="12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Агентство в </a:t>
                      </a:r>
                      <a:br>
                        <a:rPr lang="ru-RU" sz="12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br>
                      <a:r>
                        <a:rPr lang="ru-RU" sz="12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п. Шумячи Филиала </a:t>
                      </a:r>
                      <a:r>
                        <a:rPr lang="ru-RU" sz="1200" kern="12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ОАО«Росгосстрах</a:t>
                      </a:r>
                      <a:r>
                        <a:rPr lang="ru-RU" sz="12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endParaRPr lang="ru-RU"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FFFF"/>
                    </a:solidFill>
                  </a:tcPr>
                </a:tc>
                <a:extLst>
                  <a:ext uri="{0D108BD9-81ED-4DB2-BD59-A6C34878D82A}">
                    <a16:rowId xmlns:a16="http://schemas.microsoft.com/office/drawing/2014/main" val="3661350664"/>
                  </a:ext>
                </a:extLst>
              </a:tr>
            </a:tbl>
          </a:graphicData>
        </a:graphic>
      </p:graphicFrame>
      <p:sp>
        <p:nvSpPr>
          <p:cNvPr id="12" name="TextBox 11"/>
          <p:cNvSpPr txBox="1"/>
          <p:nvPr/>
        </p:nvSpPr>
        <p:spPr>
          <a:xfrm>
            <a:off x="3475051" y="1053068"/>
            <a:ext cx="3779341" cy="307777"/>
          </a:xfrm>
          <a:prstGeom prst="rect">
            <a:avLst/>
          </a:prstGeom>
          <a:noFill/>
        </p:spPr>
        <p:txBody>
          <a:bodyPr wrap="square" rtlCol="0">
            <a:spAutoFit/>
          </a:bodyPr>
          <a:lstStyle/>
          <a:p>
            <a:pPr algn="ctr"/>
            <a:r>
              <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Структура доходов, млн. руб.</a:t>
            </a:r>
          </a:p>
        </p:txBody>
      </p:sp>
      <p:sp>
        <p:nvSpPr>
          <p:cNvPr id="20" name="TextBox 19"/>
          <p:cNvSpPr txBox="1"/>
          <p:nvPr/>
        </p:nvSpPr>
        <p:spPr>
          <a:xfrm>
            <a:off x="159749" y="4173703"/>
            <a:ext cx="3802564" cy="338554"/>
          </a:xfrm>
          <a:prstGeom prst="rect">
            <a:avLst/>
          </a:prstGeom>
          <a:noFill/>
        </p:spPr>
        <p:txBody>
          <a:bodyPr wrap="square" rtlCol="0">
            <a:spAutoFit/>
          </a:bodyPr>
          <a:lstStyle/>
          <a:p>
            <a:pPr algn="ctr"/>
            <a:r>
              <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Структура расходов, млн. руб.</a:t>
            </a:r>
          </a:p>
        </p:txBody>
      </p:sp>
      <p:sp>
        <p:nvSpPr>
          <p:cNvPr id="16" name="TextBox 15"/>
          <p:cNvSpPr txBox="1"/>
          <p:nvPr/>
        </p:nvSpPr>
        <p:spPr>
          <a:xfrm>
            <a:off x="236368" y="439579"/>
            <a:ext cx="210314"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17" name="Picture 3" descr="Буфер обмена01"/>
          <p:cNvPicPr>
            <a:picLocks noChangeAspect="1" noChangeArrowheads="1"/>
          </p:cNvPicPr>
          <p:nvPr/>
        </p:nvPicPr>
        <p:blipFill>
          <a:blip r:embed="rId6" cstate="print"/>
          <a:srcRect/>
          <a:stretch>
            <a:fillRect/>
          </a:stretch>
        </p:blipFill>
        <p:spPr bwMode="auto">
          <a:xfrm>
            <a:off x="179390" y="156950"/>
            <a:ext cx="668154" cy="836522"/>
          </a:xfrm>
          <a:prstGeom prst="rect">
            <a:avLst/>
          </a:prstGeom>
          <a:noFill/>
          <a:ln w="9525">
            <a:noFill/>
            <a:miter lim="800000"/>
            <a:headEnd/>
            <a:tailEnd/>
          </a:ln>
        </p:spPr>
      </p:pic>
      <p:pic>
        <p:nvPicPr>
          <p:cNvPr id="14" name="Рисунок 13">
            <a:extLst>
              <a:ext uri="{FF2B5EF4-FFF2-40B4-BE49-F238E27FC236}">
                <a16:creationId xmlns:a16="http://schemas.microsoft.com/office/drawing/2014/main" id="{89966DDE-6BFD-45EF-A853-CE5857D15736}"/>
              </a:ext>
            </a:extLst>
          </p:cNvPr>
          <p:cNvPicPr>
            <a:picLocks noChangeAspect="1"/>
          </p:cNvPicPr>
          <p:nvPr/>
        </p:nvPicPr>
        <p:blipFill rotWithShape="1">
          <a:blip r:embed="rId7"/>
          <a:srcRect t="10206" b="3426"/>
          <a:stretch/>
        </p:blipFill>
        <p:spPr>
          <a:xfrm>
            <a:off x="1" y="6708559"/>
            <a:ext cx="2957538" cy="836522"/>
          </a:xfrm>
          <a:prstGeom prst="rect">
            <a:avLst/>
          </a:prstGeom>
        </p:spPr>
      </p:pic>
      <p:pic>
        <p:nvPicPr>
          <p:cNvPr id="19" name="Рисунок 18"/>
          <p:cNvPicPr>
            <a:picLocks noChangeAspect="1"/>
          </p:cNvPicPr>
          <p:nvPr/>
        </p:nvPicPr>
        <p:blipFill>
          <a:blip r:embed="rId8"/>
          <a:stretch>
            <a:fillRect/>
          </a:stretch>
        </p:blipFill>
        <p:spPr>
          <a:xfrm>
            <a:off x="904522" y="150319"/>
            <a:ext cx="1329043" cy="804742"/>
          </a:xfrm>
          <a:prstGeom prst="rect">
            <a:avLst/>
          </a:prstGeom>
        </p:spPr>
      </p:pic>
    </p:spTree>
    <p:extLst>
      <p:ext uri="{BB962C8B-B14F-4D97-AF65-F5344CB8AC3E}">
        <p14:creationId xmlns:p14="http://schemas.microsoft.com/office/powerpoint/2010/main" val="19642749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Рисунок 37"/>
          <p:cNvPicPr>
            <a:picLocks noChangeAspect="1"/>
          </p:cNvPicPr>
          <p:nvPr/>
        </p:nvPicPr>
        <p:blipFill>
          <a:blip r:embed="rId3" cstate="print">
            <a:extLst/>
          </a:blip>
          <a:stretch>
            <a:fillRect/>
          </a:stretch>
        </p:blipFill>
        <p:spPr>
          <a:xfrm>
            <a:off x="-1" y="5481423"/>
            <a:ext cx="6429777" cy="1043201"/>
          </a:xfrm>
          <a:prstGeom prst="rect">
            <a:avLst/>
          </a:prstGeom>
          <a:effectLst>
            <a:glow rad="127000">
              <a:schemeClr val="accent1">
                <a:alpha val="0"/>
              </a:schemeClr>
            </a:glow>
            <a:outerShdw blurRad="50800" dist="50800" dir="5400000" sx="99000" sy="99000" algn="ctr" rotWithShape="0">
              <a:srgbClr val="000000">
                <a:alpha val="0"/>
              </a:srgbClr>
            </a:outerShdw>
            <a:reflection stA="97000" endPos="0" dist="50800" dir="5400000" sy="-100000" algn="bl" rotWithShape="0"/>
          </a:effectLst>
        </p:spPr>
      </p:pic>
      <p:pic>
        <p:nvPicPr>
          <p:cNvPr id="40963" name="Рисунок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257550"/>
            <a:ext cx="7559675"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lgDash"/>
                <a:miter lim="800000"/>
                <a:headEnd/>
                <a:tailEnd/>
              </a14:hiddenLine>
            </a:ext>
          </a:extLst>
        </p:spPr>
      </p:pic>
      <p:pic>
        <p:nvPicPr>
          <p:cNvPr id="40964" name="Рисунок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60575" y="155575"/>
            <a:ext cx="54991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Box 2"/>
          <p:cNvSpPr txBox="1">
            <a:spLocks noChangeArrowheads="1"/>
          </p:cNvSpPr>
          <p:nvPr/>
        </p:nvSpPr>
        <p:spPr bwMode="auto">
          <a:xfrm>
            <a:off x="2060575" y="311150"/>
            <a:ext cx="5499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sz="2400">
                <a:solidFill>
                  <a:schemeClr val="bg1"/>
                </a:solidFill>
                <a:latin typeface="Open Sans Semibold" panose="020B0706030804020204" pitchFamily="34" charset="0"/>
                <a:cs typeface="Open Sans Semibold" panose="020B0706030804020204" pitchFamily="34" charset="0"/>
              </a:rPr>
              <a:t>Образование</a:t>
            </a:r>
          </a:p>
        </p:txBody>
      </p:sp>
      <p:sp>
        <p:nvSpPr>
          <p:cNvPr id="40966" name="TextBox 3"/>
          <p:cNvSpPr txBox="1">
            <a:spLocks noChangeArrowheads="1"/>
          </p:cNvSpPr>
          <p:nvPr/>
        </p:nvSpPr>
        <p:spPr bwMode="auto">
          <a:xfrm>
            <a:off x="7121525" y="7189788"/>
            <a:ext cx="4379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ru-RU" sz="1800" b="1" i="1" dirty="0">
                <a:solidFill>
                  <a:srgbClr val="339533"/>
                </a:solidFill>
                <a:latin typeface="Open Sans Semibold" panose="020B0706030804020204" pitchFamily="34" charset="0"/>
                <a:cs typeface="Open Sans Semibold" panose="020B0706030804020204" pitchFamily="34" charset="0"/>
              </a:rPr>
              <a:t>26</a:t>
            </a:r>
          </a:p>
        </p:txBody>
      </p:sp>
      <p:sp>
        <p:nvSpPr>
          <p:cNvPr id="40967" name="TextBox 1"/>
          <p:cNvSpPr txBox="1">
            <a:spLocks noChangeArrowheads="1"/>
          </p:cNvSpPr>
          <p:nvPr/>
        </p:nvSpPr>
        <p:spPr bwMode="auto">
          <a:xfrm>
            <a:off x="474663" y="2563813"/>
            <a:ext cx="14700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sz="1100" b="1">
                <a:solidFill>
                  <a:srgbClr val="007FAC"/>
                </a:solidFill>
                <a:latin typeface="Open Sans Semibold" panose="020B0706030804020204" pitchFamily="34" charset="0"/>
                <a:cs typeface="Open Sans Semibold" panose="020B0706030804020204" pitchFamily="34" charset="0"/>
              </a:rPr>
              <a:t>Муниципальных </a:t>
            </a:r>
          </a:p>
          <a:p>
            <a:pPr algn="ctr" eaLnBrk="1" hangingPunct="1">
              <a:lnSpc>
                <a:spcPct val="100000"/>
              </a:lnSpc>
              <a:spcBef>
                <a:spcPct val="0"/>
              </a:spcBef>
              <a:buFontTx/>
              <a:buNone/>
            </a:pPr>
            <a:r>
              <a:rPr lang="ru-RU" sz="1100" b="1">
                <a:solidFill>
                  <a:srgbClr val="007FAC"/>
                </a:solidFill>
                <a:latin typeface="Open Sans Semibold" panose="020B0706030804020204" pitchFamily="34" charset="0"/>
                <a:cs typeface="Open Sans Semibold" panose="020B0706030804020204" pitchFamily="34" charset="0"/>
              </a:rPr>
              <a:t>образовательных </a:t>
            </a:r>
          </a:p>
          <a:p>
            <a:pPr algn="ctr" eaLnBrk="1" hangingPunct="1">
              <a:lnSpc>
                <a:spcPct val="100000"/>
              </a:lnSpc>
              <a:spcBef>
                <a:spcPct val="0"/>
              </a:spcBef>
              <a:buFontTx/>
              <a:buNone/>
            </a:pPr>
            <a:r>
              <a:rPr lang="ru-RU" sz="1100" b="1">
                <a:solidFill>
                  <a:srgbClr val="007FAC"/>
                </a:solidFill>
                <a:latin typeface="Open Sans Semibold" panose="020B0706030804020204" pitchFamily="34" charset="0"/>
                <a:cs typeface="Open Sans Semibold" panose="020B0706030804020204" pitchFamily="34" charset="0"/>
              </a:rPr>
              <a:t>учреждений</a:t>
            </a:r>
          </a:p>
        </p:txBody>
      </p:sp>
      <p:sp>
        <p:nvSpPr>
          <p:cNvPr id="40968" name="TextBox 4"/>
          <p:cNvSpPr txBox="1">
            <a:spLocks noChangeArrowheads="1"/>
          </p:cNvSpPr>
          <p:nvPr/>
        </p:nvSpPr>
        <p:spPr bwMode="auto">
          <a:xfrm>
            <a:off x="3830638" y="2606675"/>
            <a:ext cx="14573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sz="1100">
                <a:solidFill>
                  <a:srgbClr val="007FAC"/>
                </a:solidFill>
                <a:latin typeface="Open Sans Semibold" panose="020B0706030804020204" pitchFamily="34" charset="0"/>
                <a:cs typeface="Open Sans Semibold" panose="020B0706030804020204" pitchFamily="34" charset="0"/>
              </a:rPr>
              <a:t>Учреждений дошкольного образования</a:t>
            </a:r>
          </a:p>
        </p:txBody>
      </p:sp>
      <p:sp>
        <p:nvSpPr>
          <p:cNvPr id="40969" name="TextBox 24"/>
          <p:cNvSpPr txBox="1">
            <a:spLocks noChangeArrowheads="1"/>
          </p:cNvSpPr>
          <p:nvPr/>
        </p:nvSpPr>
        <p:spPr bwMode="auto">
          <a:xfrm>
            <a:off x="2257425" y="2622550"/>
            <a:ext cx="121126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sz="1100">
                <a:solidFill>
                  <a:srgbClr val="007FAC"/>
                </a:solidFill>
                <a:latin typeface="Open Sans Semibold" panose="020B0706030804020204" pitchFamily="34" charset="0"/>
                <a:cs typeface="Open Sans Semibold" panose="020B0706030804020204" pitchFamily="34" charset="0"/>
              </a:rPr>
              <a:t>Учреждений общего образования</a:t>
            </a:r>
          </a:p>
        </p:txBody>
      </p:sp>
      <p:sp>
        <p:nvSpPr>
          <p:cNvPr id="40970" name="TextBox 25"/>
          <p:cNvSpPr txBox="1">
            <a:spLocks noChangeArrowheads="1"/>
          </p:cNvSpPr>
          <p:nvPr/>
        </p:nvSpPr>
        <p:spPr bwMode="auto">
          <a:xfrm>
            <a:off x="5238750" y="2605088"/>
            <a:ext cx="20542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sz="1100">
                <a:solidFill>
                  <a:srgbClr val="007FAC"/>
                </a:solidFill>
                <a:latin typeface="Open Sans Semibold" panose="020B0706030804020204" pitchFamily="34" charset="0"/>
                <a:cs typeface="Open Sans Semibold" panose="020B0706030804020204" pitchFamily="34" charset="0"/>
              </a:rPr>
              <a:t>Учреждений дополнительного образования</a:t>
            </a:r>
          </a:p>
        </p:txBody>
      </p:sp>
      <p:sp>
        <p:nvSpPr>
          <p:cNvPr id="40971" name="TextBox 28"/>
          <p:cNvSpPr txBox="1">
            <a:spLocks noChangeArrowheads="1"/>
          </p:cNvSpPr>
          <p:nvPr/>
        </p:nvSpPr>
        <p:spPr bwMode="auto">
          <a:xfrm>
            <a:off x="312738" y="3228975"/>
            <a:ext cx="17192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sz="1800">
                <a:solidFill>
                  <a:srgbClr val="007FAC"/>
                </a:solidFill>
                <a:latin typeface="Open Sans Semibold" panose="020B0706030804020204" pitchFamily="34" charset="0"/>
                <a:cs typeface="Open Sans Semibold" panose="020B0706030804020204" pitchFamily="34" charset="0"/>
              </a:rPr>
              <a:t>Общее </a:t>
            </a:r>
          </a:p>
          <a:p>
            <a:pPr algn="ctr" eaLnBrk="1" hangingPunct="1">
              <a:lnSpc>
                <a:spcPct val="100000"/>
              </a:lnSpc>
              <a:spcBef>
                <a:spcPct val="0"/>
              </a:spcBef>
              <a:buFontTx/>
              <a:buNone/>
            </a:pPr>
            <a:r>
              <a:rPr lang="ru-RU" sz="1800">
                <a:solidFill>
                  <a:srgbClr val="007FAC"/>
                </a:solidFill>
                <a:latin typeface="Open Sans Semibold" panose="020B0706030804020204" pitchFamily="34" charset="0"/>
                <a:cs typeface="Open Sans Semibold" panose="020B0706030804020204" pitchFamily="34" charset="0"/>
              </a:rPr>
              <a:t>образование</a:t>
            </a:r>
            <a:endParaRPr lang="ru-RU" sz="1100">
              <a:solidFill>
                <a:srgbClr val="007FAC"/>
              </a:solidFill>
              <a:latin typeface="Open Sans Semibold" panose="020B0706030804020204" pitchFamily="34" charset="0"/>
              <a:cs typeface="Open Sans Semibold" panose="020B0706030804020204" pitchFamily="34" charset="0"/>
            </a:endParaRPr>
          </a:p>
        </p:txBody>
      </p:sp>
      <p:pic>
        <p:nvPicPr>
          <p:cNvPr id="36" name="Рисунок 35"/>
          <p:cNvPicPr>
            <a:picLocks noChangeAspect="1"/>
          </p:cNvPicPr>
          <p:nvPr/>
        </p:nvPicPr>
        <p:blipFill>
          <a:blip r:embed="rId5" cstate="print">
            <a:duotone>
              <a:prstClr val="black"/>
              <a:srgbClr val="D1FFFF">
                <a:tint val="45000"/>
                <a:satMod val="400000"/>
              </a:srgbClr>
            </a:duotone>
            <a:extLst/>
          </a:blip>
          <a:stretch>
            <a:fillRect/>
          </a:stretch>
        </p:blipFill>
        <p:spPr>
          <a:xfrm>
            <a:off x="1" y="4352925"/>
            <a:ext cx="6962676" cy="1095375"/>
          </a:xfrm>
          <a:prstGeom prst="rect">
            <a:avLst/>
          </a:prstGeom>
        </p:spPr>
      </p:pic>
      <p:sp>
        <p:nvSpPr>
          <p:cNvPr id="40973" name="TextBox 36"/>
          <p:cNvSpPr txBox="1">
            <a:spLocks noChangeArrowheads="1"/>
          </p:cNvSpPr>
          <p:nvPr/>
        </p:nvSpPr>
        <p:spPr bwMode="auto">
          <a:xfrm>
            <a:off x="79375" y="4362450"/>
            <a:ext cx="22383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sz="1800" dirty="0">
                <a:solidFill>
                  <a:srgbClr val="007FAC"/>
                </a:solidFill>
                <a:latin typeface="Open Sans Semibold" panose="020B0706030804020204" pitchFamily="34" charset="0"/>
                <a:cs typeface="Open Sans Semibold" panose="020B0706030804020204" pitchFamily="34" charset="0"/>
              </a:rPr>
              <a:t>Дополнительное </a:t>
            </a:r>
          </a:p>
          <a:p>
            <a:pPr algn="ctr" eaLnBrk="1" hangingPunct="1">
              <a:lnSpc>
                <a:spcPct val="100000"/>
              </a:lnSpc>
              <a:spcBef>
                <a:spcPct val="0"/>
              </a:spcBef>
              <a:buFontTx/>
              <a:buNone/>
            </a:pPr>
            <a:r>
              <a:rPr lang="ru-RU" sz="1800" dirty="0">
                <a:solidFill>
                  <a:srgbClr val="007FAC"/>
                </a:solidFill>
                <a:latin typeface="Open Sans Semibold" panose="020B0706030804020204" pitchFamily="34" charset="0"/>
                <a:cs typeface="Open Sans Semibold" panose="020B0706030804020204" pitchFamily="34" charset="0"/>
              </a:rPr>
              <a:t>образование</a:t>
            </a:r>
            <a:endParaRPr lang="ru-RU" sz="1100" dirty="0">
              <a:solidFill>
                <a:srgbClr val="007FAC"/>
              </a:solidFill>
              <a:latin typeface="Open Sans Semibold" panose="020B0706030804020204" pitchFamily="34" charset="0"/>
              <a:cs typeface="Open Sans Semibold" panose="020B0706030804020204" pitchFamily="34" charset="0"/>
            </a:endParaRPr>
          </a:p>
        </p:txBody>
      </p:sp>
      <p:sp>
        <p:nvSpPr>
          <p:cNvPr id="40974" name="TextBox 44"/>
          <p:cNvSpPr txBox="1">
            <a:spLocks noChangeArrowheads="1"/>
          </p:cNvSpPr>
          <p:nvPr/>
        </p:nvSpPr>
        <p:spPr bwMode="auto">
          <a:xfrm>
            <a:off x="303213" y="5567137"/>
            <a:ext cx="17383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sz="1800" dirty="0">
                <a:solidFill>
                  <a:srgbClr val="007FAC"/>
                </a:solidFill>
                <a:latin typeface="Open Sans Semibold" panose="020B0706030804020204" pitchFamily="34" charset="0"/>
                <a:cs typeface="Open Sans Semibold" panose="020B0706030804020204" pitchFamily="34" charset="0"/>
              </a:rPr>
              <a:t>Дошкольное</a:t>
            </a:r>
          </a:p>
          <a:p>
            <a:pPr algn="ctr" eaLnBrk="1" hangingPunct="1">
              <a:lnSpc>
                <a:spcPct val="100000"/>
              </a:lnSpc>
              <a:spcBef>
                <a:spcPct val="0"/>
              </a:spcBef>
              <a:buFontTx/>
              <a:buNone/>
            </a:pPr>
            <a:r>
              <a:rPr lang="ru-RU" sz="1800" dirty="0">
                <a:solidFill>
                  <a:srgbClr val="007FAC"/>
                </a:solidFill>
                <a:latin typeface="Open Sans Semibold" panose="020B0706030804020204" pitchFamily="34" charset="0"/>
                <a:cs typeface="Open Sans Semibold" panose="020B0706030804020204" pitchFamily="34" charset="0"/>
              </a:rPr>
              <a:t>образование</a:t>
            </a:r>
            <a:endParaRPr lang="ru-RU" sz="1100" dirty="0">
              <a:solidFill>
                <a:srgbClr val="007FAC"/>
              </a:solidFill>
              <a:latin typeface="Open Sans Semibold" panose="020B0706030804020204" pitchFamily="34" charset="0"/>
              <a:cs typeface="Open Sans Semibold" panose="020B0706030804020204" pitchFamily="34" charset="0"/>
            </a:endParaRPr>
          </a:p>
        </p:txBody>
      </p:sp>
      <p:pic>
        <p:nvPicPr>
          <p:cNvPr id="40975" name="Рисунок 5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41538" y="1069975"/>
            <a:ext cx="1517650"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6" name="TextBox 58"/>
          <p:cNvSpPr txBox="1">
            <a:spLocks noChangeArrowheads="1"/>
          </p:cNvSpPr>
          <p:nvPr/>
        </p:nvSpPr>
        <p:spPr bwMode="auto">
          <a:xfrm>
            <a:off x="166281" y="3817938"/>
            <a:ext cx="19947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sz="1200" dirty="0">
                <a:latin typeface="Open Sans" panose="020B0606030504020204" pitchFamily="34" charset="0"/>
                <a:cs typeface="Open Sans" panose="020B0606030504020204" pitchFamily="34" charset="0"/>
              </a:rPr>
              <a:t>Численность школьников</a:t>
            </a:r>
          </a:p>
          <a:p>
            <a:pPr algn="ctr" eaLnBrk="1" hangingPunct="1">
              <a:lnSpc>
                <a:spcPct val="100000"/>
              </a:lnSpc>
              <a:spcBef>
                <a:spcPct val="0"/>
              </a:spcBef>
              <a:buFontTx/>
              <a:buNone/>
            </a:pPr>
            <a:r>
              <a:rPr lang="ru-RU" sz="1600" b="1" dirty="0">
                <a:solidFill>
                  <a:srgbClr val="0070C0"/>
                </a:solidFill>
                <a:latin typeface="Open Sans" panose="020B0606030504020204" pitchFamily="34" charset="0"/>
                <a:cs typeface="Open Sans" panose="020B0606030504020204" pitchFamily="34" charset="0"/>
              </a:rPr>
              <a:t>520</a:t>
            </a:r>
            <a:r>
              <a:rPr lang="ru-RU" sz="1200" dirty="0">
                <a:latin typeface="Open Sans" panose="020B0606030504020204" pitchFamily="34" charset="0"/>
                <a:cs typeface="Open Sans" panose="020B0606030504020204" pitchFamily="34" charset="0"/>
              </a:rPr>
              <a:t> чел.</a:t>
            </a:r>
            <a:endParaRPr lang="ru-RU" sz="1000" dirty="0">
              <a:latin typeface="Open Sans" panose="020B0606030504020204" pitchFamily="34" charset="0"/>
              <a:cs typeface="Open Sans" panose="020B0606030504020204" pitchFamily="34" charset="0"/>
            </a:endParaRPr>
          </a:p>
        </p:txBody>
      </p:sp>
      <p:sp>
        <p:nvSpPr>
          <p:cNvPr id="7" name="TextBox 6"/>
          <p:cNvSpPr txBox="1"/>
          <p:nvPr/>
        </p:nvSpPr>
        <p:spPr>
          <a:xfrm>
            <a:off x="2622321" y="1457994"/>
            <a:ext cx="776288" cy="769441"/>
          </a:xfrm>
          <a:prstGeom prst="rect">
            <a:avLst/>
          </a:prstGeom>
          <a:noFill/>
        </p:spPr>
        <p:txBody>
          <a:bodyPr>
            <a:spAutoFit/>
          </a:bodyPr>
          <a:lstStyle/>
          <a:p>
            <a:pPr eaLnBrk="1" fontAlgn="auto" hangingPunct="1">
              <a:spcBef>
                <a:spcPts val="0"/>
              </a:spcBef>
              <a:spcAft>
                <a:spcPts val="0"/>
              </a:spcAft>
              <a:defRPr/>
            </a:pPr>
            <a:r>
              <a:rPr lang="ru-RU" sz="4400" b="1"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6</a:t>
            </a:r>
          </a:p>
        </p:txBody>
      </p:sp>
      <p:sp>
        <p:nvSpPr>
          <p:cNvPr id="41" name="TextBox 40"/>
          <p:cNvSpPr txBox="1"/>
          <p:nvPr/>
        </p:nvSpPr>
        <p:spPr>
          <a:xfrm>
            <a:off x="4013200" y="1817688"/>
            <a:ext cx="184150" cy="769937"/>
          </a:xfrm>
          <a:prstGeom prst="rect">
            <a:avLst/>
          </a:prstGeom>
          <a:noFill/>
        </p:spPr>
        <p:txBody>
          <a:bodyPr wrap="none">
            <a:spAutoFit/>
          </a:bodyPr>
          <a:lstStyle/>
          <a:p>
            <a:pPr eaLnBrk="1" fontAlgn="auto" hangingPunct="1">
              <a:spcBef>
                <a:spcPts val="0"/>
              </a:spcBef>
              <a:spcAft>
                <a:spcPts val="0"/>
              </a:spcAft>
              <a:defRPr/>
            </a:pPr>
            <a:endParaRPr lang="ru-RU" sz="4400" b="1" dirty="0">
              <a:solidFill>
                <a:srgbClr val="59C0D5"/>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0979" name="TextBox 32"/>
          <p:cNvSpPr txBox="1">
            <a:spLocks noChangeArrowheads="1"/>
          </p:cNvSpPr>
          <p:nvPr/>
        </p:nvSpPr>
        <p:spPr bwMode="auto">
          <a:xfrm>
            <a:off x="774700" y="1520825"/>
            <a:ext cx="8159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ru-RU" sz="2800" b="1">
                <a:solidFill>
                  <a:schemeClr val="bg2"/>
                </a:solidFill>
                <a:latin typeface="Times New Roman" panose="02020603050405020304" pitchFamily="18" charset="0"/>
                <a:cs typeface="Times New Roman" panose="02020603050405020304" pitchFamily="18" charset="0"/>
              </a:rPr>
              <a:t>14</a:t>
            </a:r>
          </a:p>
        </p:txBody>
      </p:sp>
      <p:pic>
        <p:nvPicPr>
          <p:cNvPr id="40980" name="Рисунок 3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9263" y="1081088"/>
            <a:ext cx="1495425" cy="149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p:nvPr/>
        </p:nvSpPr>
        <p:spPr>
          <a:xfrm>
            <a:off x="726053" y="1449388"/>
            <a:ext cx="832279" cy="769441"/>
          </a:xfrm>
          <a:prstGeom prst="rect">
            <a:avLst/>
          </a:prstGeom>
          <a:noFill/>
        </p:spPr>
        <p:txBody>
          <a:bodyPr wrap="none">
            <a:spAutoFit/>
          </a:bodyPr>
          <a:lstStyle/>
          <a:p>
            <a:pPr eaLnBrk="1" fontAlgn="auto" hangingPunct="1">
              <a:spcBef>
                <a:spcPts val="0"/>
              </a:spcBef>
              <a:spcAft>
                <a:spcPts val="0"/>
              </a:spcAft>
              <a:defRPr/>
            </a:pPr>
            <a:r>
              <a:rPr lang="ru-RU" sz="4400" b="1" dirty="0">
                <a:solidFill>
                  <a:srgbClr val="43E3EB"/>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11</a:t>
            </a:r>
          </a:p>
        </p:txBody>
      </p:sp>
      <p:pic>
        <p:nvPicPr>
          <p:cNvPr id="40982" name="Рисунок 4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777455" y="1069975"/>
            <a:ext cx="1503363"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Box 47"/>
          <p:cNvSpPr txBox="1"/>
          <p:nvPr/>
        </p:nvSpPr>
        <p:spPr>
          <a:xfrm>
            <a:off x="4279898" y="1461633"/>
            <a:ext cx="506870" cy="769441"/>
          </a:xfrm>
          <a:prstGeom prst="rect">
            <a:avLst/>
          </a:prstGeom>
          <a:noFill/>
        </p:spPr>
        <p:txBody>
          <a:bodyPr wrap="none">
            <a:spAutoFit/>
          </a:bodyPr>
          <a:lstStyle/>
          <a:p>
            <a:pPr eaLnBrk="1" fontAlgn="auto" hangingPunct="1">
              <a:spcBef>
                <a:spcPts val="0"/>
              </a:spcBef>
              <a:spcAft>
                <a:spcPts val="0"/>
              </a:spcAft>
              <a:defRPr/>
            </a:pPr>
            <a:r>
              <a:rPr lang="ru-RU" sz="4400" b="1" dirty="0">
                <a:solidFill>
                  <a:srgbClr val="59C0D5"/>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4</a:t>
            </a:r>
          </a:p>
        </p:txBody>
      </p:sp>
      <p:pic>
        <p:nvPicPr>
          <p:cNvPr id="40984" name="Рисунок 5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36961" y="1050018"/>
            <a:ext cx="1519237"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TextBox 52"/>
          <p:cNvSpPr txBox="1"/>
          <p:nvPr/>
        </p:nvSpPr>
        <p:spPr>
          <a:xfrm>
            <a:off x="5947341" y="1461633"/>
            <a:ext cx="498475" cy="769937"/>
          </a:xfrm>
          <a:prstGeom prst="rect">
            <a:avLst/>
          </a:prstGeom>
          <a:noFill/>
        </p:spPr>
        <p:txBody>
          <a:bodyPr wrap="none">
            <a:spAutoFit/>
          </a:bodyPr>
          <a:lstStyle/>
          <a:p>
            <a:pPr eaLnBrk="1" fontAlgn="auto" hangingPunct="1">
              <a:spcBef>
                <a:spcPts val="0"/>
              </a:spcBef>
              <a:spcAft>
                <a:spcPts val="0"/>
              </a:spcAft>
              <a:defRPr/>
            </a:pPr>
            <a:r>
              <a:rPr lang="ru-RU" sz="4400" b="1"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1</a:t>
            </a:r>
          </a:p>
        </p:txBody>
      </p:sp>
      <p:sp>
        <p:nvSpPr>
          <p:cNvPr id="40986" name="TextBox 57"/>
          <p:cNvSpPr txBox="1">
            <a:spLocks noChangeArrowheads="1"/>
          </p:cNvSpPr>
          <p:nvPr/>
        </p:nvSpPr>
        <p:spPr bwMode="auto">
          <a:xfrm>
            <a:off x="2316163" y="3524250"/>
            <a:ext cx="36154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ru-RU" sz="1600" b="1" dirty="0">
                <a:solidFill>
                  <a:srgbClr val="245776"/>
                </a:solidFill>
                <a:latin typeface="Open Sans" panose="020B0606030504020204" pitchFamily="34" charset="0"/>
                <a:cs typeface="Open Sans" panose="020B0606030504020204" pitchFamily="34" charset="0"/>
              </a:rPr>
              <a:t>5</a:t>
            </a:r>
            <a:r>
              <a:rPr lang="ru-RU" sz="1600" dirty="0">
                <a:solidFill>
                  <a:srgbClr val="245776"/>
                </a:solidFill>
                <a:latin typeface="Open Sans" panose="020B0606030504020204" pitchFamily="34" charset="0"/>
                <a:cs typeface="Open Sans" panose="020B0606030504020204" pitchFamily="34" charset="0"/>
              </a:rPr>
              <a:t> </a:t>
            </a:r>
            <a:r>
              <a:rPr lang="ru-RU" sz="1400" dirty="0">
                <a:latin typeface="Open Sans" panose="020B0606030504020204" pitchFamily="34" charset="0"/>
                <a:cs typeface="Open Sans" panose="020B0606030504020204" pitchFamily="34" charset="0"/>
              </a:rPr>
              <a:t>средних общеобразовательных школ</a:t>
            </a:r>
          </a:p>
          <a:p>
            <a:pPr eaLnBrk="1" hangingPunct="1">
              <a:lnSpc>
                <a:spcPct val="100000"/>
              </a:lnSpc>
              <a:spcBef>
                <a:spcPct val="0"/>
              </a:spcBef>
              <a:buFontTx/>
              <a:buNone/>
            </a:pPr>
            <a:r>
              <a:rPr lang="en-US" sz="1600" dirty="0">
                <a:solidFill>
                  <a:srgbClr val="245776"/>
                </a:solidFill>
                <a:latin typeface="Open Sans" panose="020B0606030504020204" pitchFamily="34" charset="0"/>
                <a:cs typeface="Open Sans" panose="020B0606030504020204" pitchFamily="34" charset="0"/>
              </a:rPr>
              <a:t>1</a:t>
            </a:r>
            <a:r>
              <a:rPr lang="ru-RU" sz="1600" dirty="0">
                <a:solidFill>
                  <a:srgbClr val="245776"/>
                </a:solidFill>
                <a:latin typeface="Open Sans" panose="020B0606030504020204" pitchFamily="34" charset="0"/>
                <a:cs typeface="Open Sans" panose="020B0606030504020204" pitchFamily="34" charset="0"/>
              </a:rPr>
              <a:t> </a:t>
            </a:r>
            <a:r>
              <a:rPr lang="ru-RU" sz="1400" dirty="0">
                <a:latin typeface="Open Sans" panose="020B0606030504020204" pitchFamily="34" charset="0"/>
                <a:cs typeface="Open Sans" panose="020B0606030504020204" pitchFamily="34" charset="0"/>
              </a:rPr>
              <a:t>основная общеобразовательная школа</a:t>
            </a:r>
            <a:endParaRPr lang="ru-RU" sz="1000" dirty="0">
              <a:latin typeface="Open Sans" panose="020B0606030504020204" pitchFamily="34" charset="0"/>
              <a:cs typeface="Open Sans" panose="020B0606030504020204" pitchFamily="34" charset="0"/>
            </a:endParaRPr>
          </a:p>
        </p:txBody>
      </p:sp>
      <p:sp>
        <p:nvSpPr>
          <p:cNvPr id="40987" name="Прямоугольник 7"/>
          <p:cNvSpPr>
            <a:spLocks noChangeArrowheads="1"/>
          </p:cNvSpPr>
          <p:nvPr/>
        </p:nvSpPr>
        <p:spPr bwMode="auto">
          <a:xfrm>
            <a:off x="2311400" y="4479925"/>
            <a:ext cx="4695825" cy="1032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30000"/>
              </a:lnSpc>
              <a:spcBef>
                <a:spcPct val="0"/>
              </a:spcBef>
              <a:buFontTx/>
              <a:buNone/>
            </a:pPr>
            <a:r>
              <a:rPr lang="ru-RU" sz="1200" dirty="0" err="1">
                <a:latin typeface="Open Sans" panose="020B0606030504020204" pitchFamily="34" charset="0"/>
                <a:cs typeface="Open Sans" panose="020B0606030504020204" pitchFamily="34" charset="0"/>
              </a:rPr>
              <a:t>Шумячский</a:t>
            </a:r>
            <a:r>
              <a:rPr lang="ru-RU" sz="1200" dirty="0">
                <a:latin typeface="Open Sans" panose="020B0606030504020204" pitchFamily="34" charset="0"/>
                <a:cs typeface="Open Sans" panose="020B0606030504020204" pitchFamily="34" charset="0"/>
              </a:rPr>
              <a:t> Дом детского творчества             Муниципальное бюджетное </a:t>
            </a:r>
          </a:p>
          <a:p>
            <a:pPr eaLnBrk="1" hangingPunct="1">
              <a:lnSpc>
                <a:spcPct val="130000"/>
              </a:lnSpc>
              <a:spcBef>
                <a:spcPct val="0"/>
              </a:spcBef>
              <a:buFontTx/>
              <a:buNone/>
            </a:pPr>
            <a:r>
              <a:rPr lang="ru-RU" sz="1200" dirty="0">
                <a:latin typeface="Open Sans" panose="020B0606030504020204" pitchFamily="34" charset="0"/>
                <a:cs typeface="Open Sans" panose="020B0606030504020204" pitchFamily="34" charset="0"/>
              </a:rPr>
              <a:t>учреждение дополнительного образования «</a:t>
            </a:r>
            <a:r>
              <a:rPr lang="ru-RU" sz="1200" dirty="0" err="1">
                <a:latin typeface="Open Sans" panose="020B0606030504020204" pitchFamily="34" charset="0"/>
                <a:cs typeface="Open Sans" panose="020B0606030504020204" pitchFamily="34" charset="0"/>
              </a:rPr>
              <a:t>Шумячская</a:t>
            </a:r>
            <a:r>
              <a:rPr lang="ru-RU" sz="1200" dirty="0">
                <a:latin typeface="Open Sans" panose="020B0606030504020204" pitchFamily="34" charset="0"/>
                <a:cs typeface="Open Sans" panose="020B0606030504020204" pitchFamily="34" charset="0"/>
              </a:rPr>
              <a:t> детская школа искусств» </a:t>
            </a:r>
          </a:p>
        </p:txBody>
      </p:sp>
      <p:sp>
        <p:nvSpPr>
          <p:cNvPr id="40988" name="TextBox 63"/>
          <p:cNvSpPr txBox="1">
            <a:spLocks noChangeArrowheads="1"/>
          </p:cNvSpPr>
          <p:nvPr/>
        </p:nvSpPr>
        <p:spPr bwMode="auto">
          <a:xfrm>
            <a:off x="2311400" y="5705475"/>
            <a:ext cx="43815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ru-RU" sz="1600" b="1" dirty="0">
                <a:solidFill>
                  <a:srgbClr val="245776"/>
                </a:solidFill>
                <a:latin typeface="Open Sans" panose="020B0606030504020204" pitchFamily="34" charset="0"/>
                <a:cs typeface="Open Sans" panose="020B0606030504020204" pitchFamily="34" charset="0"/>
              </a:rPr>
              <a:t>2</a:t>
            </a:r>
            <a:r>
              <a:rPr lang="ru-RU" sz="1200" dirty="0">
                <a:latin typeface="Open Sans" panose="020B0606030504020204" pitchFamily="34" charset="0"/>
                <a:cs typeface="Open Sans" panose="020B0606030504020204" pitchFamily="34" charset="0"/>
              </a:rPr>
              <a:t> центра развития ребенка </a:t>
            </a:r>
          </a:p>
          <a:p>
            <a:pPr eaLnBrk="1" hangingPunct="1">
              <a:lnSpc>
                <a:spcPct val="100000"/>
              </a:lnSpc>
              <a:spcBef>
                <a:spcPct val="0"/>
              </a:spcBef>
              <a:buFontTx/>
              <a:buNone/>
            </a:pPr>
            <a:r>
              <a:rPr lang="ru-RU" sz="1600" b="1" dirty="0">
                <a:solidFill>
                  <a:srgbClr val="245776"/>
                </a:solidFill>
                <a:latin typeface="Open Sans" panose="020B0606030504020204" pitchFamily="34" charset="0"/>
                <a:cs typeface="Open Sans" panose="020B0606030504020204" pitchFamily="34" charset="0"/>
              </a:rPr>
              <a:t>1</a:t>
            </a:r>
            <a:r>
              <a:rPr lang="ru-RU" sz="1200" dirty="0">
                <a:latin typeface="Open Sans" panose="020B0606030504020204" pitchFamily="34" charset="0"/>
                <a:cs typeface="Open Sans" panose="020B0606030504020204" pitchFamily="34" charset="0"/>
              </a:rPr>
              <a:t> дошкольных образовательных учреждения</a:t>
            </a:r>
          </a:p>
        </p:txBody>
      </p:sp>
      <p:sp>
        <p:nvSpPr>
          <p:cNvPr id="40990" name="TextBox 34"/>
          <p:cNvSpPr txBox="1">
            <a:spLocks noChangeArrowheads="1"/>
          </p:cNvSpPr>
          <p:nvPr/>
        </p:nvSpPr>
        <p:spPr bwMode="auto">
          <a:xfrm>
            <a:off x="236538" y="439738"/>
            <a:ext cx="2095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ru-RU" sz="700">
                <a:solidFill>
                  <a:srgbClr val="002060"/>
                </a:solidFill>
                <a:latin typeface="Open Sans" panose="020B0606030504020204" pitchFamily="34" charset="0"/>
                <a:cs typeface="Open Sans" panose="020B0606030504020204" pitchFamily="34" charset="0"/>
              </a:rPr>
              <a:t> </a:t>
            </a:r>
          </a:p>
        </p:txBody>
      </p:sp>
      <p:pic>
        <p:nvPicPr>
          <p:cNvPr id="40991" name="Picture 3" descr="Буфер обмена0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9388" y="157163"/>
            <a:ext cx="668337"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2" name="TextBox 43"/>
          <p:cNvSpPr txBox="1">
            <a:spLocks noChangeArrowheads="1"/>
          </p:cNvSpPr>
          <p:nvPr/>
        </p:nvSpPr>
        <p:spPr bwMode="auto">
          <a:xfrm>
            <a:off x="-47625" y="4994472"/>
            <a:ext cx="20796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sz="1200" dirty="0">
                <a:latin typeface="Open Sans" panose="020B0606030504020204" pitchFamily="34" charset="0"/>
                <a:cs typeface="Open Sans" panose="020B0606030504020204" pitchFamily="34" charset="0"/>
              </a:rPr>
              <a:t>Обучаются </a:t>
            </a:r>
            <a:r>
              <a:rPr lang="ru-RU" sz="1600" b="1" dirty="0">
                <a:solidFill>
                  <a:srgbClr val="0070C0"/>
                </a:solidFill>
                <a:latin typeface="Open Sans" panose="020B0606030504020204" pitchFamily="34" charset="0"/>
                <a:cs typeface="Open Sans" panose="020B0606030504020204" pitchFamily="34" charset="0"/>
              </a:rPr>
              <a:t>396</a:t>
            </a:r>
            <a:r>
              <a:rPr lang="ru-RU" sz="1200" dirty="0">
                <a:latin typeface="Open Sans" panose="020B0606030504020204" pitchFamily="34" charset="0"/>
                <a:cs typeface="Open Sans" panose="020B0606030504020204" pitchFamily="34" charset="0"/>
              </a:rPr>
              <a:t> чел.</a:t>
            </a:r>
            <a:endParaRPr lang="ru-RU" sz="1000" dirty="0">
              <a:latin typeface="Open Sans" panose="020B0606030504020204" pitchFamily="34" charset="0"/>
              <a:cs typeface="Open Sans" panose="020B0606030504020204" pitchFamily="34" charset="0"/>
            </a:endParaRPr>
          </a:p>
        </p:txBody>
      </p:sp>
      <p:sp>
        <p:nvSpPr>
          <p:cNvPr id="33" name="TextBox 58"/>
          <p:cNvSpPr txBox="1">
            <a:spLocks noChangeArrowheads="1"/>
          </p:cNvSpPr>
          <p:nvPr/>
        </p:nvSpPr>
        <p:spPr bwMode="auto">
          <a:xfrm>
            <a:off x="307025" y="6116771"/>
            <a:ext cx="18053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sz="1200" dirty="0">
                <a:latin typeface="Open Sans" panose="020B0606030504020204" pitchFamily="34" charset="0"/>
                <a:cs typeface="Open Sans" panose="020B0606030504020204" pitchFamily="34" charset="0"/>
              </a:rPr>
              <a:t>Численность </a:t>
            </a:r>
            <a:r>
              <a:rPr lang="ru-RU" sz="1600" b="1" dirty="0">
                <a:solidFill>
                  <a:srgbClr val="0070C0"/>
                </a:solidFill>
                <a:latin typeface="Open Sans" panose="020B0606030504020204" pitchFamily="34" charset="0"/>
                <a:cs typeface="Open Sans" panose="020B0606030504020204" pitchFamily="34" charset="0"/>
              </a:rPr>
              <a:t>148</a:t>
            </a:r>
            <a:r>
              <a:rPr lang="ru-RU" sz="1200" dirty="0">
                <a:latin typeface="Open Sans" panose="020B0606030504020204" pitchFamily="34" charset="0"/>
                <a:cs typeface="Open Sans" panose="020B0606030504020204" pitchFamily="34" charset="0"/>
              </a:rPr>
              <a:t> чел.</a:t>
            </a:r>
            <a:endParaRPr lang="ru-RU" sz="1000" dirty="0">
              <a:latin typeface="Open Sans" panose="020B0606030504020204" pitchFamily="34" charset="0"/>
              <a:cs typeface="Open Sans" panose="020B0606030504020204" pitchFamily="34" charset="0"/>
            </a:endParaRPr>
          </a:p>
        </p:txBody>
      </p:sp>
      <p:pic>
        <p:nvPicPr>
          <p:cNvPr id="34" name="Рисунок 33">
            <a:extLst>
              <a:ext uri="{FF2B5EF4-FFF2-40B4-BE49-F238E27FC236}">
                <a16:creationId xmlns:a16="http://schemas.microsoft.com/office/drawing/2014/main" id="{89966DDE-6BFD-45EF-A853-CE5857D15736}"/>
              </a:ext>
            </a:extLst>
          </p:cNvPr>
          <p:cNvPicPr>
            <a:picLocks noChangeAspect="1"/>
          </p:cNvPicPr>
          <p:nvPr/>
        </p:nvPicPr>
        <p:blipFill rotWithShape="1">
          <a:blip r:embed="rId10"/>
          <a:srcRect t="10206" b="3426"/>
          <a:stretch/>
        </p:blipFill>
        <p:spPr>
          <a:xfrm>
            <a:off x="1" y="6708559"/>
            <a:ext cx="2957538" cy="836522"/>
          </a:xfrm>
          <a:prstGeom prst="rect">
            <a:avLst/>
          </a:prstGeom>
        </p:spPr>
      </p:pic>
      <p:pic>
        <p:nvPicPr>
          <p:cNvPr id="35" name="Рисунок 34"/>
          <p:cNvPicPr>
            <a:picLocks noChangeAspect="1"/>
          </p:cNvPicPr>
          <p:nvPr/>
        </p:nvPicPr>
        <p:blipFill>
          <a:blip r:embed="rId11"/>
          <a:stretch>
            <a:fillRect/>
          </a:stretch>
        </p:blipFill>
        <p:spPr>
          <a:xfrm>
            <a:off x="933633" y="119183"/>
            <a:ext cx="1329043" cy="804742"/>
          </a:xfrm>
          <a:prstGeom prst="rect">
            <a:avLst/>
          </a:prstGeom>
        </p:spPr>
      </p:pic>
    </p:spTree>
    <p:extLst>
      <p:ext uri="{BB962C8B-B14F-4D97-AF65-F5344CB8AC3E}">
        <p14:creationId xmlns:p14="http://schemas.microsoft.com/office/powerpoint/2010/main" val="11458169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cstate="print"/>
          <a:stretch>
            <a:fillRect/>
          </a:stretch>
        </p:blipFill>
        <p:spPr>
          <a:xfrm>
            <a:off x="2061031" y="156237"/>
            <a:ext cx="5498644" cy="768091"/>
          </a:xfrm>
          <a:prstGeom prst="rect">
            <a:avLst/>
          </a:prstGeom>
        </p:spPr>
      </p:pic>
      <p:sp>
        <p:nvSpPr>
          <p:cNvPr id="3" name="TextBox 2"/>
          <p:cNvSpPr txBox="1"/>
          <p:nvPr/>
        </p:nvSpPr>
        <p:spPr>
          <a:xfrm>
            <a:off x="2061031" y="311950"/>
            <a:ext cx="5388908"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Здравоохранение</a:t>
            </a:r>
          </a:p>
        </p:txBody>
      </p:sp>
      <p:sp>
        <p:nvSpPr>
          <p:cNvPr id="4" name="TextBox 3"/>
          <p:cNvSpPr txBox="1"/>
          <p:nvPr/>
        </p:nvSpPr>
        <p:spPr>
          <a:xfrm>
            <a:off x="7155119" y="7190343"/>
            <a:ext cx="437940"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27</a:t>
            </a:r>
          </a:p>
        </p:txBody>
      </p:sp>
      <p:pic>
        <p:nvPicPr>
          <p:cNvPr id="11" name="Picture 2" descr="http://misanec.ru/wp-content/uploads/2016/01/What-we-do-health-18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7651" y="1204736"/>
            <a:ext cx="3145576" cy="2013551"/>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8479" y="5031568"/>
            <a:ext cx="1639504" cy="1639504"/>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71547" y="3519936"/>
            <a:ext cx="1402925" cy="1402925"/>
          </a:xfrm>
          <a:prstGeom prst="rect">
            <a:avLst/>
          </a:prstGeom>
        </p:spPr>
      </p:pic>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2399" y="3518379"/>
            <a:ext cx="1381252" cy="1381252"/>
          </a:xfrm>
          <a:prstGeom prst="rect">
            <a:avLst/>
          </a:prstGeom>
        </p:spPr>
      </p:pic>
      <p:sp>
        <p:nvSpPr>
          <p:cNvPr id="16" name="TextBox 15"/>
          <p:cNvSpPr txBox="1"/>
          <p:nvPr/>
        </p:nvSpPr>
        <p:spPr>
          <a:xfrm>
            <a:off x="2087447" y="3942624"/>
            <a:ext cx="1492544" cy="523220"/>
          </a:xfrm>
          <a:prstGeom prst="rect">
            <a:avLst/>
          </a:prstGeom>
          <a:noFill/>
        </p:spPr>
        <p:txBody>
          <a:bodyPr wrap="square" rtlCol="0">
            <a:spAutoFit/>
          </a:bodyPr>
          <a:lstStyle>
            <a:defPPr>
              <a:defRPr lang="en-US"/>
            </a:defPPr>
            <a:lvl1pPr>
              <a:defRPr sz="140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ru-RU" dirty="0"/>
              <a:t>Количество</a:t>
            </a:r>
          </a:p>
          <a:p>
            <a:r>
              <a:rPr lang="ru-RU" dirty="0"/>
              <a:t>коек</a:t>
            </a:r>
          </a:p>
        </p:txBody>
      </p:sp>
      <p:sp>
        <p:nvSpPr>
          <p:cNvPr id="17" name="TextBox 16"/>
          <p:cNvSpPr txBox="1"/>
          <p:nvPr/>
        </p:nvSpPr>
        <p:spPr>
          <a:xfrm>
            <a:off x="5610895" y="3918889"/>
            <a:ext cx="1800557" cy="738664"/>
          </a:xfrm>
          <a:prstGeom prst="rect">
            <a:avLst/>
          </a:prstGeom>
          <a:noFill/>
        </p:spPr>
        <p:txBody>
          <a:bodyPr wrap="square" rtlCol="0">
            <a:spAutoFit/>
          </a:bodyPr>
          <a:lstStyle/>
          <a:p>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Численность</a:t>
            </a:r>
          </a:p>
          <a:p>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врачей в </a:t>
            </a:r>
          </a:p>
          <a:p>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районе</a:t>
            </a:r>
          </a:p>
        </p:txBody>
      </p:sp>
      <p:sp>
        <p:nvSpPr>
          <p:cNvPr id="18" name="TextBox 17"/>
          <p:cNvSpPr txBox="1"/>
          <p:nvPr/>
        </p:nvSpPr>
        <p:spPr>
          <a:xfrm>
            <a:off x="3689119" y="5415877"/>
            <a:ext cx="1710822" cy="954107"/>
          </a:xfrm>
          <a:prstGeom prst="rect">
            <a:avLst/>
          </a:prstGeom>
          <a:noFill/>
        </p:spPr>
        <p:txBody>
          <a:bodyPr wrap="square" rtlCol="0">
            <a:spAutoFit/>
          </a:bodyPr>
          <a:lstStyle/>
          <a:p>
            <a:r>
              <a:rPr lang="ru-RU" sz="14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Обеспеченность</a:t>
            </a:r>
          </a:p>
          <a:p>
            <a:r>
              <a:rPr lang="ru-RU" sz="14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медицинскими</a:t>
            </a:r>
          </a:p>
          <a:p>
            <a:r>
              <a:rPr lang="ru-RU" sz="14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работниками</a:t>
            </a:r>
          </a:p>
          <a:p>
            <a:r>
              <a:rPr lang="ru-RU" sz="14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(на 10 тыс. чел.) </a:t>
            </a:r>
          </a:p>
        </p:txBody>
      </p:sp>
      <p:sp>
        <p:nvSpPr>
          <p:cNvPr id="13" name="Прямоугольник 12"/>
          <p:cNvSpPr/>
          <p:nvPr/>
        </p:nvSpPr>
        <p:spPr>
          <a:xfrm>
            <a:off x="156265" y="5454565"/>
            <a:ext cx="6467508" cy="276999"/>
          </a:xfrm>
          <a:prstGeom prst="rect">
            <a:avLst/>
          </a:prstGeom>
        </p:spPr>
        <p:txBody>
          <a:bodyPr wrap="square">
            <a:spAutoFit/>
          </a:bodyPr>
          <a:lstStyle/>
          <a:p>
            <a:pPr algn="just"/>
            <a:r>
              <a:rPr lang="ru-RU" sz="1200" dirty="0">
                <a:latin typeface="Open Sans" panose="020B0606030504020204" pitchFamily="34" charset="0"/>
                <a:ea typeface="Open Sans" panose="020B0606030504020204" pitchFamily="34" charset="0"/>
                <a:cs typeface="Open Sans" panose="020B0606030504020204" pitchFamily="34" charset="0"/>
              </a:rPr>
              <a:t>     </a:t>
            </a:r>
          </a:p>
        </p:txBody>
      </p:sp>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1586" y="3475759"/>
            <a:ext cx="1432536" cy="1432536"/>
          </a:xfrm>
          <a:prstGeom prst="rect">
            <a:avLst/>
          </a:prstGeom>
        </p:spPr>
      </p:pic>
      <p:sp>
        <p:nvSpPr>
          <p:cNvPr id="21" name="TextBox 20"/>
          <p:cNvSpPr txBox="1"/>
          <p:nvPr/>
        </p:nvSpPr>
        <p:spPr>
          <a:xfrm>
            <a:off x="446682" y="3727132"/>
            <a:ext cx="1620645" cy="1015663"/>
          </a:xfrm>
          <a:prstGeom prst="rect">
            <a:avLst/>
          </a:prstGeom>
          <a:noFill/>
        </p:spPr>
        <p:txBody>
          <a:bodyPr wrap="square" rtlCol="0">
            <a:spAutoFit/>
          </a:bodyPr>
          <a:lstStyle/>
          <a:p>
            <a:pPr algn="ctr"/>
            <a:r>
              <a:rPr lang="ru-RU" sz="36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0,067</a:t>
            </a:r>
          </a:p>
          <a:p>
            <a:pPr algn="ctr"/>
            <a:r>
              <a:rPr lang="ru-RU" sz="2400" dirty="0">
                <a:solidFill>
                  <a:srgbClr val="A3E9E3"/>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тыс.</a:t>
            </a:r>
          </a:p>
        </p:txBody>
      </p:sp>
      <p:pic>
        <p:nvPicPr>
          <p:cNvPr id="27" name="Рисунок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67651" y="3499073"/>
            <a:ext cx="1430038" cy="1430038"/>
          </a:xfrm>
          <a:prstGeom prst="rect">
            <a:avLst/>
          </a:prstGeom>
        </p:spPr>
      </p:pic>
      <p:sp>
        <p:nvSpPr>
          <p:cNvPr id="22" name="TextBox 21"/>
          <p:cNvSpPr txBox="1"/>
          <p:nvPr/>
        </p:nvSpPr>
        <p:spPr>
          <a:xfrm>
            <a:off x="4382866" y="3715327"/>
            <a:ext cx="799607" cy="1015663"/>
          </a:xfrm>
          <a:prstGeom prst="rect">
            <a:avLst/>
          </a:prstGeom>
          <a:noFill/>
        </p:spPr>
        <p:txBody>
          <a:bodyPr wrap="square" rtlCol="0">
            <a:spAutoFit/>
          </a:bodyPr>
          <a:lstStyle/>
          <a:p>
            <a:pPr algn="ctr"/>
            <a:r>
              <a:rPr lang="ru-RU" sz="3600" b="1" dirty="0">
                <a:solidFill>
                  <a:srgbClr val="007FAC"/>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14</a:t>
            </a:r>
          </a:p>
          <a:p>
            <a:pPr algn="ctr"/>
            <a:r>
              <a:rPr lang="ru-RU" sz="2400" dirty="0">
                <a:solidFill>
                  <a:srgbClr val="00BFD2"/>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чел.</a:t>
            </a:r>
          </a:p>
        </p:txBody>
      </p:sp>
      <p:pic>
        <p:nvPicPr>
          <p:cNvPr id="29" name="Рисунок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50076" y="4995945"/>
            <a:ext cx="1685653" cy="1685653"/>
          </a:xfrm>
          <a:prstGeom prst="rect">
            <a:avLst/>
          </a:prstGeom>
        </p:spPr>
      </p:pic>
      <p:sp>
        <p:nvSpPr>
          <p:cNvPr id="23" name="TextBox 22"/>
          <p:cNvSpPr txBox="1"/>
          <p:nvPr/>
        </p:nvSpPr>
        <p:spPr>
          <a:xfrm>
            <a:off x="1905000" y="5276851"/>
            <a:ext cx="1638300" cy="1138773"/>
          </a:xfrm>
          <a:prstGeom prst="rect">
            <a:avLst/>
          </a:prstGeom>
          <a:noFill/>
        </p:spPr>
        <p:txBody>
          <a:bodyPr wrap="square" rtlCol="0">
            <a:spAutoFit/>
          </a:bodyPr>
          <a:lstStyle/>
          <a:p>
            <a:pPr algn="ctr"/>
            <a:r>
              <a:rPr lang="ru-RU" sz="4000" b="1" dirty="0">
                <a:solidFill>
                  <a:srgbClr val="00206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71,5</a:t>
            </a:r>
          </a:p>
          <a:p>
            <a:pPr algn="ctr"/>
            <a:r>
              <a:rPr lang="ru-RU" sz="2800" dirty="0">
                <a:solidFill>
                  <a:srgbClr val="00206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чел.</a:t>
            </a:r>
          </a:p>
        </p:txBody>
      </p:sp>
      <p:graphicFrame>
        <p:nvGraphicFramePr>
          <p:cNvPr id="33" name="Таблица 32"/>
          <p:cNvGraphicFramePr>
            <a:graphicFrameLocks noGrp="1"/>
          </p:cNvGraphicFramePr>
          <p:nvPr>
            <p:extLst>
              <p:ext uri="{D42A27DB-BD31-4B8C-83A1-F6EECF244321}">
                <p14:modId xmlns:p14="http://schemas.microsoft.com/office/powerpoint/2010/main" val="3476264846"/>
              </p:ext>
            </p:extLst>
          </p:nvPr>
        </p:nvGraphicFramePr>
        <p:xfrm>
          <a:off x="156263" y="1127051"/>
          <a:ext cx="3680544" cy="2137145"/>
        </p:xfrm>
        <a:graphic>
          <a:graphicData uri="http://schemas.openxmlformats.org/drawingml/2006/table">
            <a:tbl>
              <a:tblPr firstRow="1" bandRow="1">
                <a:tableStyleId>{5C22544A-7EE6-4342-B048-85BDC9FD1C3A}</a:tableStyleId>
              </a:tblPr>
              <a:tblGrid>
                <a:gridCol w="2970380">
                  <a:extLst>
                    <a:ext uri="{9D8B030D-6E8A-4147-A177-3AD203B41FA5}">
                      <a16:colId xmlns:a16="http://schemas.microsoft.com/office/drawing/2014/main" val="2891352032"/>
                    </a:ext>
                  </a:extLst>
                </a:gridCol>
                <a:gridCol w="710164">
                  <a:extLst>
                    <a:ext uri="{9D8B030D-6E8A-4147-A177-3AD203B41FA5}">
                      <a16:colId xmlns:a16="http://schemas.microsoft.com/office/drawing/2014/main" val="264918717"/>
                    </a:ext>
                  </a:extLst>
                </a:gridCol>
              </a:tblGrid>
              <a:tr h="411555">
                <a:tc gridSpan="2">
                  <a:txBody>
                    <a:bodyPr/>
                    <a:lstStyle/>
                    <a:p>
                      <a:pPr algn="ctr"/>
                      <a:r>
                        <a:rPr lang="ru-RU" sz="1400" b="1" u="none" cap="all"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Сеть медицинских учреждений</a:t>
                      </a:r>
                    </a:p>
                  </a:txBody>
                  <a:tcPr anchor="ctr">
                    <a:solidFill>
                      <a:srgbClr val="59C0D5"/>
                    </a:solidFill>
                  </a:tcPr>
                </a:tc>
                <a:tc hMerge="1">
                  <a:txBody>
                    <a:bodyPr/>
                    <a:lstStyle/>
                    <a:p>
                      <a:endParaRPr lang="ru-RU" dirty="0"/>
                    </a:p>
                  </a:txBody>
                  <a:tcPr/>
                </a:tc>
                <a:extLst>
                  <a:ext uri="{0D108BD9-81ED-4DB2-BD59-A6C34878D82A}">
                    <a16:rowId xmlns:a16="http://schemas.microsoft.com/office/drawing/2014/main" val="235983299"/>
                  </a:ext>
                </a:extLst>
              </a:tr>
              <a:tr h="370353">
                <a:tc>
                  <a:txBody>
                    <a:bodyPr/>
                    <a:lstStyle/>
                    <a:p>
                      <a:r>
                        <a:rPr lang="ru-RU" sz="1400" u="none" dirty="0" err="1">
                          <a:solidFill>
                            <a:schemeClr val="tx1"/>
                          </a:solidFill>
                          <a:latin typeface="Open Sans" panose="020B0606030504020204" pitchFamily="34" charset="0"/>
                          <a:ea typeface="Open Sans" panose="020B0606030504020204" pitchFamily="34" charset="0"/>
                          <a:cs typeface="Open Sans" panose="020B0606030504020204" pitchFamily="34" charset="0"/>
                        </a:rPr>
                        <a:t>Шумячская</a:t>
                      </a:r>
                      <a:r>
                        <a:rPr lang="ru-RU" sz="1400" u="none" dirty="0">
                          <a:solidFill>
                            <a:schemeClr val="tx1"/>
                          </a:solidFill>
                          <a:latin typeface="Open Sans" panose="020B0606030504020204" pitchFamily="34" charset="0"/>
                          <a:ea typeface="Open Sans" panose="020B0606030504020204" pitchFamily="34" charset="0"/>
                          <a:cs typeface="Open Sans" panose="020B0606030504020204" pitchFamily="34" charset="0"/>
                        </a:rPr>
                        <a:t> участковая больница</a:t>
                      </a:r>
                    </a:p>
                  </a:txBody>
                  <a:tcPr anchor="ctr">
                    <a:solidFill>
                      <a:srgbClr val="D1FFFF"/>
                    </a:solidFill>
                  </a:tcPr>
                </a:tc>
                <a:tc>
                  <a:txBody>
                    <a:bodyPr/>
                    <a:lstStyle/>
                    <a:p>
                      <a:pPr algn="ctr"/>
                      <a:r>
                        <a:rPr lang="ru-RU" sz="1800" u="none" dirty="0">
                          <a:solidFill>
                            <a:schemeClr val="tx1"/>
                          </a:solidFill>
                          <a:latin typeface="Open Sans" panose="020B0606030504020204" pitchFamily="34" charset="0"/>
                          <a:ea typeface="Open Sans" panose="020B0606030504020204" pitchFamily="34" charset="0"/>
                          <a:cs typeface="Open Sans" panose="020B0606030504020204" pitchFamily="34" charset="0"/>
                        </a:rPr>
                        <a:t>1</a:t>
                      </a:r>
                    </a:p>
                  </a:txBody>
                  <a:tcPr anchor="ctr">
                    <a:solidFill>
                      <a:srgbClr val="D1FFFF"/>
                    </a:solidFill>
                  </a:tcPr>
                </a:tc>
                <a:extLst>
                  <a:ext uri="{0D108BD9-81ED-4DB2-BD59-A6C34878D82A}">
                    <a16:rowId xmlns:a16="http://schemas.microsoft.com/office/drawing/2014/main" val="1922429711"/>
                  </a:ext>
                </a:extLst>
              </a:tr>
              <a:tr h="460217">
                <a:tc>
                  <a:txBody>
                    <a:bodyPr/>
                    <a:lstStyle/>
                    <a:p>
                      <a:pPr marL="0" algn="l" defTabSz="755934" rtl="0" eaLnBrk="1" latinLnBrk="0" hangingPunct="1"/>
                      <a:r>
                        <a:rPr lang="ru-RU" sz="1400" u="none"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Поликлиника</a:t>
                      </a:r>
                    </a:p>
                  </a:txBody>
                  <a:tcPr anchor="ctr">
                    <a:solidFill>
                      <a:srgbClr val="D1FFFF"/>
                    </a:solidFill>
                  </a:tcPr>
                </a:tc>
                <a:tc>
                  <a:txBody>
                    <a:bodyPr/>
                    <a:lstStyle/>
                    <a:p>
                      <a:pPr algn="ctr"/>
                      <a:r>
                        <a:rPr lang="ru-RU" sz="1800" u="none" dirty="0">
                          <a:solidFill>
                            <a:schemeClr val="tx1"/>
                          </a:solidFill>
                          <a:latin typeface="Open Sans" panose="020B0606030504020204" pitchFamily="34" charset="0"/>
                          <a:ea typeface="Open Sans" panose="020B0606030504020204" pitchFamily="34" charset="0"/>
                          <a:cs typeface="Open Sans" panose="020B0606030504020204" pitchFamily="34" charset="0"/>
                        </a:rPr>
                        <a:t>1</a:t>
                      </a:r>
                    </a:p>
                  </a:txBody>
                  <a:tcPr anchor="ctr">
                    <a:solidFill>
                      <a:srgbClr val="D1FFFF"/>
                    </a:solidFill>
                  </a:tcPr>
                </a:tc>
                <a:extLst>
                  <a:ext uri="{0D108BD9-81ED-4DB2-BD59-A6C34878D82A}">
                    <a16:rowId xmlns:a16="http://schemas.microsoft.com/office/drawing/2014/main" val="3815169501"/>
                  </a:ext>
                </a:extLst>
              </a:tr>
              <a:tr h="524667">
                <a:tc>
                  <a:txBody>
                    <a:bodyPr/>
                    <a:lstStyle/>
                    <a:p>
                      <a:pPr marL="0" algn="l" defTabSz="755934" rtl="0" eaLnBrk="1" latinLnBrk="0" hangingPunct="1"/>
                      <a:r>
                        <a:rPr lang="ru-RU" sz="1400" u="none"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Фельдшерско-акушерские пункты</a:t>
                      </a:r>
                    </a:p>
                  </a:txBody>
                  <a:tcPr anchor="ctr">
                    <a:solidFill>
                      <a:srgbClr val="D1FFFF"/>
                    </a:solidFill>
                  </a:tcPr>
                </a:tc>
                <a:tc>
                  <a:txBody>
                    <a:bodyPr/>
                    <a:lstStyle/>
                    <a:p>
                      <a:pPr algn="ctr"/>
                      <a:r>
                        <a:rPr lang="ru-RU" sz="1800" u="none" dirty="0">
                          <a:solidFill>
                            <a:schemeClr val="tx1"/>
                          </a:solidFill>
                          <a:latin typeface="Open Sans" panose="020B0606030504020204" pitchFamily="34" charset="0"/>
                          <a:ea typeface="Open Sans" panose="020B0606030504020204" pitchFamily="34" charset="0"/>
                          <a:cs typeface="Open Sans" panose="020B0606030504020204" pitchFamily="34" charset="0"/>
                        </a:rPr>
                        <a:t>13</a:t>
                      </a:r>
                    </a:p>
                  </a:txBody>
                  <a:tcPr anchor="ctr">
                    <a:solidFill>
                      <a:srgbClr val="D1FFFF"/>
                    </a:solidFill>
                  </a:tcPr>
                </a:tc>
                <a:extLst>
                  <a:ext uri="{0D108BD9-81ED-4DB2-BD59-A6C34878D82A}">
                    <a16:rowId xmlns:a16="http://schemas.microsoft.com/office/drawing/2014/main" val="2691556949"/>
                  </a:ext>
                </a:extLst>
              </a:tr>
              <a:tr h="370353">
                <a:tc>
                  <a:txBody>
                    <a:bodyPr/>
                    <a:lstStyle/>
                    <a:p>
                      <a:pPr marL="0" algn="l" defTabSz="755934" rtl="0" eaLnBrk="1" latinLnBrk="0" hangingPunct="1"/>
                      <a:r>
                        <a:rPr lang="ru-RU" sz="1400" u="none"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Амбулатории</a:t>
                      </a:r>
                    </a:p>
                  </a:txBody>
                  <a:tcPr anchor="ctr">
                    <a:solidFill>
                      <a:srgbClr val="D1FFFF"/>
                    </a:solidFill>
                  </a:tcPr>
                </a:tc>
                <a:tc>
                  <a:txBody>
                    <a:bodyPr/>
                    <a:lstStyle/>
                    <a:p>
                      <a:pPr algn="ctr"/>
                      <a:r>
                        <a:rPr lang="ru-RU" sz="1800" u="none" dirty="0">
                          <a:solidFill>
                            <a:schemeClr val="tx1"/>
                          </a:solidFill>
                          <a:latin typeface="Open Sans" panose="020B0606030504020204" pitchFamily="34" charset="0"/>
                          <a:ea typeface="Open Sans" panose="020B0606030504020204" pitchFamily="34" charset="0"/>
                          <a:cs typeface="Open Sans" panose="020B0606030504020204" pitchFamily="34" charset="0"/>
                        </a:rPr>
                        <a:t>1</a:t>
                      </a:r>
                    </a:p>
                  </a:txBody>
                  <a:tcPr anchor="ctr">
                    <a:solidFill>
                      <a:srgbClr val="D1FFFF"/>
                    </a:solidFill>
                  </a:tcPr>
                </a:tc>
                <a:extLst>
                  <a:ext uri="{0D108BD9-81ED-4DB2-BD59-A6C34878D82A}">
                    <a16:rowId xmlns:a16="http://schemas.microsoft.com/office/drawing/2014/main" val="107906224"/>
                  </a:ext>
                </a:extLst>
              </a:tr>
            </a:tbl>
          </a:graphicData>
        </a:graphic>
      </p:graphicFrame>
      <p:sp>
        <p:nvSpPr>
          <p:cNvPr id="31" name="TextBox 30"/>
          <p:cNvSpPr txBox="1"/>
          <p:nvPr/>
        </p:nvSpPr>
        <p:spPr>
          <a:xfrm>
            <a:off x="236368" y="439579"/>
            <a:ext cx="210314"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34" name="Picture 3" descr="Буфер обмена01"/>
          <p:cNvPicPr>
            <a:picLocks noChangeAspect="1" noChangeArrowheads="1"/>
          </p:cNvPicPr>
          <p:nvPr/>
        </p:nvPicPr>
        <p:blipFill>
          <a:blip r:embed="rId9" cstate="print"/>
          <a:srcRect/>
          <a:stretch>
            <a:fillRect/>
          </a:stretch>
        </p:blipFill>
        <p:spPr bwMode="auto">
          <a:xfrm>
            <a:off x="179390" y="156950"/>
            <a:ext cx="668154" cy="836522"/>
          </a:xfrm>
          <a:prstGeom prst="rect">
            <a:avLst/>
          </a:prstGeom>
          <a:noFill/>
          <a:ln w="9525">
            <a:noFill/>
            <a:miter lim="800000"/>
            <a:headEnd/>
            <a:tailEnd/>
          </a:ln>
        </p:spPr>
      </p:pic>
      <p:pic>
        <p:nvPicPr>
          <p:cNvPr id="24" name="Рисунок 23">
            <a:extLst>
              <a:ext uri="{FF2B5EF4-FFF2-40B4-BE49-F238E27FC236}">
                <a16:creationId xmlns:a16="http://schemas.microsoft.com/office/drawing/2014/main" id="{89966DDE-6BFD-45EF-A853-CE5857D15736}"/>
              </a:ext>
            </a:extLst>
          </p:cNvPr>
          <p:cNvPicPr>
            <a:picLocks noChangeAspect="1"/>
          </p:cNvPicPr>
          <p:nvPr/>
        </p:nvPicPr>
        <p:blipFill rotWithShape="1">
          <a:blip r:embed="rId10"/>
          <a:srcRect t="10206" b="3426"/>
          <a:stretch/>
        </p:blipFill>
        <p:spPr>
          <a:xfrm>
            <a:off x="1" y="6708559"/>
            <a:ext cx="2957538" cy="836522"/>
          </a:xfrm>
          <a:prstGeom prst="rect">
            <a:avLst/>
          </a:prstGeom>
        </p:spPr>
      </p:pic>
      <p:pic>
        <p:nvPicPr>
          <p:cNvPr id="28" name="Рисунок 27"/>
          <p:cNvPicPr>
            <a:picLocks noChangeAspect="1"/>
          </p:cNvPicPr>
          <p:nvPr/>
        </p:nvPicPr>
        <p:blipFill>
          <a:blip r:embed="rId11"/>
          <a:stretch>
            <a:fillRect/>
          </a:stretch>
        </p:blipFill>
        <p:spPr>
          <a:xfrm>
            <a:off x="933633" y="119183"/>
            <a:ext cx="1329043" cy="804742"/>
          </a:xfrm>
          <a:prstGeom prst="rect">
            <a:avLst/>
          </a:prstGeom>
        </p:spPr>
      </p:pic>
    </p:spTree>
    <p:extLst>
      <p:ext uri="{BB962C8B-B14F-4D97-AF65-F5344CB8AC3E}">
        <p14:creationId xmlns:p14="http://schemas.microsoft.com/office/powerpoint/2010/main" val="10571352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1381" y="1141812"/>
            <a:ext cx="1658624" cy="1656277"/>
          </a:xfrm>
          <a:prstGeom prst="rect">
            <a:avLst/>
          </a:prstGeom>
        </p:spPr>
      </p:pic>
      <p:pic>
        <p:nvPicPr>
          <p:cNvPr id="10" name="Рисунок 9"/>
          <p:cNvPicPr>
            <a:picLocks noChangeAspect="1"/>
          </p:cNvPicPr>
          <p:nvPr/>
        </p:nvPicPr>
        <p:blipFill>
          <a:blip r:embed="rId3" cstate="print"/>
          <a:stretch>
            <a:fillRect/>
          </a:stretch>
        </p:blipFill>
        <p:spPr>
          <a:xfrm>
            <a:off x="2061031" y="156237"/>
            <a:ext cx="5498644" cy="768091"/>
          </a:xfrm>
          <a:prstGeom prst="rect">
            <a:avLst/>
          </a:prstGeom>
        </p:spPr>
      </p:pic>
      <p:sp>
        <p:nvSpPr>
          <p:cNvPr id="3" name="TextBox 2"/>
          <p:cNvSpPr txBox="1"/>
          <p:nvPr/>
        </p:nvSpPr>
        <p:spPr>
          <a:xfrm>
            <a:off x="2061031" y="308774"/>
            <a:ext cx="5422335"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Спорт</a:t>
            </a:r>
            <a:endParaRPr lang="ru-RU" sz="28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 name="TextBox 3"/>
          <p:cNvSpPr txBox="1"/>
          <p:nvPr/>
        </p:nvSpPr>
        <p:spPr>
          <a:xfrm>
            <a:off x="7155119" y="7190343"/>
            <a:ext cx="437940"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28</a:t>
            </a: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6471" y="4809418"/>
            <a:ext cx="1765832" cy="1763333"/>
          </a:xfrm>
          <a:prstGeom prst="rect">
            <a:avLst/>
          </a:prstGeom>
        </p:spPr>
      </p:pic>
      <p:sp>
        <p:nvSpPr>
          <p:cNvPr id="14" name="TextBox 13"/>
          <p:cNvSpPr txBox="1"/>
          <p:nvPr/>
        </p:nvSpPr>
        <p:spPr>
          <a:xfrm>
            <a:off x="2922303" y="3083735"/>
            <a:ext cx="4245008" cy="2185214"/>
          </a:xfrm>
          <a:prstGeom prst="rect">
            <a:avLst/>
          </a:prstGeom>
          <a:noFill/>
        </p:spPr>
        <p:txBody>
          <a:bodyPr wrap="none" rtlCol="0">
            <a:spAutoFit/>
          </a:bodyPr>
          <a:lstStyle/>
          <a:p>
            <a:r>
              <a:rPr lang="ru-RU" sz="2800" b="1" dirty="0">
                <a:solidFill>
                  <a:srgbClr val="6DC781"/>
                </a:solidFill>
                <a:latin typeface="Open Sans" panose="020B0606030504020204" pitchFamily="34" charset="0"/>
                <a:ea typeface="Open Sans" panose="020B0606030504020204" pitchFamily="34" charset="0"/>
                <a:cs typeface="Open Sans" panose="020B0606030504020204" pitchFamily="34" charset="0"/>
              </a:rPr>
              <a:t>20 </a:t>
            </a:r>
            <a:r>
              <a:rPr lang="ru-RU" b="1" dirty="0">
                <a:latin typeface="Open Sans Semibold" panose="020B0706030804020204" pitchFamily="34" charset="0"/>
                <a:ea typeface="Open Sans Semibold" panose="020B0706030804020204" pitchFamily="34" charset="0"/>
                <a:cs typeface="Open Sans Semibold" panose="020B0706030804020204" pitchFamily="34" charset="0"/>
              </a:rPr>
              <a:t>плоскостных</a:t>
            </a:r>
            <a:r>
              <a:rPr lang="ru-RU" dirty="0">
                <a:latin typeface="Open Sans Semibold" panose="020B0706030804020204" pitchFamily="34" charset="0"/>
                <a:ea typeface="Open Sans Semibold" panose="020B0706030804020204" pitchFamily="34" charset="0"/>
                <a:cs typeface="Open Sans Semibold" panose="020B0706030804020204" pitchFamily="34" charset="0"/>
              </a:rPr>
              <a:t> </a:t>
            </a:r>
            <a:r>
              <a:rPr lang="ru-RU" b="1" dirty="0">
                <a:latin typeface="Open Sans Semibold" panose="020B0706030804020204" pitchFamily="34" charset="0"/>
                <a:ea typeface="Open Sans Semibold" panose="020B0706030804020204" pitchFamily="34" charset="0"/>
                <a:cs typeface="Open Sans Semibold" panose="020B0706030804020204" pitchFamily="34" charset="0"/>
              </a:rPr>
              <a:t>спортивных </a:t>
            </a:r>
          </a:p>
          <a:p>
            <a:r>
              <a:rPr lang="ru-RU" b="1" dirty="0">
                <a:latin typeface="Open Sans Semibold" panose="020B0706030804020204" pitchFamily="34" charset="0"/>
                <a:ea typeface="Open Sans Semibold" panose="020B0706030804020204" pitchFamily="34" charset="0"/>
                <a:cs typeface="Open Sans Semibold" panose="020B0706030804020204" pitchFamily="34" charset="0"/>
              </a:rPr>
              <a:t>                  сооружений</a:t>
            </a:r>
          </a:p>
          <a:p>
            <a:endParaRPr lang="ru-RU" b="1" dirty="0">
              <a:latin typeface="Open Sans Semibold" panose="020B0706030804020204" pitchFamily="34" charset="0"/>
              <a:ea typeface="Open Sans Semibold" panose="020B0706030804020204" pitchFamily="34" charset="0"/>
              <a:cs typeface="Open Sans Semibold" panose="020B0706030804020204" pitchFamily="34" charset="0"/>
            </a:endParaRPr>
          </a:p>
          <a:p>
            <a:r>
              <a:rPr lang="ru-RU" dirty="0">
                <a:latin typeface="Open Sans" panose="020B0606030504020204" pitchFamily="34" charset="0"/>
                <a:ea typeface="Open Sans" panose="020B0606030504020204" pitchFamily="34" charset="0"/>
                <a:cs typeface="Open Sans" panose="020B0606030504020204" pitchFamily="34" charset="0"/>
              </a:rPr>
              <a:t>               Тренажерный зал «Юность»</a:t>
            </a:r>
          </a:p>
          <a:p>
            <a:endParaRPr lang="ru-RU" b="1" dirty="0">
              <a:latin typeface="Open Sans Semibold" panose="020B0706030804020204" pitchFamily="34" charset="0"/>
              <a:ea typeface="Open Sans Semibold" panose="020B0706030804020204" pitchFamily="34" charset="0"/>
              <a:cs typeface="Open Sans Semibold" panose="020B0706030804020204" pitchFamily="34" charset="0"/>
            </a:endParaRPr>
          </a:p>
          <a:p>
            <a:endParaRPr lang="ru-RU" b="1" dirty="0">
              <a:latin typeface="Open Sans Semibold" panose="020B0706030804020204" pitchFamily="34" charset="0"/>
              <a:ea typeface="Open Sans Semibold" panose="020B0706030804020204" pitchFamily="34" charset="0"/>
              <a:cs typeface="Open Sans Semibold" panose="020B0706030804020204" pitchFamily="34" charset="0"/>
            </a:endParaRPr>
          </a:p>
          <a:p>
            <a:endParaRPr lang="ru-RU" b="1"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9" name="Прямоугольник 18"/>
          <p:cNvSpPr/>
          <p:nvPr/>
        </p:nvSpPr>
        <p:spPr>
          <a:xfrm>
            <a:off x="4199458" y="2343653"/>
            <a:ext cx="1632178" cy="523220"/>
          </a:xfrm>
          <a:prstGeom prst="rect">
            <a:avLst/>
          </a:prstGeom>
        </p:spPr>
        <p:txBody>
          <a:bodyPr wrap="none">
            <a:spAutoFit/>
          </a:bodyPr>
          <a:lstStyle/>
          <a:p>
            <a:r>
              <a:rPr lang="ru-RU" sz="2800" b="1" dirty="0">
                <a:solidFill>
                  <a:srgbClr val="6DC781"/>
                </a:solidFill>
                <a:latin typeface="Open Sans" panose="020B0606030504020204" pitchFamily="34" charset="0"/>
                <a:ea typeface="Open Sans" panose="020B0606030504020204" pitchFamily="34" charset="0"/>
                <a:cs typeface="Open Sans" panose="020B0606030504020204" pitchFamily="34" charset="0"/>
              </a:rPr>
              <a:t> 3926</a:t>
            </a:r>
            <a:r>
              <a:rPr lang="ru-RU" sz="2800" b="1" dirty="0">
                <a:latin typeface="Open Sans" panose="020B0606030504020204" pitchFamily="34" charset="0"/>
                <a:ea typeface="Open Sans" panose="020B0606030504020204" pitchFamily="34" charset="0"/>
                <a:cs typeface="Open Sans" panose="020B0606030504020204" pitchFamily="34" charset="0"/>
              </a:rPr>
              <a:t> </a:t>
            </a:r>
            <a:r>
              <a:rPr lang="ru-RU" dirty="0">
                <a:latin typeface="Open Sans" panose="020B0606030504020204" pitchFamily="34" charset="0"/>
                <a:ea typeface="Open Sans" panose="020B0606030504020204" pitchFamily="34" charset="0"/>
                <a:cs typeface="Open Sans" panose="020B0606030504020204" pitchFamily="34" charset="0"/>
              </a:rPr>
              <a:t>чел.</a:t>
            </a:r>
            <a:endParaRPr lang="ru-RU" sz="2800" dirty="0">
              <a:solidFill>
                <a:srgbClr val="59C05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p:cNvSpPr txBox="1"/>
          <p:nvPr/>
        </p:nvSpPr>
        <p:spPr>
          <a:xfrm>
            <a:off x="3055715" y="1408305"/>
            <a:ext cx="3929283" cy="923330"/>
          </a:xfrm>
          <a:prstGeom prst="rect">
            <a:avLst/>
          </a:prstGeom>
          <a:noFill/>
        </p:spPr>
        <p:txBody>
          <a:bodyPr wrap="square" rtlCol="0">
            <a:spAutoFit/>
          </a:bodyPr>
          <a:lstStyle/>
          <a:p>
            <a:pPr algn="ctr"/>
            <a:r>
              <a:rPr lang="ru-RU" dirty="0">
                <a:latin typeface="Open Sans Semibold" panose="020B0706030804020204" pitchFamily="34" charset="0"/>
                <a:ea typeface="Open Sans Semibold" panose="020B0706030804020204" pitchFamily="34" charset="0"/>
                <a:cs typeface="Open Sans Semibold" panose="020B0706030804020204" pitchFamily="34" charset="0"/>
              </a:rPr>
              <a:t>Численность населения, занимающаяся физкультурой и спортом</a:t>
            </a:r>
          </a:p>
        </p:txBody>
      </p:sp>
      <p:sp>
        <p:nvSpPr>
          <p:cNvPr id="23" name="TextBox 22"/>
          <p:cNvSpPr txBox="1"/>
          <p:nvPr/>
        </p:nvSpPr>
        <p:spPr>
          <a:xfrm>
            <a:off x="3472467" y="4997520"/>
            <a:ext cx="3095778" cy="1077218"/>
          </a:xfrm>
          <a:prstGeom prst="rect">
            <a:avLst/>
          </a:prstGeom>
          <a:noFill/>
        </p:spPr>
        <p:txBody>
          <a:bodyPr wrap="square" rtlCol="0">
            <a:spAutoFit/>
          </a:bodyPr>
          <a:lstStyle/>
          <a:p>
            <a:pPr algn="ctr"/>
            <a:r>
              <a:rPr lang="ru-RU" dirty="0">
                <a:latin typeface="Open Sans" panose="020B0606030504020204" pitchFamily="34" charset="0"/>
                <a:ea typeface="Open Sans" panose="020B0606030504020204" pitchFamily="34" charset="0"/>
                <a:cs typeface="Open Sans" panose="020B0606030504020204" pitchFamily="34" charset="0"/>
              </a:rPr>
              <a:t>В 2024 г. проведено</a:t>
            </a:r>
          </a:p>
          <a:p>
            <a:pPr algn="ctr"/>
            <a:r>
              <a:rPr lang="ru-RU" sz="2800" b="1" dirty="0">
                <a:solidFill>
                  <a:srgbClr val="6DC781"/>
                </a:solidFill>
                <a:latin typeface="Open Sans" panose="020B0606030504020204" pitchFamily="34" charset="0"/>
                <a:ea typeface="Open Sans" panose="020B0606030504020204" pitchFamily="34" charset="0"/>
                <a:cs typeface="Open Sans" panose="020B0606030504020204" pitchFamily="34" charset="0"/>
              </a:rPr>
              <a:t>35</a:t>
            </a:r>
            <a:r>
              <a:rPr lang="ru-RU" dirty="0">
                <a:latin typeface="Open Sans Semibold" panose="020B0706030804020204" pitchFamily="34" charset="0"/>
                <a:ea typeface="Open Sans Semibold" panose="020B0706030804020204" pitchFamily="34" charset="0"/>
                <a:cs typeface="Open Sans Semibold" panose="020B0706030804020204" pitchFamily="34" charset="0"/>
              </a:rPr>
              <a:t> спортивно-массовых мероприятия</a:t>
            </a:r>
          </a:p>
        </p:txBody>
      </p:sp>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4838" y="3047933"/>
            <a:ext cx="1826702" cy="1761485"/>
          </a:xfrm>
          <a:prstGeom prst="rect">
            <a:avLst/>
          </a:prstGeom>
        </p:spPr>
      </p:pic>
      <p:sp>
        <p:nvSpPr>
          <p:cNvPr id="16" name="TextBox 15"/>
          <p:cNvSpPr txBox="1"/>
          <p:nvPr/>
        </p:nvSpPr>
        <p:spPr>
          <a:xfrm>
            <a:off x="236368" y="439579"/>
            <a:ext cx="210314"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17" name="Picture 3" descr="Буфер обмена01"/>
          <p:cNvPicPr>
            <a:picLocks noChangeAspect="1" noChangeArrowheads="1"/>
          </p:cNvPicPr>
          <p:nvPr/>
        </p:nvPicPr>
        <p:blipFill>
          <a:blip r:embed="rId6" cstate="print"/>
          <a:srcRect/>
          <a:stretch>
            <a:fillRect/>
          </a:stretch>
        </p:blipFill>
        <p:spPr bwMode="auto">
          <a:xfrm>
            <a:off x="179390" y="156950"/>
            <a:ext cx="668154" cy="836522"/>
          </a:xfrm>
          <a:prstGeom prst="rect">
            <a:avLst/>
          </a:prstGeom>
          <a:noFill/>
          <a:ln w="9525">
            <a:noFill/>
            <a:miter lim="800000"/>
            <a:headEnd/>
            <a:tailEnd/>
          </a:ln>
        </p:spPr>
      </p:pic>
      <p:pic>
        <p:nvPicPr>
          <p:cNvPr id="18" name="Рисунок 17">
            <a:extLst>
              <a:ext uri="{FF2B5EF4-FFF2-40B4-BE49-F238E27FC236}">
                <a16:creationId xmlns:a16="http://schemas.microsoft.com/office/drawing/2014/main" id="{89966DDE-6BFD-45EF-A853-CE5857D15736}"/>
              </a:ext>
            </a:extLst>
          </p:cNvPr>
          <p:cNvPicPr>
            <a:picLocks noChangeAspect="1"/>
          </p:cNvPicPr>
          <p:nvPr/>
        </p:nvPicPr>
        <p:blipFill rotWithShape="1">
          <a:blip r:embed="rId7"/>
          <a:srcRect t="10206" b="3426"/>
          <a:stretch/>
        </p:blipFill>
        <p:spPr>
          <a:xfrm>
            <a:off x="1" y="6708559"/>
            <a:ext cx="2957538" cy="836522"/>
          </a:xfrm>
          <a:prstGeom prst="rect">
            <a:avLst/>
          </a:prstGeom>
        </p:spPr>
      </p:pic>
      <p:pic>
        <p:nvPicPr>
          <p:cNvPr id="21" name="Рисунок 20"/>
          <p:cNvPicPr>
            <a:picLocks noChangeAspect="1"/>
          </p:cNvPicPr>
          <p:nvPr/>
        </p:nvPicPr>
        <p:blipFill>
          <a:blip r:embed="rId8"/>
          <a:stretch>
            <a:fillRect/>
          </a:stretch>
        </p:blipFill>
        <p:spPr>
          <a:xfrm>
            <a:off x="911381" y="137235"/>
            <a:ext cx="1329043" cy="804742"/>
          </a:xfrm>
          <a:prstGeom prst="rect">
            <a:avLst/>
          </a:prstGeom>
        </p:spPr>
      </p:pic>
    </p:spTree>
    <p:extLst>
      <p:ext uri="{BB962C8B-B14F-4D97-AF65-F5344CB8AC3E}">
        <p14:creationId xmlns:p14="http://schemas.microsoft.com/office/powerpoint/2010/main" val="8494311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Рисунок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0575" y="155575"/>
            <a:ext cx="54991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2"/>
          <p:cNvSpPr txBox="1">
            <a:spLocks noChangeArrowheads="1"/>
          </p:cNvSpPr>
          <p:nvPr/>
        </p:nvSpPr>
        <p:spPr bwMode="auto">
          <a:xfrm>
            <a:off x="2060575" y="317500"/>
            <a:ext cx="5499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2400">
                <a:solidFill>
                  <a:schemeClr val="bg1"/>
                </a:solidFill>
                <a:latin typeface="Open Sans Semibold" panose="020B0706030804020204" pitchFamily="34" charset="0"/>
                <a:cs typeface="Open Sans Semibold" panose="020B0706030804020204" pitchFamily="34" charset="0"/>
              </a:rPr>
              <a:t>Культура</a:t>
            </a:r>
          </a:p>
        </p:txBody>
      </p:sp>
      <p:sp>
        <p:nvSpPr>
          <p:cNvPr id="28676" name="TextBox 49"/>
          <p:cNvSpPr txBox="1">
            <a:spLocks noChangeArrowheads="1"/>
          </p:cNvSpPr>
          <p:nvPr/>
        </p:nvSpPr>
        <p:spPr bwMode="auto">
          <a:xfrm>
            <a:off x="7119938" y="7189788"/>
            <a:ext cx="4379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b="1" i="1" dirty="0">
                <a:solidFill>
                  <a:srgbClr val="339533"/>
                </a:solidFill>
                <a:latin typeface="Open Sans Semibold" panose="020B0706030804020204" pitchFamily="34" charset="0"/>
                <a:cs typeface="Open Sans Semibold" panose="020B0706030804020204" pitchFamily="34" charset="0"/>
              </a:rPr>
              <a:t>29</a:t>
            </a:r>
          </a:p>
        </p:txBody>
      </p:sp>
      <p:pic>
        <p:nvPicPr>
          <p:cNvPr id="28677" name="Рисунок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6538" y="1939925"/>
            <a:ext cx="1011237"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Box 30"/>
          <p:cNvSpPr txBox="1">
            <a:spLocks noChangeArrowheads="1"/>
          </p:cNvSpPr>
          <p:nvPr/>
        </p:nvSpPr>
        <p:spPr bwMode="auto">
          <a:xfrm>
            <a:off x="279400" y="3041650"/>
            <a:ext cx="914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1200" b="1">
                <a:solidFill>
                  <a:srgbClr val="245776"/>
                </a:solidFill>
                <a:latin typeface="Open Sans" panose="020B0606030504020204" pitchFamily="34" charset="0"/>
                <a:cs typeface="Open Sans" panose="020B0606030504020204" pitchFamily="34" charset="0"/>
              </a:rPr>
              <a:t>Музеи</a:t>
            </a:r>
          </a:p>
        </p:txBody>
      </p:sp>
      <p:sp>
        <p:nvSpPr>
          <p:cNvPr id="28679" name="Прямоугольник 1"/>
          <p:cNvSpPr>
            <a:spLocks noChangeArrowheads="1"/>
          </p:cNvSpPr>
          <p:nvPr/>
        </p:nvSpPr>
        <p:spPr bwMode="auto">
          <a:xfrm>
            <a:off x="1357313" y="5689600"/>
            <a:ext cx="447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3600" b="1">
                <a:solidFill>
                  <a:schemeClr val="bg1"/>
                </a:solidFill>
                <a:latin typeface="Open Sans" panose="020B0606030504020204" pitchFamily="34" charset="0"/>
                <a:cs typeface="Open Sans" panose="020B0606030504020204" pitchFamily="34" charset="0"/>
              </a:rPr>
              <a:t>3</a:t>
            </a:r>
            <a:endParaRPr lang="ru-RU" altLang="ru-RU" sz="1400" b="1">
              <a:solidFill>
                <a:schemeClr val="bg1"/>
              </a:solidFill>
              <a:latin typeface="Open Sans" panose="020B0606030504020204" pitchFamily="34" charset="0"/>
              <a:cs typeface="Open Sans" panose="020B0606030504020204" pitchFamily="34" charset="0"/>
            </a:endParaRPr>
          </a:p>
        </p:txBody>
      </p:sp>
      <p:pic>
        <p:nvPicPr>
          <p:cNvPr id="28680" name="Рисунок 3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2725" y="5005388"/>
            <a:ext cx="1042988"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TextBox 37"/>
          <p:cNvSpPr txBox="1">
            <a:spLocks noChangeArrowheads="1"/>
          </p:cNvSpPr>
          <p:nvPr/>
        </p:nvSpPr>
        <p:spPr bwMode="auto">
          <a:xfrm>
            <a:off x="34925" y="6086475"/>
            <a:ext cx="1400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1200" b="1">
                <a:solidFill>
                  <a:srgbClr val="245776"/>
                </a:solidFill>
                <a:latin typeface="Open Sans" panose="020B0606030504020204" pitchFamily="34" charset="0"/>
                <a:cs typeface="Open Sans" panose="020B0606030504020204" pitchFamily="34" charset="0"/>
              </a:rPr>
              <a:t>Библиотеки</a:t>
            </a:r>
          </a:p>
        </p:txBody>
      </p:sp>
      <p:pic>
        <p:nvPicPr>
          <p:cNvPr id="41" name="Picture 3" descr="z:\Д.А. Старовойтову\Музей Азимов.jpg"/>
          <p:cNvPicPr>
            <a:picLocks noChangeAspect="1" noChangeArrowheads="1"/>
          </p:cNvPicPr>
          <p:nvPr/>
        </p:nvPicPr>
        <p:blipFill>
          <a:blip r:embed="rId6" cstate="print"/>
          <a:srcRect b="10836"/>
          <a:stretch>
            <a:fillRect/>
          </a:stretch>
        </p:blipFill>
        <p:spPr bwMode="auto">
          <a:xfrm>
            <a:off x="1440199" y="1630393"/>
            <a:ext cx="3114535" cy="1837120"/>
          </a:xfrm>
          <a:prstGeom prst="roundRect">
            <a:avLst>
              <a:gd name="adj" fmla="val 9949"/>
            </a:avLst>
          </a:prstGeom>
          <a:noFill/>
          <a:ln w="38100">
            <a:solidFill>
              <a:srgbClr val="7CD9E0"/>
            </a:solidFill>
          </a:ln>
        </p:spPr>
      </p:pic>
      <p:sp>
        <p:nvSpPr>
          <p:cNvPr id="28684" name="TextBox 45"/>
          <p:cNvSpPr txBox="1">
            <a:spLocks noChangeArrowheads="1"/>
          </p:cNvSpPr>
          <p:nvPr/>
        </p:nvSpPr>
        <p:spPr bwMode="auto">
          <a:xfrm>
            <a:off x="236538" y="439738"/>
            <a:ext cx="2095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700">
                <a:solidFill>
                  <a:srgbClr val="002060"/>
                </a:solidFill>
                <a:latin typeface="Open Sans" panose="020B0606030504020204" pitchFamily="34" charset="0"/>
                <a:cs typeface="Open Sans" panose="020B0606030504020204" pitchFamily="34" charset="0"/>
              </a:rPr>
              <a:t> </a:t>
            </a:r>
          </a:p>
        </p:txBody>
      </p:sp>
      <p:pic>
        <p:nvPicPr>
          <p:cNvPr id="28685" name="Picture 3" descr="Буфер обмена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388" y="157163"/>
            <a:ext cx="668337"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Рисунок 64"/>
          <p:cNvPicPr>
            <a:picLocks noChangeAspect="1"/>
          </p:cNvPicPr>
          <p:nvPr/>
        </p:nvPicPr>
        <p:blipFill>
          <a:blip r:embed="rId8" cstate="print">
            <a:duotone>
              <a:prstClr val="black"/>
              <a:srgbClr val="76C981">
                <a:tint val="45000"/>
                <a:satMod val="400000"/>
              </a:srgbClr>
            </a:duotone>
            <a:extLst/>
          </a:blip>
          <a:stretch>
            <a:fillRect/>
          </a:stretch>
        </p:blipFill>
        <p:spPr>
          <a:xfrm>
            <a:off x="1082125" y="1357960"/>
            <a:ext cx="2019577" cy="446439"/>
          </a:xfrm>
          <a:prstGeom prst="rect">
            <a:avLst/>
          </a:prstGeom>
        </p:spPr>
      </p:pic>
      <p:sp>
        <p:nvSpPr>
          <p:cNvPr id="28687" name="TextBox 65"/>
          <p:cNvSpPr txBox="1">
            <a:spLocks noChangeArrowheads="1"/>
          </p:cNvSpPr>
          <p:nvPr/>
        </p:nvSpPr>
        <p:spPr bwMode="auto">
          <a:xfrm>
            <a:off x="1039813" y="1343025"/>
            <a:ext cx="1963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1200" b="1">
                <a:solidFill>
                  <a:schemeClr val="bg1"/>
                </a:solidFill>
                <a:latin typeface="Open Sans" panose="020B0606030504020204" pitchFamily="34" charset="0"/>
                <a:cs typeface="Open Sans" panose="020B0606030504020204" pitchFamily="34" charset="0"/>
              </a:rPr>
              <a:t>Выставочный зал    </a:t>
            </a:r>
          </a:p>
          <a:p>
            <a:pPr algn="ctr" eaLnBrk="1" hangingPunct="1"/>
            <a:r>
              <a:rPr lang="ru-RU" altLang="ru-RU" sz="1200" b="1">
                <a:solidFill>
                  <a:schemeClr val="bg1"/>
                </a:solidFill>
                <a:latin typeface="Open Sans" panose="020B0606030504020204" pitchFamily="34" charset="0"/>
                <a:cs typeface="Open Sans" panose="020B0606030504020204" pitchFamily="34" charset="0"/>
              </a:rPr>
              <a:t>п.Шумячи</a:t>
            </a:r>
          </a:p>
        </p:txBody>
      </p:sp>
      <p:sp>
        <p:nvSpPr>
          <p:cNvPr id="28688" name="Прямоугольник 34"/>
          <p:cNvSpPr>
            <a:spLocks noChangeArrowheads="1"/>
          </p:cNvSpPr>
          <p:nvPr/>
        </p:nvSpPr>
        <p:spPr bwMode="auto">
          <a:xfrm>
            <a:off x="542925" y="2139950"/>
            <a:ext cx="542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3600" b="1">
                <a:solidFill>
                  <a:schemeClr val="bg1"/>
                </a:solidFill>
                <a:latin typeface="Open Sans" panose="020B0606030504020204" pitchFamily="34" charset="0"/>
                <a:cs typeface="Open Sans" panose="020B0606030504020204" pitchFamily="34" charset="0"/>
              </a:rPr>
              <a:t>1</a:t>
            </a:r>
          </a:p>
        </p:txBody>
      </p:sp>
      <p:sp>
        <p:nvSpPr>
          <p:cNvPr id="28689" name="Прямоугольник 39"/>
          <p:cNvSpPr>
            <a:spLocks noChangeArrowheads="1"/>
          </p:cNvSpPr>
          <p:nvPr/>
        </p:nvSpPr>
        <p:spPr bwMode="auto">
          <a:xfrm>
            <a:off x="377825" y="5227638"/>
            <a:ext cx="714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3600" b="1" dirty="0">
                <a:solidFill>
                  <a:schemeClr val="bg1"/>
                </a:solidFill>
                <a:latin typeface="Open Sans" panose="020B0606030504020204" pitchFamily="34" charset="0"/>
                <a:cs typeface="Open Sans" panose="020B0606030504020204" pitchFamily="34" charset="0"/>
              </a:rPr>
              <a:t>16</a:t>
            </a:r>
          </a:p>
        </p:txBody>
      </p:sp>
      <p:sp>
        <p:nvSpPr>
          <p:cNvPr id="28690" name="TextBox 42"/>
          <p:cNvSpPr txBox="1">
            <a:spLocks noChangeArrowheads="1"/>
          </p:cNvSpPr>
          <p:nvPr/>
        </p:nvSpPr>
        <p:spPr bwMode="auto">
          <a:xfrm>
            <a:off x="1954213" y="3735388"/>
            <a:ext cx="472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dirty="0">
                <a:latin typeface="Open Sans" panose="020B0606030504020204" pitchFamily="34" charset="0"/>
                <a:cs typeface="Open Sans" panose="020B0606030504020204" pitchFamily="34" charset="0"/>
              </a:rPr>
              <a:t>В 2024 г. проведено</a:t>
            </a:r>
          </a:p>
          <a:p>
            <a:pPr algn="ctr" eaLnBrk="1" hangingPunct="1"/>
            <a:r>
              <a:rPr lang="ru-RU" altLang="ru-RU" sz="2400" dirty="0">
                <a:solidFill>
                  <a:srgbClr val="FF0000"/>
                </a:solidFill>
                <a:latin typeface="Open Sans Semibold" panose="020B0706030804020204" pitchFamily="34" charset="0"/>
                <a:cs typeface="Open Sans Semibold" panose="020B0706030804020204" pitchFamily="34" charset="0"/>
              </a:rPr>
              <a:t> </a:t>
            </a:r>
            <a:r>
              <a:rPr lang="ru-RU" sz="2400" b="1" dirty="0">
                <a:solidFill>
                  <a:srgbClr val="6DC781"/>
                </a:solidFill>
                <a:latin typeface="Open Sans" panose="020B0606030504020204" pitchFamily="34" charset="0"/>
                <a:ea typeface="Open Sans" panose="020B0606030504020204" pitchFamily="34" charset="0"/>
                <a:cs typeface="Open Sans" panose="020B0606030504020204" pitchFamily="34" charset="0"/>
              </a:rPr>
              <a:t>3190</a:t>
            </a:r>
            <a:r>
              <a:rPr lang="ru-RU" altLang="ru-RU" dirty="0">
                <a:solidFill>
                  <a:srgbClr val="FF0000"/>
                </a:solidFill>
                <a:latin typeface="Open Sans Semibold" panose="020B0706030804020204" pitchFamily="34" charset="0"/>
                <a:cs typeface="Open Sans Semibold" panose="020B0706030804020204" pitchFamily="34" charset="0"/>
              </a:rPr>
              <a:t> </a:t>
            </a:r>
            <a:r>
              <a:rPr lang="ru-RU" altLang="ru-RU" dirty="0">
                <a:latin typeface="Open Sans" panose="020B0606030504020204" pitchFamily="34" charset="0"/>
                <a:cs typeface="Open Sans" panose="020B0606030504020204" pitchFamily="34" charset="0"/>
              </a:rPr>
              <a:t>мероприятия в сфере культуры.</a:t>
            </a:r>
          </a:p>
        </p:txBody>
      </p:sp>
      <p:sp>
        <p:nvSpPr>
          <p:cNvPr id="28691" name="TextBox 44"/>
          <p:cNvSpPr txBox="1">
            <a:spLocks noChangeArrowheads="1"/>
          </p:cNvSpPr>
          <p:nvPr/>
        </p:nvSpPr>
        <p:spPr bwMode="auto">
          <a:xfrm>
            <a:off x="1739900" y="4564063"/>
            <a:ext cx="47466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dirty="0">
                <a:latin typeface="Open Sans" panose="020B0606030504020204" pitchFamily="34" charset="0"/>
                <a:cs typeface="Open Sans" panose="020B0606030504020204" pitchFamily="34" charset="0"/>
              </a:rPr>
              <a:t>В </a:t>
            </a:r>
            <a:r>
              <a:rPr lang="ru-RU" sz="1400" b="1" dirty="0">
                <a:solidFill>
                  <a:srgbClr val="6DC781"/>
                </a:solidFill>
                <a:latin typeface="Open Sans" panose="020B0606030504020204" pitchFamily="34" charset="0"/>
                <a:ea typeface="Open Sans" panose="020B0606030504020204" pitchFamily="34" charset="0"/>
                <a:cs typeface="Open Sans" panose="020B0606030504020204" pitchFamily="34" charset="0"/>
              </a:rPr>
              <a:t> </a:t>
            </a:r>
            <a:r>
              <a:rPr lang="ru-RU" sz="2400" b="1" dirty="0">
                <a:solidFill>
                  <a:srgbClr val="6DC781"/>
                </a:solidFill>
                <a:latin typeface="Open Sans" panose="020B0606030504020204" pitchFamily="34" charset="0"/>
                <a:ea typeface="Open Sans" panose="020B0606030504020204" pitchFamily="34" charset="0"/>
                <a:cs typeface="Open Sans" panose="020B0606030504020204" pitchFamily="34" charset="0"/>
              </a:rPr>
              <a:t>83</a:t>
            </a:r>
            <a:r>
              <a:rPr lang="ru-RU" altLang="ru-RU" sz="1400" dirty="0">
                <a:latin typeface="Open Sans Semibold" panose="020B0706030804020204" pitchFamily="34" charset="0"/>
                <a:cs typeface="Open Sans Semibold" panose="020B0706030804020204" pitchFamily="34" charset="0"/>
              </a:rPr>
              <a:t> </a:t>
            </a:r>
            <a:r>
              <a:rPr lang="ru-RU" altLang="ru-RU" dirty="0">
                <a:latin typeface="Open Sans" panose="020B0606030504020204" pitchFamily="34" charset="0"/>
                <a:cs typeface="Open Sans" panose="020B0606030504020204" pitchFamily="34" charset="0"/>
              </a:rPr>
              <a:t>клубных формированиях занимаются                 </a:t>
            </a:r>
            <a:r>
              <a:rPr lang="ru-RU" sz="2400" b="1" dirty="0">
                <a:solidFill>
                  <a:srgbClr val="6DC781"/>
                </a:solidFill>
                <a:latin typeface="Open Sans" panose="020B0606030504020204" pitchFamily="34" charset="0"/>
                <a:ea typeface="Open Sans" panose="020B0606030504020204" pitchFamily="34" charset="0"/>
                <a:cs typeface="Open Sans" panose="020B0606030504020204" pitchFamily="34" charset="0"/>
              </a:rPr>
              <a:t> 675</a:t>
            </a:r>
            <a:r>
              <a:rPr lang="ru-RU" altLang="ru-RU" sz="2400" b="1" dirty="0">
                <a:solidFill>
                  <a:srgbClr val="00B050"/>
                </a:solidFill>
                <a:latin typeface="Open Sans Semibold" panose="020B0706030804020204" pitchFamily="34" charset="0"/>
                <a:cs typeface="Open Sans Semibold" panose="020B0706030804020204" pitchFamily="34" charset="0"/>
              </a:rPr>
              <a:t> </a:t>
            </a:r>
            <a:r>
              <a:rPr lang="ru-RU" altLang="ru-RU" dirty="0">
                <a:latin typeface="Open Sans" panose="020B0606030504020204" pitchFamily="34" charset="0"/>
                <a:cs typeface="Open Sans" panose="020B0606030504020204" pitchFamily="34" charset="0"/>
              </a:rPr>
              <a:t>человек.</a:t>
            </a:r>
          </a:p>
        </p:txBody>
      </p:sp>
      <p:sp>
        <p:nvSpPr>
          <p:cNvPr id="28692" name="TextBox 48"/>
          <p:cNvSpPr txBox="1">
            <a:spLocks noChangeArrowheads="1"/>
          </p:cNvSpPr>
          <p:nvPr/>
        </p:nvSpPr>
        <p:spPr bwMode="auto">
          <a:xfrm>
            <a:off x="2020888" y="5583238"/>
            <a:ext cx="413385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dirty="0">
                <a:latin typeface="Open Sans" panose="020B0606030504020204" pitchFamily="34" charset="0"/>
                <a:cs typeface="Open Sans" panose="020B0606030504020204" pitchFamily="34" charset="0"/>
              </a:rPr>
              <a:t>В библиотеках зарегистрировано                           </a:t>
            </a:r>
            <a:r>
              <a:rPr lang="ru-RU" sz="2400" b="1" dirty="0">
                <a:solidFill>
                  <a:srgbClr val="6DC781"/>
                </a:solidFill>
                <a:latin typeface="Open Sans" panose="020B0606030504020204" pitchFamily="34" charset="0"/>
                <a:ea typeface="Open Sans" panose="020B0606030504020204" pitchFamily="34" charset="0"/>
                <a:cs typeface="Open Sans" panose="020B0606030504020204" pitchFamily="34" charset="0"/>
              </a:rPr>
              <a:t> 8143</a:t>
            </a:r>
            <a:r>
              <a:rPr lang="ru-RU" altLang="ru-RU" sz="2400" b="1" dirty="0">
                <a:solidFill>
                  <a:srgbClr val="FF0000"/>
                </a:solidFill>
                <a:latin typeface="Open Sans Semibold" panose="020B0706030804020204" pitchFamily="34" charset="0"/>
                <a:cs typeface="Open Sans Semibold" panose="020B0706030804020204" pitchFamily="34" charset="0"/>
              </a:rPr>
              <a:t> </a:t>
            </a:r>
            <a:r>
              <a:rPr lang="ru-RU" altLang="ru-RU" dirty="0">
                <a:latin typeface="Open Sans" panose="020B0606030504020204" pitchFamily="34" charset="0"/>
                <a:cs typeface="Open Sans" panose="020B0606030504020204" pitchFamily="34" charset="0"/>
              </a:rPr>
              <a:t>читателя, книговыдача</a:t>
            </a:r>
            <a:r>
              <a:rPr lang="ru-RU" altLang="ru-RU" sz="2800" dirty="0">
                <a:latin typeface="Open Sans" panose="020B0606030504020204" pitchFamily="34" charset="0"/>
                <a:cs typeface="Open Sans" panose="020B0606030504020204" pitchFamily="34" charset="0"/>
              </a:rPr>
              <a:t>                       </a:t>
            </a:r>
            <a:r>
              <a:rPr lang="ru-RU" sz="2400" b="1" dirty="0">
                <a:solidFill>
                  <a:srgbClr val="6DC781"/>
                </a:solidFill>
                <a:latin typeface="Open Sans" panose="020B0606030504020204" pitchFamily="34" charset="0"/>
                <a:ea typeface="Open Sans" panose="020B0606030504020204" pitchFamily="34" charset="0"/>
                <a:cs typeface="Open Sans" panose="020B0606030504020204" pitchFamily="34" charset="0"/>
              </a:rPr>
              <a:t> 199100</a:t>
            </a:r>
            <a:r>
              <a:rPr lang="ru-RU" altLang="ru-RU" sz="2400" b="1" dirty="0">
                <a:solidFill>
                  <a:srgbClr val="00B050"/>
                </a:solidFill>
                <a:latin typeface="Open Sans Semibold" panose="020B0706030804020204" pitchFamily="34" charset="0"/>
                <a:cs typeface="Open Sans Semibold" panose="020B0706030804020204" pitchFamily="34" charset="0"/>
              </a:rPr>
              <a:t> </a:t>
            </a:r>
            <a:r>
              <a:rPr lang="ru-RU" altLang="ru-RU" dirty="0">
                <a:latin typeface="Open Sans" panose="020B0606030504020204" pitchFamily="34" charset="0"/>
                <a:cs typeface="Open Sans" panose="020B0606030504020204" pitchFamily="34" charset="0"/>
              </a:rPr>
              <a:t>экземпляров.</a:t>
            </a:r>
          </a:p>
        </p:txBody>
      </p:sp>
      <p:pic>
        <p:nvPicPr>
          <p:cNvPr id="52" name="Picture 3" descr="C:\FAO\инвестпаспорт\ИНВЕСТИЦИОННЫЙ ПАСПОРТ\ДК Центральный.JPG"/>
          <p:cNvPicPr>
            <a:picLocks noChangeAspect="1" noChangeArrowheads="1"/>
          </p:cNvPicPr>
          <p:nvPr/>
        </p:nvPicPr>
        <p:blipFill rotWithShape="1">
          <a:blip r:embed="rId9" cstate="print"/>
          <a:srcRect l="18371" r="16295"/>
          <a:stretch/>
        </p:blipFill>
        <p:spPr bwMode="auto">
          <a:xfrm>
            <a:off x="217425" y="3431172"/>
            <a:ext cx="1038905" cy="1016728"/>
          </a:xfrm>
          <a:prstGeom prst="ellipse">
            <a:avLst/>
          </a:prstGeom>
        </p:spPr>
      </p:pic>
      <p:sp>
        <p:nvSpPr>
          <p:cNvPr id="28694" name="TextBox 54"/>
          <p:cNvSpPr txBox="1">
            <a:spLocks noChangeArrowheads="1"/>
          </p:cNvSpPr>
          <p:nvPr/>
        </p:nvSpPr>
        <p:spPr bwMode="auto">
          <a:xfrm>
            <a:off x="131763" y="4475163"/>
            <a:ext cx="1209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1200" b="1">
                <a:solidFill>
                  <a:srgbClr val="245776"/>
                </a:solidFill>
                <a:latin typeface="Open Sans" panose="020B0606030504020204" pitchFamily="34" charset="0"/>
                <a:cs typeface="Open Sans" panose="020B0606030504020204" pitchFamily="34" charset="0"/>
              </a:rPr>
              <a:t>Клубные учреждения</a:t>
            </a:r>
          </a:p>
        </p:txBody>
      </p:sp>
      <p:pic>
        <p:nvPicPr>
          <p:cNvPr id="28695" name="Рисунок 5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01613" y="3422650"/>
            <a:ext cx="107473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96" name="TextBox 53"/>
          <p:cNvSpPr txBox="1">
            <a:spLocks noChangeArrowheads="1"/>
          </p:cNvSpPr>
          <p:nvPr/>
        </p:nvSpPr>
        <p:spPr bwMode="auto">
          <a:xfrm>
            <a:off x="255588" y="3603625"/>
            <a:ext cx="987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3600" b="1" dirty="0">
                <a:solidFill>
                  <a:schemeClr val="bg1"/>
                </a:solidFill>
                <a:latin typeface="Open Sans" panose="020B0606030504020204" pitchFamily="34" charset="0"/>
                <a:cs typeface="Open Sans" panose="020B0606030504020204" pitchFamily="34" charset="0"/>
              </a:rPr>
              <a:t>12</a:t>
            </a:r>
          </a:p>
        </p:txBody>
      </p:sp>
      <p:pic>
        <p:nvPicPr>
          <p:cNvPr id="8205" name="Picture 13" descr="https://smolensk-i.ru/wp-content/uploads/2017/02/6_02_2017_shumyachi_11.jpg"/>
          <p:cNvPicPr>
            <a:picLocks noChangeAspect="1" noChangeArrowheads="1"/>
          </p:cNvPicPr>
          <p:nvPr/>
        </p:nvPicPr>
        <p:blipFill>
          <a:blip r:embed="rId11" cstate="print"/>
          <a:srcRect/>
          <a:stretch>
            <a:fillRect/>
          </a:stretch>
        </p:blipFill>
        <p:spPr bwMode="auto">
          <a:xfrm>
            <a:off x="3907175" y="1258984"/>
            <a:ext cx="3113597" cy="1704974"/>
          </a:xfrm>
          <a:prstGeom prst="roundRect">
            <a:avLst>
              <a:gd name="adj" fmla="val 9949"/>
            </a:avLst>
          </a:prstGeom>
          <a:noFill/>
          <a:ln w="38100">
            <a:solidFill>
              <a:srgbClr val="7CD9E0"/>
            </a:solidFill>
          </a:ln>
        </p:spPr>
      </p:pic>
      <p:pic>
        <p:nvPicPr>
          <p:cNvPr id="27" name="Рисунок 26"/>
          <p:cNvPicPr>
            <a:picLocks noChangeAspect="1"/>
          </p:cNvPicPr>
          <p:nvPr/>
        </p:nvPicPr>
        <p:blipFill>
          <a:blip r:embed="rId8" cstate="print">
            <a:duotone>
              <a:prstClr val="black"/>
              <a:srgbClr val="76C981">
                <a:tint val="45000"/>
                <a:satMod val="400000"/>
              </a:srgbClr>
            </a:duotone>
            <a:extLst/>
          </a:blip>
          <a:stretch>
            <a:fillRect/>
          </a:stretch>
        </p:blipFill>
        <p:spPr>
          <a:xfrm>
            <a:off x="4980246" y="2674086"/>
            <a:ext cx="2393843" cy="457200"/>
          </a:xfrm>
          <a:prstGeom prst="rect">
            <a:avLst/>
          </a:prstGeom>
        </p:spPr>
      </p:pic>
      <p:sp>
        <p:nvSpPr>
          <p:cNvPr id="28699" name="TextBox 28"/>
          <p:cNvSpPr txBox="1">
            <a:spLocks noChangeArrowheads="1"/>
          </p:cNvSpPr>
          <p:nvPr/>
        </p:nvSpPr>
        <p:spPr bwMode="auto">
          <a:xfrm>
            <a:off x="4876800" y="2686050"/>
            <a:ext cx="2647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1200" b="1">
                <a:solidFill>
                  <a:schemeClr val="bg1"/>
                </a:solidFill>
                <a:latin typeface="Open Sans" panose="020B0606030504020204" pitchFamily="34" charset="0"/>
                <a:cs typeface="Open Sans" panose="020B0606030504020204" pitchFamily="34" charset="0"/>
              </a:rPr>
              <a:t>Шумячская детская школа искусств</a:t>
            </a:r>
          </a:p>
        </p:txBody>
      </p:sp>
      <p:pic>
        <p:nvPicPr>
          <p:cNvPr id="28" name="Рисунок 27">
            <a:extLst>
              <a:ext uri="{FF2B5EF4-FFF2-40B4-BE49-F238E27FC236}">
                <a16:creationId xmlns:a16="http://schemas.microsoft.com/office/drawing/2014/main" id="{89966DDE-6BFD-45EF-A853-CE5857D15736}"/>
              </a:ext>
            </a:extLst>
          </p:cNvPr>
          <p:cNvPicPr>
            <a:picLocks noChangeAspect="1"/>
          </p:cNvPicPr>
          <p:nvPr/>
        </p:nvPicPr>
        <p:blipFill rotWithShape="1">
          <a:blip r:embed="rId12"/>
          <a:srcRect t="10206" b="3426"/>
          <a:stretch/>
        </p:blipFill>
        <p:spPr>
          <a:xfrm>
            <a:off x="1" y="6708559"/>
            <a:ext cx="2957538" cy="836522"/>
          </a:xfrm>
          <a:prstGeom prst="rect">
            <a:avLst/>
          </a:prstGeom>
        </p:spPr>
      </p:pic>
      <p:pic>
        <p:nvPicPr>
          <p:cNvPr id="30" name="Рисунок 29"/>
          <p:cNvPicPr>
            <a:picLocks noChangeAspect="1"/>
          </p:cNvPicPr>
          <p:nvPr/>
        </p:nvPicPr>
        <p:blipFill>
          <a:blip r:embed="rId13"/>
          <a:stretch>
            <a:fillRect/>
          </a:stretch>
        </p:blipFill>
        <p:spPr>
          <a:xfrm>
            <a:off x="911381" y="137235"/>
            <a:ext cx="1329043" cy="804742"/>
          </a:xfrm>
          <a:prstGeom prst="rect">
            <a:avLst/>
          </a:prstGeom>
        </p:spPr>
      </p:pic>
    </p:spTree>
    <p:extLst>
      <p:ext uri="{BB962C8B-B14F-4D97-AF65-F5344CB8AC3E}">
        <p14:creationId xmlns:p14="http://schemas.microsoft.com/office/powerpoint/2010/main" val="1256964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rotWithShape="1">
          <a:blip r:embed="rId2" cstate="print">
            <a:extLst>
              <a:ext uri="{28A0092B-C50C-407E-A947-70E740481C1C}">
                <a14:useLocalDpi xmlns:a14="http://schemas.microsoft.com/office/drawing/2010/main" val="0"/>
              </a:ext>
            </a:extLst>
          </a:blip>
          <a:srcRect l="12500" r="12500"/>
          <a:stretch/>
        </p:blipFill>
        <p:spPr>
          <a:xfrm rot="5400000">
            <a:off x="5740341" y="3063446"/>
            <a:ext cx="1649891" cy="1681624"/>
          </a:xfrm>
          <a:prstGeom prst="ellipse">
            <a:avLst/>
          </a:prstGeom>
        </p:spPr>
      </p:pic>
      <p:pic>
        <p:nvPicPr>
          <p:cNvPr id="8" name="Рисунок 7"/>
          <p:cNvPicPr>
            <a:picLocks noChangeAspect="1"/>
          </p:cNvPicPr>
          <p:nvPr/>
        </p:nvPicPr>
        <p:blipFill rotWithShape="1">
          <a:blip r:embed="rId3" cstate="print">
            <a:extLst>
              <a:ext uri="{28A0092B-C50C-407E-A947-70E740481C1C}">
                <a14:useLocalDpi xmlns:a14="http://schemas.microsoft.com/office/drawing/2010/main" val="0"/>
              </a:ext>
            </a:extLst>
          </a:blip>
          <a:srcRect l="12441" r="12441"/>
          <a:stretch/>
        </p:blipFill>
        <p:spPr>
          <a:xfrm>
            <a:off x="311207" y="1256461"/>
            <a:ext cx="1626821" cy="1626821"/>
          </a:xfrm>
          <a:prstGeom prst="ellipse">
            <a:avLst/>
          </a:prstGeom>
        </p:spPr>
      </p:pic>
      <p:pic>
        <p:nvPicPr>
          <p:cNvPr id="41" name="Рисунок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500" y="1219126"/>
            <a:ext cx="1690011" cy="1690011"/>
          </a:xfrm>
          <a:prstGeom prst="rect">
            <a:avLst/>
          </a:prstGeom>
        </p:spPr>
      </p:pic>
      <p:sp>
        <p:nvSpPr>
          <p:cNvPr id="36" name="Стрелка вправо 35"/>
          <p:cNvSpPr/>
          <p:nvPr/>
        </p:nvSpPr>
        <p:spPr>
          <a:xfrm>
            <a:off x="2867749" y="5314915"/>
            <a:ext cx="812936" cy="143148"/>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Стрелка вправо 2"/>
          <p:cNvSpPr/>
          <p:nvPr/>
        </p:nvSpPr>
        <p:spPr>
          <a:xfrm>
            <a:off x="1238763" y="5300775"/>
            <a:ext cx="812936" cy="143148"/>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9" name="Рисунок 38"/>
          <p:cNvPicPr>
            <a:picLocks noChangeAspect="1"/>
          </p:cNvPicPr>
          <p:nvPr/>
        </p:nvPicPr>
        <p:blipFill>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78619" y="3357851"/>
            <a:ext cx="3978693" cy="1203934"/>
          </a:xfrm>
          <a:prstGeom prst="rect">
            <a:avLst/>
          </a:prstGeom>
          <a:ln w="38100">
            <a:solidFill>
              <a:srgbClr val="77DAFF"/>
            </a:solidFill>
            <a:prstDash val="sysDash"/>
          </a:ln>
        </p:spPr>
      </p:pic>
      <p:pic>
        <p:nvPicPr>
          <p:cNvPr id="30" name="Рисунок 29"/>
          <p:cNvPicPr>
            <a:picLocks noChangeAspect="1"/>
          </p:cNvPicPr>
          <p:nvPr/>
        </p:nvPicPr>
        <p:blipFill>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565833" y="1495840"/>
            <a:ext cx="3692156" cy="1129387"/>
          </a:xfrm>
          <a:prstGeom prst="rect">
            <a:avLst/>
          </a:prstGeom>
          <a:ln w="38100">
            <a:solidFill>
              <a:srgbClr val="77DAFF"/>
            </a:solidFill>
            <a:prstDash val="sysDash"/>
          </a:ln>
        </p:spPr>
      </p:pic>
      <p:sp>
        <p:nvSpPr>
          <p:cNvPr id="33" name="Овал 32"/>
          <p:cNvSpPr/>
          <p:nvPr/>
        </p:nvSpPr>
        <p:spPr>
          <a:xfrm>
            <a:off x="3685824" y="4917932"/>
            <a:ext cx="942420" cy="912323"/>
          </a:xfrm>
          <a:prstGeom prst="ellipse">
            <a:avLst/>
          </a:prstGeom>
          <a:solidFill>
            <a:srgbClr val="D4EA8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Овал 31"/>
          <p:cNvSpPr/>
          <p:nvPr/>
        </p:nvSpPr>
        <p:spPr>
          <a:xfrm>
            <a:off x="2055510" y="4917933"/>
            <a:ext cx="942420" cy="912323"/>
          </a:xfrm>
          <a:prstGeom prst="ellipse">
            <a:avLst/>
          </a:prstGeom>
          <a:solidFill>
            <a:srgbClr val="77DA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Овал 1"/>
          <p:cNvSpPr/>
          <p:nvPr/>
        </p:nvSpPr>
        <p:spPr>
          <a:xfrm>
            <a:off x="545661" y="4917934"/>
            <a:ext cx="942420" cy="912323"/>
          </a:xfrm>
          <a:prstGeom prst="ellipse">
            <a:avLst/>
          </a:prstGeom>
          <a:solidFill>
            <a:srgbClr val="C0C96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7" name="Рисунок 36"/>
          <p:cNvPicPr>
            <a:picLocks noChangeAspect="1"/>
          </p:cNvPicPr>
          <p:nvPr/>
        </p:nvPicPr>
        <p:blipFill>
          <a:blip r:embed="rId7" cstate="print"/>
          <a:stretch>
            <a:fillRect/>
          </a:stretch>
        </p:blipFill>
        <p:spPr>
          <a:xfrm>
            <a:off x="2061031" y="156237"/>
            <a:ext cx="5498644" cy="768091"/>
          </a:xfrm>
          <a:prstGeom prst="rect">
            <a:avLst/>
          </a:prstGeom>
        </p:spPr>
      </p:pic>
      <p:sp>
        <p:nvSpPr>
          <p:cNvPr id="42" name="TextBox 41"/>
          <p:cNvSpPr txBox="1"/>
          <p:nvPr/>
        </p:nvSpPr>
        <p:spPr>
          <a:xfrm>
            <a:off x="2061031" y="312564"/>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Историческая справка</a:t>
            </a:r>
          </a:p>
        </p:txBody>
      </p:sp>
      <p:sp>
        <p:nvSpPr>
          <p:cNvPr id="43" name="TextBox 42"/>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3</a:t>
            </a:r>
          </a:p>
        </p:txBody>
      </p:sp>
      <p:sp>
        <p:nvSpPr>
          <p:cNvPr id="53" name="TextBox 52"/>
          <p:cNvSpPr txBox="1"/>
          <p:nvPr/>
        </p:nvSpPr>
        <p:spPr>
          <a:xfrm>
            <a:off x="491775" y="5143266"/>
            <a:ext cx="1031328" cy="461665"/>
          </a:xfrm>
          <a:prstGeom prst="rect">
            <a:avLst/>
          </a:prstGeom>
          <a:noFill/>
        </p:spPr>
        <p:txBody>
          <a:bodyPr wrap="square" rtlCol="0">
            <a:spAutoFit/>
          </a:bodyPr>
          <a:lstStyle/>
          <a:p>
            <a:pPr algn="ct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1587</a:t>
            </a:r>
          </a:p>
        </p:txBody>
      </p:sp>
      <p:sp>
        <p:nvSpPr>
          <p:cNvPr id="54" name="TextBox 53"/>
          <p:cNvSpPr txBox="1"/>
          <p:nvPr/>
        </p:nvSpPr>
        <p:spPr>
          <a:xfrm>
            <a:off x="164682" y="5893873"/>
            <a:ext cx="1682700" cy="830997"/>
          </a:xfrm>
          <a:prstGeom prst="rect">
            <a:avLst/>
          </a:prstGeom>
          <a:noFill/>
        </p:spPr>
        <p:txBody>
          <a:bodyPr wrap="square" rtlCol="0">
            <a:spAutoFit/>
          </a:bodyPr>
          <a:lstStyle/>
          <a:p>
            <a:pPr algn="ctr"/>
            <a:r>
              <a:rPr lang="ru-RU" sz="12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Первое упоминание литовским князем Казимиром</a:t>
            </a:r>
          </a:p>
        </p:txBody>
      </p:sp>
      <p:sp>
        <p:nvSpPr>
          <p:cNvPr id="55" name="TextBox 54"/>
          <p:cNvSpPr txBox="1"/>
          <p:nvPr/>
        </p:nvSpPr>
        <p:spPr>
          <a:xfrm>
            <a:off x="1760824" y="5910506"/>
            <a:ext cx="1596968" cy="646331"/>
          </a:xfrm>
          <a:prstGeom prst="rect">
            <a:avLst/>
          </a:prstGeom>
          <a:noFill/>
        </p:spPr>
        <p:txBody>
          <a:bodyPr wrap="square" rtlCol="0">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Создание военного поселения</a:t>
            </a:r>
          </a:p>
        </p:txBody>
      </p:sp>
      <p:sp>
        <p:nvSpPr>
          <p:cNvPr id="56" name="TextBox 55"/>
          <p:cNvSpPr txBox="1"/>
          <p:nvPr/>
        </p:nvSpPr>
        <p:spPr>
          <a:xfrm>
            <a:off x="3261082" y="5882684"/>
            <a:ext cx="1791904" cy="1015663"/>
          </a:xfrm>
          <a:prstGeom prst="rect">
            <a:avLst/>
          </a:prstGeom>
          <a:noFill/>
        </p:spPr>
        <p:txBody>
          <a:bodyPr wrap="square" rtlCol="0">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Образование </a:t>
            </a:r>
            <a:r>
              <a:rPr lang="ru-RU" sz="1200" dirty="0" err="1">
                <a:latin typeface="Open Sans" panose="020B0606030504020204" pitchFamily="34" charset="0"/>
                <a:ea typeface="Open Sans" panose="020B0606030504020204" pitchFamily="34" charset="0"/>
                <a:cs typeface="Open Sans" panose="020B0606030504020204" pitchFamily="34" charset="0"/>
              </a:rPr>
              <a:t>Шумячского</a:t>
            </a:r>
            <a:r>
              <a:rPr lang="ru-RU" sz="1200" dirty="0">
                <a:latin typeface="Open Sans" panose="020B0606030504020204" pitchFamily="34" charset="0"/>
                <a:ea typeface="Open Sans" panose="020B0606030504020204" pitchFamily="34" charset="0"/>
                <a:cs typeface="Open Sans" panose="020B0606030504020204" pitchFamily="34" charset="0"/>
              </a:rPr>
              <a:t> района </a:t>
            </a:r>
            <a:r>
              <a:rPr lang="ru-RU" sz="1200" dirty="0" err="1">
                <a:latin typeface="Open Sans" panose="020B0606030504020204" pitchFamily="34" charset="0"/>
                <a:ea typeface="Open Sans" panose="020B0606030504020204" pitchFamily="34" charset="0"/>
                <a:cs typeface="Open Sans" panose="020B0606030504020204" pitchFamily="34" charset="0"/>
              </a:rPr>
              <a:t>Рославльского</a:t>
            </a:r>
            <a:r>
              <a:rPr lang="ru-RU" sz="1200" dirty="0">
                <a:latin typeface="Open Sans" panose="020B0606030504020204" pitchFamily="34" charset="0"/>
                <a:ea typeface="Open Sans" panose="020B0606030504020204" pitchFamily="34" charset="0"/>
                <a:cs typeface="Open Sans" panose="020B0606030504020204" pitchFamily="34" charset="0"/>
              </a:rPr>
              <a:t> уезда Смоленской губернии</a:t>
            </a:r>
          </a:p>
        </p:txBody>
      </p:sp>
      <p:sp>
        <p:nvSpPr>
          <p:cNvPr id="60" name="TextBox 59"/>
          <p:cNvSpPr txBox="1"/>
          <p:nvPr/>
        </p:nvSpPr>
        <p:spPr>
          <a:xfrm>
            <a:off x="297006" y="3348708"/>
            <a:ext cx="3941917" cy="1200329"/>
          </a:xfrm>
          <a:prstGeom prst="rect">
            <a:avLst/>
          </a:prstGeom>
          <a:noFill/>
        </p:spPr>
        <p:txBody>
          <a:bodyPr wrap="square" rtlCol="0">
            <a:spAutoFit/>
          </a:bodyPr>
          <a:lstStyle/>
          <a:p>
            <a:pPr indent="180975" algn="just"/>
            <a:r>
              <a:rPr lang="ru-RU" sz="1200" dirty="0">
                <a:latin typeface="Open Sans" pitchFamily="34" charset="0"/>
                <a:ea typeface="Open Sans" pitchFamily="34" charset="0"/>
                <a:cs typeface="Open Sans" pitchFamily="34" charset="0"/>
              </a:rPr>
              <a:t>В 18 веке по настоянию военного министра Аракчеева стали создаваться военные поселения. Могилевское военное поселение было организовано на землях нынешнего </a:t>
            </a:r>
            <a:r>
              <a:rPr lang="ru-RU" sz="1200" dirty="0" err="1">
                <a:latin typeface="Open Sans" pitchFamily="34" charset="0"/>
                <a:ea typeface="Open Sans" pitchFamily="34" charset="0"/>
                <a:cs typeface="Open Sans" pitchFamily="34" charset="0"/>
              </a:rPr>
              <a:t>Шумячского</a:t>
            </a:r>
            <a:r>
              <a:rPr lang="ru-RU" sz="1200" dirty="0">
                <a:latin typeface="Open Sans" pitchFamily="34" charset="0"/>
                <a:ea typeface="Open Sans" pitchFamily="34" charset="0"/>
                <a:cs typeface="Open Sans" pitchFamily="34" charset="0"/>
              </a:rPr>
              <a:t> района, входившего тогда в </a:t>
            </a:r>
            <a:r>
              <a:rPr lang="ru-RU" sz="1200" dirty="0" err="1">
                <a:latin typeface="Open Sans" pitchFamily="34" charset="0"/>
                <a:ea typeface="Open Sans" pitchFamily="34" charset="0"/>
                <a:cs typeface="Open Sans" pitchFamily="34" charset="0"/>
              </a:rPr>
              <a:t>Климовичский</a:t>
            </a:r>
            <a:r>
              <a:rPr lang="ru-RU" sz="1200" dirty="0">
                <a:latin typeface="Open Sans" pitchFamily="34" charset="0"/>
                <a:ea typeface="Open Sans" pitchFamily="34" charset="0"/>
                <a:cs typeface="Open Sans" pitchFamily="34" charset="0"/>
              </a:rPr>
              <a:t> уезд Могилевской губернии.</a:t>
            </a:r>
          </a:p>
        </p:txBody>
      </p:sp>
      <p:sp>
        <p:nvSpPr>
          <p:cNvPr id="61" name="TextBox 60"/>
          <p:cNvSpPr txBox="1"/>
          <p:nvPr/>
        </p:nvSpPr>
        <p:spPr>
          <a:xfrm>
            <a:off x="2023003" y="5155657"/>
            <a:ext cx="1031328" cy="461665"/>
          </a:xfrm>
          <a:prstGeom prst="rect">
            <a:avLst/>
          </a:prstGeom>
          <a:noFill/>
        </p:spPr>
        <p:txBody>
          <a:bodyPr wrap="square" rtlCol="0">
            <a:spAutoFit/>
          </a:bodyPr>
          <a:lstStyle/>
          <a:p>
            <a:pPr algn="ct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1810</a:t>
            </a:r>
          </a:p>
        </p:txBody>
      </p:sp>
      <p:sp>
        <p:nvSpPr>
          <p:cNvPr id="62" name="TextBox 61"/>
          <p:cNvSpPr txBox="1"/>
          <p:nvPr/>
        </p:nvSpPr>
        <p:spPr>
          <a:xfrm>
            <a:off x="3641370" y="5143265"/>
            <a:ext cx="1031328" cy="461665"/>
          </a:xfrm>
          <a:prstGeom prst="rect">
            <a:avLst/>
          </a:prstGeom>
          <a:noFill/>
        </p:spPr>
        <p:txBody>
          <a:bodyPr wrap="square" rtlCol="0">
            <a:spAutoFit/>
          </a:bodyPr>
          <a:lstStyle/>
          <a:p>
            <a:pPr algn="ct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1929</a:t>
            </a:r>
          </a:p>
        </p:txBody>
      </p:sp>
      <p:pic>
        <p:nvPicPr>
          <p:cNvPr id="64" name="Рисунок 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3906" y="3033406"/>
            <a:ext cx="1690011" cy="1690011"/>
          </a:xfrm>
          <a:prstGeom prst="rect">
            <a:avLst/>
          </a:prstGeom>
        </p:spPr>
      </p:pic>
      <p:sp>
        <p:nvSpPr>
          <p:cNvPr id="38" name="Прямоугольник 37"/>
          <p:cNvSpPr/>
          <p:nvPr/>
        </p:nvSpPr>
        <p:spPr>
          <a:xfrm>
            <a:off x="3601126" y="1546322"/>
            <a:ext cx="3619480" cy="1015663"/>
          </a:xfrm>
          <a:prstGeom prst="rect">
            <a:avLst/>
          </a:prstGeom>
        </p:spPr>
        <p:txBody>
          <a:bodyPr wrap="square">
            <a:spAutoFit/>
          </a:bodyPr>
          <a:lstStyle/>
          <a:p>
            <a:pPr indent="180975" algn="just"/>
            <a:r>
              <a:rPr lang="ru-RU" sz="1200" dirty="0">
                <a:latin typeface="Open Sans" pitchFamily="34" charset="0"/>
                <a:ea typeface="Open Sans" pitchFamily="34" charset="0"/>
                <a:cs typeface="Open Sans" pitchFamily="34" charset="0"/>
              </a:rPr>
              <a:t>Шумячи как населенный пункт упоминается в литовской грамоте 16 века. По предположению историков название поселка Шумячи происходит от князей </a:t>
            </a:r>
            <a:r>
              <a:rPr lang="ru-RU" sz="1200" dirty="0" err="1">
                <a:latin typeface="Open Sans" pitchFamily="34" charset="0"/>
                <a:ea typeface="Open Sans" pitchFamily="34" charset="0"/>
                <a:cs typeface="Open Sans" pitchFamily="34" charset="0"/>
              </a:rPr>
              <a:t>Шемяк</a:t>
            </a:r>
            <a:r>
              <a:rPr lang="ru-RU" sz="1200" dirty="0">
                <a:latin typeface="Open Sans" pitchFamily="34" charset="0"/>
                <a:ea typeface="Open Sans" pitchFamily="34" charset="0"/>
                <a:cs typeface="Open Sans" pitchFamily="34" charset="0"/>
              </a:rPr>
              <a:t> (</a:t>
            </a:r>
            <a:r>
              <a:rPr lang="ru-RU" sz="1200" dirty="0" err="1">
                <a:latin typeface="Open Sans" pitchFamily="34" charset="0"/>
                <a:ea typeface="Open Sans" pitchFamily="34" charset="0"/>
                <a:cs typeface="Open Sans" pitchFamily="34" charset="0"/>
              </a:rPr>
              <a:t>Шемячичей</a:t>
            </a:r>
            <a:r>
              <a:rPr lang="ru-RU" sz="1200" dirty="0">
                <a:latin typeface="Open Sans" pitchFamily="34" charset="0"/>
                <a:ea typeface="Open Sans" pitchFamily="34" charset="0"/>
                <a:cs typeface="Open Sans" pitchFamily="34" charset="0"/>
              </a:rPr>
              <a:t>). </a:t>
            </a:r>
          </a:p>
        </p:txBody>
      </p:sp>
      <p:sp>
        <p:nvSpPr>
          <p:cNvPr id="63" name="Стрелка вправо 62"/>
          <p:cNvSpPr/>
          <p:nvPr/>
        </p:nvSpPr>
        <p:spPr>
          <a:xfrm>
            <a:off x="4625164" y="5358809"/>
            <a:ext cx="701748" cy="127592"/>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7" name="Овал 66"/>
          <p:cNvSpPr/>
          <p:nvPr/>
        </p:nvSpPr>
        <p:spPr>
          <a:xfrm>
            <a:off x="5337544" y="4916188"/>
            <a:ext cx="956930" cy="912323"/>
          </a:xfrm>
          <a:prstGeom prst="ellipse">
            <a:avLst/>
          </a:prstGeom>
          <a:solidFill>
            <a:srgbClr val="A2D7D7"/>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8" name="TextBox 67"/>
          <p:cNvSpPr txBox="1"/>
          <p:nvPr/>
        </p:nvSpPr>
        <p:spPr>
          <a:xfrm>
            <a:off x="5243650" y="5143265"/>
            <a:ext cx="1031328" cy="461665"/>
          </a:xfrm>
          <a:prstGeom prst="rect">
            <a:avLst/>
          </a:prstGeom>
          <a:noFill/>
        </p:spPr>
        <p:txBody>
          <a:bodyPr wrap="square" rtlCol="0">
            <a:spAutoFit/>
          </a:bodyPr>
          <a:lstStyle/>
          <a:p>
            <a:pPr algn="ct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1972</a:t>
            </a:r>
          </a:p>
        </p:txBody>
      </p:sp>
      <p:sp>
        <p:nvSpPr>
          <p:cNvPr id="69" name="TextBox 68"/>
          <p:cNvSpPr txBox="1"/>
          <p:nvPr/>
        </p:nvSpPr>
        <p:spPr>
          <a:xfrm>
            <a:off x="4976038" y="5876428"/>
            <a:ext cx="1757438" cy="830997"/>
          </a:xfrm>
          <a:prstGeom prst="rect">
            <a:avLst/>
          </a:prstGeom>
          <a:noFill/>
        </p:spPr>
        <p:txBody>
          <a:bodyPr wrap="square" rtlCol="0">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Восстановление района</a:t>
            </a:r>
            <a:r>
              <a:rPr lang="ru-RU" sz="1200"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ru-RU" sz="1200" dirty="0">
                <a:latin typeface="Open Sans" panose="020B0606030504020204" pitchFamily="34" charset="0"/>
                <a:ea typeface="Open Sans" panose="020B0606030504020204" pitchFamily="34" charset="0"/>
                <a:cs typeface="Open Sans" panose="020B0606030504020204" pitchFamily="34" charset="0"/>
              </a:rPr>
              <a:t>в существующем </a:t>
            </a:r>
          </a:p>
          <a:p>
            <a:pPr algn="ctr"/>
            <a:r>
              <a:rPr lang="ru-RU" sz="1200" dirty="0">
                <a:latin typeface="Open Sans" panose="020B0606030504020204" pitchFamily="34" charset="0"/>
                <a:ea typeface="Open Sans" panose="020B0606030504020204" pitchFamily="34" charset="0"/>
                <a:cs typeface="Open Sans" panose="020B0606030504020204" pitchFamily="34" charset="0"/>
              </a:rPr>
              <a:t>виде</a:t>
            </a:r>
          </a:p>
        </p:txBody>
      </p:sp>
      <p:pic>
        <p:nvPicPr>
          <p:cNvPr id="9" name="Рисунок 8"/>
          <p:cNvPicPr>
            <a:picLocks noChangeAspect="1"/>
          </p:cNvPicPr>
          <p:nvPr/>
        </p:nvPicPr>
        <p:blipFill rotWithShape="1">
          <a:blip r:embed="rId8" cstate="print">
            <a:extLst>
              <a:ext uri="{28A0092B-C50C-407E-A947-70E740481C1C}">
                <a14:useLocalDpi xmlns:a14="http://schemas.microsoft.com/office/drawing/2010/main" val="0"/>
              </a:ext>
            </a:extLst>
          </a:blip>
          <a:srcRect l="12500" r="12500"/>
          <a:stretch/>
        </p:blipFill>
        <p:spPr>
          <a:xfrm>
            <a:off x="1705116" y="1267941"/>
            <a:ext cx="1652676" cy="1652676"/>
          </a:xfrm>
          <a:prstGeom prst="ellipse">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1211" y="1243557"/>
            <a:ext cx="1690011" cy="1690011"/>
          </a:xfrm>
          <a:prstGeom prst="rect">
            <a:avLst/>
          </a:prstGeom>
        </p:spPr>
      </p:pic>
      <p:pic>
        <p:nvPicPr>
          <p:cNvPr id="52" name="Рисунок 5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91723" y="3078134"/>
            <a:ext cx="1686011" cy="1686011"/>
          </a:xfrm>
          <a:prstGeom prst="rect">
            <a:avLst/>
          </a:prstGeom>
        </p:spPr>
      </p:pic>
      <p:sp>
        <p:nvSpPr>
          <p:cNvPr id="66" name="TextBox 65"/>
          <p:cNvSpPr txBox="1"/>
          <p:nvPr/>
        </p:nvSpPr>
        <p:spPr>
          <a:xfrm>
            <a:off x="4735920" y="3702421"/>
            <a:ext cx="1030263" cy="460572"/>
          </a:xfrm>
          <a:prstGeom prst="rect">
            <a:avLst/>
          </a:prstGeom>
          <a:noFill/>
        </p:spPr>
        <p:txBody>
          <a:bodyPr wrap="square" rtlCol="0">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Место для фото</a:t>
            </a:r>
          </a:p>
        </p:txBody>
      </p:sp>
      <p:pic>
        <p:nvPicPr>
          <p:cNvPr id="6" name="Рисунок 5"/>
          <p:cNvPicPr>
            <a:picLocks noChangeAspect="1"/>
          </p:cNvPicPr>
          <p:nvPr/>
        </p:nvPicPr>
        <p:blipFill rotWithShape="1">
          <a:blip r:embed="rId10" cstate="print">
            <a:extLst>
              <a:ext uri="{28A0092B-C50C-407E-A947-70E740481C1C}">
                <a14:useLocalDpi xmlns:a14="http://schemas.microsoft.com/office/drawing/2010/main" val="0"/>
              </a:ext>
            </a:extLst>
          </a:blip>
          <a:srcRect l="12500" r="12500"/>
          <a:stretch/>
        </p:blipFill>
        <p:spPr>
          <a:xfrm>
            <a:off x="4537833" y="3134832"/>
            <a:ext cx="1578158" cy="1582137"/>
          </a:xfrm>
          <a:prstGeom prst="ellipse">
            <a:avLst/>
          </a:prstGeom>
        </p:spPr>
      </p:pic>
      <p:sp>
        <p:nvSpPr>
          <p:cNvPr id="40" name="TextBox 39"/>
          <p:cNvSpPr txBox="1"/>
          <p:nvPr/>
        </p:nvSpPr>
        <p:spPr>
          <a:xfrm>
            <a:off x="926277" y="183360"/>
            <a:ext cx="1146468" cy="769441"/>
          </a:xfrm>
          <a:prstGeom prst="rect">
            <a:avLst/>
          </a:prstGeom>
          <a:noFill/>
        </p:spPr>
        <p:txBody>
          <a:bodyPr wrap="none" rtlCol="0">
            <a:spAutoFit/>
          </a:bodyPr>
          <a:lstStyle/>
          <a:p>
            <a:r>
              <a:rPr lang="ru-RU" sz="1100" dirty="0">
                <a:solidFill>
                  <a:schemeClr val="tx1">
                    <a:lumMod val="95000"/>
                    <a:lumOff val="5000"/>
                  </a:schemeClr>
                </a:solidFill>
                <a:latin typeface="Open Sans" pitchFamily="34" charset="0"/>
                <a:ea typeface="Open Sans" pitchFamily="34" charset="0"/>
                <a:cs typeface="Open Sans" pitchFamily="34" charset="0"/>
              </a:rPr>
              <a:t>Шумячский </a:t>
            </a:r>
          </a:p>
          <a:p>
            <a:r>
              <a:rPr lang="ru-RU" sz="1100" dirty="0">
                <a:solidFill>
                  <a:schemeClr val="tx1">
                    <a:lumMod val="95000"/>
                    <a:lumOff val="5000"/>
                  </a:schemeClr>
                </a:solidFill>
                <a:latin typeface="Open Sans" pitchFamily="34" charset="0"/>
                <a:ea typeface="Open Sans" pitchFamily="34" charset="0"/>
                <a:cs typeface="Open Sans" pitchFamily="34" charset="0"/>
              </a:rPr>
              <a:t>муниципальный</a:t>
            </a:r>
          </a:p>
          <a:p>
            <a:r>
              <a:rPr lang="ru-RU" sz="1100" dirty="0" smtClean="0">
                <a:solidFill>
                  <a:schemeClr val="tx1">
                    <a:lumMod val="95000"/>
                    <a:lumOff val="5000"/>
                  </a:schemeClr>
                </a:solidFill>
                <a:latin typeface="Open Sans" pitchFamily="34" charset="0"/>
                <a:ea typeface="Open Sans" pitchFamily="34" charset="0"/>
                <a:cs typeface="Open Sans" pitchFamily="34" charset="0"/>
              </a:rPr>
              <a:t>округ Смоленской</a:t>
            </a:r>
          </a:p>
          <a:p>
            <a:r>
              <a:rPr lang="ru-RU" sz="1100" dirty="0" smtClean="0">
                <a:solidFill>
                  <a:schemeClr val="tx1">
                    <a:lumMod val="95000"/>
                    <a:lumOff val="5000"/>
                  </a:schemeClr>
                </a:solidFill>
                <a:latin typeface="Open Sans" pitchFamily="34" charset="0"/>
                <a:ea typeface="Open Sans" pitchFamily="34" charset="0"/>
                <a:cs typeface="Open Sans" pitchFamily="34" charset="0"/>
              </a:rPr>
              <a:t> области</a:t>
            </a:r>
            <a:endParaRPr lang="ru-RU" sz="1100" dirty="0">
              <a:solidFill>
                <a:schemeClr val="tx1">
                  <a:lumMod val="95000"/>
                  <a:lumOff val="5000"/>
                </a:schemeClr>
              </a:solidFill>
              <a:latin typeface="Open Sans" pitchFamily="34" charset="0"/>
              <a:ea typeface="Open Sans" pitchFamily="34" charset="0"/>
              <a:cs typeface="Open Sans" pitchFamily="34" charset="0"/>
            </a:endParaRPr>
          </a:p>
        </p:txBody>
      </p:sp>
      <p:sp>
        <p:nvSpPr>
          <p:cNvPr id="44" name="TextBox 43"/>
          <p:cNvSpPr txBox="1"/>
          <p:nvPr/>
        </p:nvSpPr>
        <p:spPr>
          <a:xfrm>
            <a:off x="236368" y="439579"/>
            <a:ext cx="210314"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45" name="Picture 3" descr="Буфер обмена01"/>
          <p:cNvPicPr>
            <a:picLocks noChangeAspect="1" noChangeArrowheads="1"/>
          </p:cNvPicPr>
          <p:nvPr/>
        </p:nvPicPr>
        <p:blipFill>
          <a:blip r:embed="rId11" cstate="print"/>
          <a:srcRect/>
          <a:stretch>
            <a:fillRect/>
          </a:stretch>
        </p:blipFill>
        <p:spPr bwMode="auto">
          <a:xfrm>
            <a:off x="179390" y="156950"/>
            <a:ext cx="668154" cy="836522"/>
          </a:xfrm>
          <a:prstGeom prst="rect">
            <a:avLst/>
          </a:prstGeom>
          <a:noFill/>
          <a:ln w="9525">
            <a:noFill/>
            <a:miter lim="800000"/>
            <a:headEnd/>
            <a:tailEnd/>
          </a:ln>
        </p:spPr>
      </p:pic>
      <p:pic>
        <p:nvPicPr>
          <p:cNvPr id="5" name="Рисунок 4">
            <a:extLst>
              <a:ext uri="{FF2B5EF4-FFF2-40B4-BE49-F238E27FC236}">
                <a16:creationId xmlns:a16="http://schemas.microsoft.com/office/drawing/2014/main" id="{DCC527B9-C132-4366-BE63-DCDE250F99B2}"/>
              </a:ext>
            </a:extLst>
          </p:cNvPr>
          <p:cNvPicPr>
            <a:picLocks noChangeAspect="1"/>
          </p:cNvPicPr>
          <p:nvPr/>
        </p:nvPicPr>
        <p:blipFill>
          <a:blip r:embed="rId12"/>
          <a:stretch>
            <a:fillRect/>
          </a:stretch>
        </p:blipFill>
        <p:spPr>
          <a:xfrm>
            <a:off x="-6105" y="6730552"/>
            <a:ext cx="2956816" cy="841321"/>
          </a:xfrm>
          <a:prstGeom prst="rect">
            <a:avLst/>
          </a:prstGeom>
        </p:spPr>
      </p:pic>
    </p:spTree>
    <p:extLst>
      <p:ext uri="{BB962C8B-B14F-4D97-AF65-F5344CB8AC3E}">
        <p14:creationId xmlns:p14="http://schemas.microsoft.com/office/powerpoint/2010/main" val="31257905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Рисунок 57"/>
          <p:cNvPicPr>
            <a:picLocks noChangeAspect="1"/>
          </p:cNvPicPr>
          <p:nvPr/>
        </p:nvPicPr>
        <p:blipFill>
          <a:blip r:embed="rId3" cstate="print">
            <a:extLst/>
          </a:blip>
          <a:srcRect l="3612" r="9007"/>
          <a:stretch>
            <a:fillRect/>
          </a:stretch>
        </p:blipFill>
        <p:spPr>
          <a:xfrm>
            <a:off x="4190190" y="1881212"/>
            <a:ext cx="2893798" cy="1890834"/>
          </a:xfrm>
          <a:prstGeom prst="roundRect">
            <a:avLst>
              <a:gd name="adj" fmla="val 9949"/>
            </a:avLst>
          </a:prstGeom>
          <a:noFill/>
          <a:ln w="38100">
            <a:solidFill>
              <a:srgbClr val="7CD9E0"/>
            </a:solidFill>
          </a:ln>
        </p:spPr>
      </p:pic>
      <p:pic>
        <p:nvPicPr>
          <p:cNvPr id="29699" name="Рисунок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6388" y="3257550"/>
            <a:ext cx="8128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Рисунок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60575" y="155575"/>
            <a:ext cx="54991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Box 4"/>
          <p:cNvSpPr txBox="1">
            <a:spLocks noChangeArrowheads="1"/>
          </p:cNvSpPr>
          <p:nvPr/>
        </p:nvSpPr>
        <p:spPr bwMode="auto">
          <a:xfrm>
            <a:off x="2060575" y="317500"/>
            <a:ext cx="5499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2400">
                <a:solidFill>
                  <a:schemeClr val="bg1"/>
                </a:solidFill>
                <a:latin typeface="Open Sans Semibold" panose="020B0706030804020204" pitchFamily="34" charset="0"/>
                <a:cs typeface="Open Sans Semibold" panose="020B0706030804020204" pitchFamily="34" charset="0"/>
              </a:rPr>
              <a:t>Туризм</a:t>
            </a:r>
          </a:p>
        </p:txBody>
      </p:sp>
      <p:sp>
        <p:nvSpPr>
          <p:cNvPr id="29702" name="TextBox 12"/>
          <p:cNvSpPr txBox="1">
            <a:spLocks noChangeArrowheads="1"/>
          </p:cNvSpPr>
          <p:nvPr/>
        </p:nvSpPr>
        <p:spPr bwMode="auto">
          <a:xfrm>
            <a:off x="7121525" y="7189788"/>
            <a:ext cx="4379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b="1" i="1" dirty="0">
                <a:solidFill>
                  <a:srgbClr val="339533"/>
                </a:solidFill>
                <a:latin typeface="Open Sans Semibold" panose="020B0706030804020204" pitchFamily="34" charset="0"/>
                <a:cs typeface="Open Sans Semibold" panose="020B0706030804020204" pitchFamily="34" charset="0"/>
              </a:rPr>
              <a:t>30</a:t>
            </a:r>
          </a:p>
        </p:txBody>
      </p:sp>
      <p:sp>
        <p:nvSpPr>
          <p:cNvPr id="29703" name="TextBox 71"/>
          <p:cNvSpPr txBox="1">
            <a:spLocks noChangeArrowheads="1"/>
          </p:cNvSpPr>
          <p:nvPr/>
        </p:nvSpPr>
        <p:spPr bwMode="auto">
          <a:xfrm>
            <a:off x="384175" y="3403600"/>
            <a:ext cx="796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3200" b="1">
                <a:solidFill>
                  <a:schemeClr val="bg1"/>
                </a:solidFill>
                <a:latin typeface="Open Sans" panose="020B0606030504020204" pitchFamily="34" charset="0"/>
                <a:cs typeface="Open Sans" panose="020B0606030504020204" pitchFamily="34" charset="0"/>
              </a:rPr>
              <a:t>27</a:t>
            </a:r>
            <a:endParaRPr lang="ru-RU" altLang="ru-RU" sz="1200" b="1">
              <a:solidFill>
                <a:schemeClr val="bg1"/>
              </a:solidFill>
              <a:latin typeface="Open Sans" panose="020B0606030504020204" pitchFamily="34" charset="0"/>
              <a:cs typeface="Open Sans" panose="020B0606030504020204" pitchFamily="34" charset="0"/>
            </a:endParaRPr>
          </a:p>
        </p:txBody>
      </p:sp>
      <p:sp>
        <p:nvSpPr>
          <p:cNvPr id="29704" name="TextBox 72"/>
          <p:cNvSpPr txBox="1">
            <a:spLocks noChangeArrowheads="1"/>
          </p:cNvSpPr>
          <p:nvPr/>
        </p:nvSpPr>
        <p:spPr bwMode="auto">
          <a:xfrm>
            <a:off x="-60325" y="4062413"/>
            <a:ext cx="15478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1100" b="1">
                <a:solidFill>
                  <a:srgbClr val="245776"/>
                </a:solidFill>
                <a:latin typeface="Open Sans" panose="020B0606030504020204" pitchFamily="34" charset="0"/>
                <a:cs typeface="Open Sans" panose="020B0606030504020204" pitchFamily="34" charset="0"/>
              </a:rPr>
              <a:t>Объектов культурного наследия</a:t>
            </a:r>
          </a:p>
        </p:txBody>
      </p:sp>
      <p:pic>
        <p:nvPicPr>
          <p:cNvPr id="29705" name="Рисунок 78"/>
          <p:cNvPicPr>
            <a:picLocks noChangeAspect="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1298575" y="5176838"/>
            <a:ext cx="2611438"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6" name="TextBox 32"/>
          <p:cNvSpPr txBox="1">
            <a:spLocks noChangeArrowheads="1"/>
          </p:cNvSpPr>
          <p:nvPr/>
        </p:nvSpPr>
        <p:spPr bwMode="auto">
          <a:xfrm>
            <a:off x="1423988" y="5200650"/>
            <a:ext cx="2316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1400" b="1">
                <a:solidFill>
                  <a:srgbClr val="0070C0"/>
                </a:solidFill>
                <a:latin typeface="Open Sans Semibold" panose="020B0706030804020204" pitchFamily="34" charset="0"/>
                <a:cs typeface="Open Sans Semibold" panose="020B0706030804020204" pitchFamily="34" charset="0"/>
              </a:rPr>
              <a:t>Приоритетные направления:</a:t>
            </a:r>
          </a:p>
        </p:txBody>
      </p:sp>
      <p:pic>
        <p:nvPicPr>
          <p:cNvPr id="29707" name="Рисунок 62" descr="РЕЛИГИОЗНЫЙ.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02063" y="5824538"/>
            <a:ext cx="608012"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8" name="TextBox 35"/>
          <p:cNvSpPr txBox="1">
            <a:spLocks noChangeArrowheads="1"/>
          </p:cNvSpPr>
          <p:nvPr/>
        </p:nvSpPr>
        <p:spPr bwMode="auto">
          <a:xfrm>
            <a:off x="1141413" y="6423025"/>
            <a:ext cx="10334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900">
                <a:latin typeface="Open Sans" panose="020B0606030504020204" pitchFamily="34" charset="0"/>
                <a:cs typeface="Open Sans" panose="020B0606030504020204" pitchFamily="34" charset="0"/>
              </a:rPr>
              <a:t>Сельский и экологический</a:t>
            </a:r>
          </a:p>
        </p:txBody>
      </p:sp>
      <p:sp>
        <p:nvSpPr>
          <p:cNvPr id="29709" name="TextBox 36"/>
          <p:cNvSpPr txBox="1">
            <a:spLocks noChangeArrowheads="1"/>
          </p:cNvSpPr>
          <p:nvPr/>
        </p:nvSpPr>
        <p:spPr bwMode="auto">
          <a:xfrm>
            <a:off x="2387600" y="6442075"/>
            <a:ext cx="1093788"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900">
                <a:latin typeface="Open Sans" panose="020B0606030504020204" pitchFamily="34" charset="0"/>
                <a:cs typeface="Open Sans" panose="020B0606030504020204" pitchFamily="34" charset="0"/>
              </a:rPr>
              <a:t>Рекреационный</a:t>
            </a:r>
          </a:p>
        </p:txBody>
      </p:sp>
      <p:sp>
        <p:nvSpPr>
          <p:cNvPr id="29710" name="TextBox 37"/>
          <p:cNvSpPr txBox="1">
            <a:spLocks noChangeArrowheads="1"/>
          </p:cNvSpPr>
          <p:nvPr/>
        </p:nvSpPr>
        <p:spPr bwMode="auto">
          <a:xfrm>
            <a:off x="3581400" y="6443663"/>
            <a:ext cx="105568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900">
                <a:latin typeface="Open Sans" panose="020B0606030504020204" pitchFamily="34" charset="0"/>
                <a:cs typeface="Open Sans" panose="020B0606030504020204" pitchFamily="34" charset="0"/>
              </a:rPr>
              <a:t>Религиозный</a:t>
            </a:r>
          </a:p>
        </p:txBody>
      </p:sp>
      <p:sp>
        <p:nvSpPr>
          <p:cNvPr id="29711" name="TextBox 38"/>
          <p:cNvSpPr txBox="1">
            <a:spLocks noChangeArrowheads="1"/>
          </p:cNvSpPr>
          <p:nvPr/>
        </p:nvSpPr>
        <p:spPr bwMode="auto">
          <a:xfrm>
            <a:off x="4611688" y="6413500"/>
            <a:ext cx="13541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900">
                <a:latin typeface="Open Sans" panose="020B0606030504020204" pitchFamily="34" charset="0"/>
                <a:cs typeface="Open Sans" panose="020B0606030504020204" pitchFamily="34" charset="0"/>
              </a:rPr>
              <a:t>Культурно-позновательный</a:t>
            </a:r>
          </a:p>
        </p:txBody>
      </p:sp>
      <p:pic>
        <p:nvPicPr>
          <p:cNvPr id="2050" name="Picture 2" descr="z:\Д.А. Старовойтову\Центр.jpg"/>
          <p:cNvPicPr>
            <a:picLocks noChangeAspect="1" noChangeArrowheads="1"/>
          </p:cNvPicPr>
          <p:nvPr/>
        </p:nvPicPr>
        <p:blipFill>
          <a:blip r:embed="rId8" cstate="print"/>
          <a:srcRect/>
          <a:stretch>
            <a:fillRect/>
          </a:stretch>
        </p:blipFill>
        <p:spPr bwMode="auto">
          <a:xfrm>
            <a:off x="1906372" y="2891678"/>
            <a:ext cx="2869597" cy="1950463"/>
          </a:xfrm>
          <a:prstGeom prst="roundRect">
            <a:avLst>
              <a:gd name="adj" fmla="val 9949"/>
            </a:avLst>
          </a:prstGeom>
          <a:noFill/>
          <a:ln w="38100">
            <a:solidFill>
              <a:srgbClr val="7CD9E0"/>
            </a:solidFill>
          </a:ln>
        </p:spPr>
      </p:pic>
      <p:pic>
        <p:nvPicPr>
          <p:cNvPr id="29713" name="Рисунок 41"/>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05388" y="5815013"/>
            <a:ext cx="566737"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4" name="Рисунок 45"/>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33663" y="5821363"/>
            <a:ext cx="601662"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5" name="Рисунок 4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335088" y="5821363"/>
            <a:ext cx="6191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6" name="Рисунок 55"/>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14325" y="1831975"/>
            <a:ext cx="8159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7" name="TextBox 56"/>
          <p:cNvSpPr txBox="1">
            <a:spLocks noChangeArrowheads="1"/>
          </p:cNvSpPr>
          <p:nvPr/>
        </p:nvSpPr>
        <p:spPr bwMode="auto">
          <a:xfrm>
            <a:off x="-50800" y="2643188"/>
            <a:ext cx="15462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1100" b="1">
                <a:solidFill>
                  <a:srgbClr val="245776"/>
                </a:solidFill>
                <a:latin typeface="Open Sans" panose="020B0606030504020204" pitchFamily="34" charset="0"/>
                <a:cs typeface="Open Sans" panose="020B0606030504020204" pitchFamily="34" charset="0"/>
              </a:rPr>
              <a:t>Объектов археологического наследия</a:t>
            </a:r>
          </a:p>
        </p:txBody>
      </p:sp>
      <p:sp>
        <p:nvSpPr>
          <p:cNvPr id="3" name="Прямоугольник 2"/>
          <p:cNvSpPr/>
          <p:nvPr/>
        </p:nvSpPr>
        <p:spPr>
          <a:xfrm>
            <a:off x="381000" y="2019300"/>
            <a:ext cx="712788" cy="461963"/>
          </a:xfrm>
          <a:prstGeom prst="rect">
            <a:avLst/>
          </a:prstGeom>
        </p:spPr>
        <p:txBody>
          <a:bodyPr wrap="none">
            <a:spAutoFit/>
          </a:bodyPr>
          <a:lstStyle/>
          <a:p>
            <a:pPr fontAlgn="auto">
              <a:spcBef>
                <a:spcPts val="0"/>
              </a:spcBef>
              <a:spcAft>
                <a:spcPts val="0"/>
              </a:spcAft>
              <a:defRPr/>
            </a:pPr>
            <a:r>
              <a:rPr lang="ru-RU"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494</a:t>
            </a:r>
            <a:endParaRPr lang="ru-RU" sz="105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9" name="Рисунок 58"/>
          <p:cNvPicPr>
            <a:picLocks noChangeAspect="1"/>
          </p:cNvPicPr>
          <p:nvPr/>
        </p:nvPicPr>
        <p:blipFill>
          <a:blip r:embed="rId13" cstate="print">
            <a:extLst/>
          </a:blip>
          <a:srcRect l="7455" r="10884" b="5055"/>
          <a:stretch>
            <a:fillRect/>
          </a:stretch>
        </p:blipFill>
        <p:spPr>
          <a:xfrm>
            <a:off x="1544688" y="1361949"/>
            <a:ext cx="2799414" cy="1764248"/>
          </a:xfrm>
          <a:prstGeom prst="roundRect">
            <a:avLst>
              <a:gd name="adj" fmla="val 9949"/>
            </a:avLst>
          </a:prstGeom>
          <a:noFill/>
          <a:ln w="38100">
            <a:solidFill>
              <a:srgbClr val="7CD9E0"/>
            </a:solidFill>
          </a:ln>
        </p:spPr>
      </p:pic>
      <p:sp>
        <p:nvSpPr>
          <p:cNvPr id="29721" name="TextBox 60"/>
          <p:cNvSpPr txBox="1">
            <a:spLocks noChangeArrowheads="1"/>
          </p:cNvSpPr>
          <p:nvPr/>
        </p:nvSpPr>
        <p:spPr bwMode="auto">
          <a:xfrm>
            <a:off x="236538" y="439738"/>
            <a:ext cx="2095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700">
                <a:solidFill>
                  <a:srgbClr val="002060"/>
                </a:solidFill>
                <a:latin typeface="Open Sans" panose="020B0606030504020204" pitchFamily="34" charset="0"/>
                <a:cs typeface="Open Sans" panose="020B0606030504020204" pitchFamily="34" charset="0"/>
              </a:rPr>
              <a:t> </a:t>
            </a:r>
          </a:p>
        </p:txBody>
      </p:sp>
      <p:pic>
        <p:nvPicPr>
          <p:cNvPr id="29722" name="Picture 3" descr="Буфер обмена0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79388" y="157163"/>
            <a:ext cx="668337"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Рисунок 43"/>
          <p:cNvPicPr>
            <a:picLocks noChangeAspect="1"/>
          </p:cNvPicPr>
          <p:nvPr/>
        </p:nvPicPr>
        <p:blipFill>
          <a:blip r:embed="rId15" cstate="print">
            <a:duotone>
              <a:prstClr val="black"/>
              <a:srgbClr val="76C981">
                <a:tint val="45000"/>
                <a:satMod val="400000"/>
              </a:srgbClr>
            </a:duotone>
            <a:extLst/>
          </a:blip>
          <a:stretch>
            <a:fillRect/>
          </a:stretch>
        </p:blipFill>
        <p:spPr>
          <a:xfrm>
            <a:off x="1181100" y="1167839"/>
            <a:ext cx="2459941" cy="635561"/>
          </a:xfrm>
          <a:prstGeom prst="rect">
            <a:avLst/>
          </a:prstGeom>
        </p:spPr>
      </p:pic>
      <p:sp>
        <p:nvSpPr>
          <p:cNvPr id="60" name="Прямоугольник 59"/>
          <p:cNvSpPr/>
          <p:nvPr/>
        </p:nvSpPr>
        <p:spPr>
          <a:xfrm>
            <a:off x="1093788" y="1255089"/>
            <a:ext cx="2579688" cy="461665"/>
          </a:xfrm>
          <a:prstGeom prst="rect">
            <a:avLst/>
          </a:prstGeom>
        </p:spPr>
        <p:txBody>
          <a:bodyPr wrap="square">
            <a:spAutoFit/>
          </a:bodyPr>
          <a:lstStyle/>
          <a:p>
            <a:pPr algn="ctr">
              <a:defRPr/>
            </a:pPr>
            <a:r>
              <a:rPr lang="ru-RU" sz="1200" b="1" dirty="0">
                <a:solidFill>
                  <a:schemeClr val="bg1"/>
                </a:solidFill>
                <a:latin typeface="Open Sans" pitchFamily="34" charset="0"/>
                <a:cs typeface="Open Sans" pitchFamily="34" charset="0"/>
              </a:rPr>
              <a:t>Памятный камень на месте</a:t>
            </a:r>
          </a:p>
          <a:p>
            <a:pPr algn="ctr">
              <a:defRPr/>
            </a:pPr>
            <a:r>
              <a:rPr lang="ru-RU" sz="1200" b="1" dirty="0">
                <a:solidFill>
                  <a:schemeClr val="bg1"/>
                </a:solidFill>
                <a:latin typeface="Open Sans" pitchFamily="34" charset="0"/>
                <a:cs typeface="Open Sans" pitchFamily="34" charset="0"/>
              </a:rPr>
              <a:t>дома семьи Азимовых</a:t>
            </a:r>
          </a:p>
        </p:txBody>
      </p:sp>
      <p:pic>
        <p:nvPicPr>
          <p:cNvPr id="45" name="Рисунок 44"/>
          <p:cNvPicPr>
            <a:picLocks noChangeAspect="1"/>
          </p:cNvPicPr>
          <p:nvPr/>
        </p:nvPicPr>
        <p:blipFill>
          <a:blip r:embed="rId15" cstate="print">
            <a:duotone>
              <a:prstClr val="black"/>
              <a:srgbClr val="76C981">
                <a:tint val="45000"/>
                <a:satMod val="400000"/>
              </a:srgbClr>
            </a:duotone>
            <a:extLst/>
          </a:blip>
          <a:stretch>
            <a:fillRect/>
          </a:stretch>
        </p:blipFill>
        <p:spPr>
          <a:xfrm>
            <a:off x="1449387" y="4438214"/>
            <a:ext cx="2290764" cy="579391"/>
          </a:xfrm>
          <a:prstGeom prst="rect">
            <a:avLst/>
          </a:prstGeom>
        </p:spPr>
      </p:pic>
      <p:sp>
        <p:nvSpPr>
          <p:cNvPr id="55" name="TextBox 54"/>
          <p:cNvSpPr txBox="1"/>
          <p:nvPr/>
        </p:nvSpPr>
        <p:spPr>
          <a:xfrm>
            <a:off x="1403350" y="4510197"/>
            <a:ext cx="2336800" cy="461665"/>
          </a:xfrm>
          <a:prstGeom prst="rect">
            <a:avLst/>
          </a:prstGeom>
          <a:noFill/>
        </p:spPr>
        <p:txBody>
          <a:bodyPr>
            <a:spAutoFit/>
          </a:bodyPr>
          <a:lstStyle/>
          <a:p>
            <a:pPr algn="ctr">
              <a:defRPr/>
            </a:pPr>
            <a:r>
              <a:rPr lang="ru-RU" sz="1200" b="1" dirty="0">
                <a:solidFill>
                  <a:srgbClr val="FFFFFF"/>
                </a:solidFill>
                <a:latin typeface="Open Sans Semibold" pitchFamily="34" charset="0"/>
                <a:cs typeface="Open Sans Semibold" pitchFamily="34" charset="0"/>
              </a:rPr>
              <a:t>Исторический центр </a:t>
            </a:r>
            <a:br>
              <a:rPr lang="ru-RU" sz="1200" b="1" dirty="0">
                <a:solidFill>
                  <a:srgbClr val="FFFFFF"/>
                </a:solidFill>
                <a:latin typeface="Open Sans Semibold" pitchFamily="34" charset="0"/>
                <a:cs typeface="Open Sans Semibold" pitchFamily="34" charset="0"/>
              </a:rPr>
            </a:br>
            <a:r>
              <a:rPr lang="ru-RU" sz="1200" b="1" dirty="0">
                <a:solidFill>
                  <a:srgbClr val="FFFFFF"/>
                </a:solidFill>
                <a:latin typeface="Open Sans Semibold" pitchFamily="34" charset="0"/>
                <a:cs typeface="Open Sans Semibold" pitchFamily="34" charset="0"/>
              </a:rPr>
              <a:t>п. Шумячи</a:t>
            </a:r>
          </a:p>
        </p:txBody>
      </p:sp>
      <p:pic>
        <p:nvPicPr>
          <p:cNvPr id="64" name="Рисунок 63"/>
          <p:cNvPicPr>
            <a:picLocks noChangeAspect="1"/>
          </p:cNvPicPr>
          <p:nvPr/>
        </p:nvPicPr>
        <p:blipFill>
          <a:blip r:embed="rId15" cstate="print">
            <a:duotone>
              <a:prstClr val="black"/>
              <a:srgbClr val="76C981">
                <a:tint val="45000"/>
                <a:satMod val="400000"/>
              </a:srgbClr>
            </a:duotone>
            <a:extLst/>
          </a:blip>
          <a:stretch>
            <a:fillRect/>
          </a:stretch>
        </p:blipFill>
        <p:spPr>
          <a:xfrm>
            <a:off x="4841224" y="1606024"/>
            <a:ext cx="2533894" cy="500779"/>
          </a:xfrm>
          <a:prstGeom prst="rect">
            <a:avLst/>
          </a:prstGeom>
        </p:spPr>
      </p:pic>
      <p:sp>
        <p:nvSpPr>
          <p:cNvPr id="65" name="TextBox 64"/>
          <p:cNvSpPr txBox="1"/>
          <p:nvPr/>
        </p:nvSpPr>
        <p:spPr>
          <a:xfrm>
            <a:off x="4939771" y="1712550"/>
            <a:ext cx="2336800" cy="276999"/>
          </a:xfrm>
          <a:prstGeom prst="rect">
            <a:avLst/>
          </a:prstGeom>
          <a:noFill/>
        </p:spPr>
        <p:txBody>
          <a:bodyPr>
            <a:spAutoFit/>
          </a:bodyPr>
          <a:lstStyle/>
          <a:p>
            <a:pPr algn="ctr">
              <a:defRPr/>
            </a:pPr>
            <a:r>
              <a:rPr lang="ru-RU" sz="1200" b="1">
                <a:solidFill>
                  <a:srgbClr val="FFFFFF"/>
                </a:solidFill>
                <a:latin typeface="Open Sans Semibold" pitchFamily="34" charset="0"/>
                <a:cs typeface="Open Sans Semibold" pitchFamily="34" charset="0"/>
              </a:rPr>
              <a:t>Свято-Ильинский Храм</a:t>
            </a:r>
          </a:p>
        </p:txBody>
      </p:sp>
      <p:pic>
        <p:nvPicPr>
          <p:cNvPr id="29729" name="Рисунок 42"/>
          <p:cNvPicPr>
            <a:picLocks noChangeAspect="1"/>
          </p:cNvPicPr>
          <p:nvPr/>
        </p:nvPicPr>
        <p:blipFill>
          <a:blip r:embed="rId16">
            <a:lum bright="70000" contrast="-70000"/>
            <a:extLst>
              <a:ext uri="{28A0092B-C50C-407E-A947-70E740481C1C}">
                <a14:useLocalDpi xmlns:a14="http://schemas.microsoft.com/office/drawing/2010/main" val="0"/>
              </a:ext>
            </a:extLst>
          </a:blip>
          <a:srcRect/>
          <a:stretch>
            <a:fillRect/>
          </a:stretch>
        </p:blipFill>
        <p:spPr bwMode="auto">
          <a:xfrm>
            <a:off x="4224338" y="3952875"/>
            <a:ext cx="2800350" cy="1444891"/>
          </a:xfrm>
          <a:prstGeom prst="rect">
            <a:avLst/>
          </a:prstGeom>
          <a:noFill/>
          <a:ln w="12700">
            <a:solidFill>
              <a:srgbClr val="4CCBD4"/>
            </a:solidFill>
            <a:prstDash val="lgDash"/>
            <a:miter lim="800000"/>
            <a:headEnd/>
            <a:tailEnd/>
          </a:ln>
          <a:extLst>
            <a:ext uri="{909E8E84-426E-40DD-AFC4-6F175D3DCCD1}">
              <a14:hiddenFill xmlns:a14="http://schemas.microsoft.com/office/drawing/2010/main">
                <a:solidFill>
                  <a:srgbClr val="FFFFFF"/>
                </a:solidFill>
              </a14:hiddenFill>
            </a:ext>
          </a:extLst>
        </p:spPr>
      </p:pic>
      <p:sp>
        <p:nvSpPr>
          <p:cNvPr id="29730" name="TextBox 33"/>
          <p:cNvSpPr txBox="1">
            <a:spLocks noChangeArrowheads="1"/>
          </p:cNvSpPr>
          <p:nvPr/>
        </p:nvSpPr>
        <p:spPr bwMode="auto">
          <a:xfrm>
            <a:off x="4365625" y="3998913"/>
            <a:ext cx="2659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1400" b="1">
                <a:solidFill>
                  <a:srgbClr val="0070C0"/>
                </a:solidFill>
                <a:latin typeface="Open Sans" panose="020B0606030504020204" pitchFamily="34" charset="0"/>
                <a:cs typeface="Open Sans" panose="020B0606030504020204" pitchFamily="34" charset="0"/>
              </a:rPr>
              <a:t>Событийный туризм</a:t>
            </a:r>
          </a:p>
        </p:txBody>
      </p:sp>
      <p:pic>
        <p:nvPicPr>
          <p:cNvPr id="29731" name="Рисунок 1"/>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322763" y="4465638"/>
            <a:ext cx="296862"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32" name="TextBox 10"/>
          <p:cNvSpPr txBox="1">
            <a:spLocks noChangeArrowheads="1"/>
          </p:cNvSpPr>
          <p:nvPr/>
        </p:nvSpPr>
        <p:spPr bwMode="auto">
          <a:xfrm>
            <a:off x="4633913" y="4427538"/>
            <a:ext cx="22764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1200">
                <a:latin typeface="Open Sans" panose="020B0606030504020204" pitchFamily="34" charset="0"/>
                <a:cs typeface="Open Sans" panose="020B0606030504020204" pitchFamily="34" charset="0"/>
              </a:rPr>
              <a:t>12 июня – международный фестиваль самодеятельного творчества «Порубежье»</a:t>
            </a:r>
          </a:p>
        </p:txBody>
      </p:sp>
      <p:pic>
        <p:nvPicPr>
          <p:cNvPr id="29733" name="Рисунок 39"/>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301625" y="4710113"/>
            <a:ext cx="846138"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34" name="TextBox 40"/>
          <p:cNvSpPr txBox="1">
            <a:spLocks noChangeArrowheads="1"/>
          </p:cNvSpPr>
          <p:nvPr/>
        </p:nvSpPr>
        <p:spPr bwMode="auto">
          <a:xfrm>
            <a:off x="153988" y="5534025"/>
            <a:ext cx="11144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ru-RU" altLang="ru-RU" sz="1100" b="1">
                <a:solidFill>
                  <a:srgbClr val="245776"/>
                </a:solidFill>
                <a:latin typeface="Open Sans" panose="020B0606030504020204" pitchFamily="34" charset="0"/>
                <a:cs typeface="Open Sans" panose="020B0606030504020204" pitchFamily="34" charset="0"/>
              </a:rPr>
              <a:t>Церкви и храмы</a:t>
            </a:r>
          </a:p>
        </p:txBody>
      </p:sp>
      <p:sp>
        <p:nvSpPr>
          <p:cNvPr id="29735" name="Прямоугольник 46"/>
          <p:cNvSpPr>
            <a:spLocks noChangeArrowheads="1"/>
          </p:cNvSpPr>
          <p:nvPr/>
        </p:nvSpPr>
        <p:spPr bwMode="auto">
          <a:xfrm>
            <a:off x="488950" y="4752975"/>
            <a:ext cx="704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altLang="ru-RU" sz="3600" b="1">
                <a:solidFill>
                  <a:schemeClr val="bg1"/>
                </a:solidFill>
                <a:latin typeface="Open Sans" panose="020B0606030504020204" pitchFamily="34" charset="0"/>
                <a:cs typeface="Open Sans" panose="020B0606030504020204" pitchFamily="34" charset="0"/>
              </a:rPr>
              <a:t>6</a:t>
            </a:r>
          </a:p>
        </p:txBody>
      </p:sp>
      <p:pic>
        <p:nvPicPr>
          <p:cNvPr id="40" name="Рисунок 39">
            <a:extLst>
              <a:ext uri="{FF2B5EF4-FFF2-40B4-BE49-F238E27FC236}">
                <a16:creationId xmlns:a16="http://schemas.microsoft.com/office/drawing/2014/main" id="{89966DDE-6BFD-45EF-A853-CE5857D15736}"/>
              </a:ext>
            </a:extLst>
          </p:cNvPr>
          <p:cNvPicPr>
            <a:picLocks noChangeAspect="1"/>
          </p:cNvPicPr>
          <p:nvPr/>
        </p:nvPicPr>
        <p:blipFill rotWithShape="1">
          <a:blip r:embed="rId19"/>
          <a:srcRect t="10206" b="3426"/>
          <a:stretch/>
        </p:blipFill>
        <p:spPr>
          <a:xfrm>
            <a:off x="1" y="6708559"/>
            <a:ext cx="2957538" cy="836522"/>
          </a:xfrm>
          <a:prstGeom prst="rect">
            <a:avLst/>
          </a:prstGeom>
        </p:spPr>
      </p:pic>
      <p:pic>
        <p:nvPicPr>
          <p:cNvPr id="41" name="Рисунок 40"/>
          <p:cNvPicPr>
            <a:picLocks noChangeAspect="1"/>
          </p:cNvPicPr>
          <p:nvPr/>
        </p:nvPicPr>
        <p:blipFill>
          <a:blip r:embed="rId20"/>
          <a:stretch>
            <a:fillRect/>
          </a:stretch>
        </p:blipFill>
        <p:spPr>
          <a:xfrm>
            <a:off x="910307" y="154218"/>
            <a:ext cx="1329043" cy="804742"/>
          </a:xfrm>
          <a:prstGeom prst="rect">
            <a:avLst/>
          </a:prstGeom>
        </p:spPr>
      </p:pic>
    </p:spTree>
    <p:extLst>
      <p:ext uri="{BB962C8B-B14F-4D97-AF65-F5344CB8AC3E}">
        <p14:creationId xmlns:p14="http://schemas.microsoft.com/office/powerpoint/2010/main" val="5233136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50178"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0575" y="155575"/>
            <a:ext cx="54991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Box 3"/>
          <p:cNvSpPr txBox="1">
            <a:spLocks noChangeArrowheads="1"/>
          </p:cNvSpPr>
          <p:nvPr/>
        </p:nvSpPr>
        <p:spPr bwMode="auto">
          <a:xfrm>
            <a:off x="2060575" y="317500"/>
            <a:ext cx="5499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sz="2400">
                <a:solidFill>
                  <a:schemeClr val="bg1"/>
                </a:solidFill>
                <a:latin typeface="Open Sans Semibold" panose="020B0706030804020204" pitchFamily="34" charset="0"/>
                <a:cs typeface="Open Sans Semibold" panose="020B0706030804020204" pitchFamily="34" charset="0"/>
              </a:rPr>
              <a:t>SWOT</a:t>
            </a:r>
            <a:r>
              <a:rPr lang="ru-RU" sz="2400">
                <a:solidFill>
                  <a:schemeClr val="bg1"/>
                </a:solidFill>
                <a:latin typeface="Open Sans Semibold" panose="020B0706030804020204" pitchFamily="34" charset="0"/>
                <a:cs typeface="Open Sans Semibold" panose="020B0706030804020204" pitchFamily="34" charset="0"/>
              </a:rPr>
              <a:t>-анализ</a:t>
            </a:r>
          </a:p>
        </p:txBody>
      </p:sp>
      <p:graphicFrame>
        <p:nvGraphicFramePr>
          <p:cNvPr id="8" name="Таблица 7"/>
          <p:cNvGraphicFramePr>
            <a:graphicFrameLocks noGrp="1"/>
          </p:cNvGraphicFramePr>
          <p:nvPr>
            <p:extLst>
              <p:ext uri="{D42A27DB-BD31-4B8C-83A1-F6EECF244321}">
                <p14:modId xmlns:p14="http://schemas.microsoft.com/office/powerpoint/2010/main" val="975386398"/>
              </p:ext>
            </p:extLst>
          </p:nvPr>
        </p:nvGraphicFramePr>
        <p:xfrm>
          <a:off x="446088" y="1156069"/>
          <a:ext cx="6072188" cy="4762720"/>
        </p:xfrm>
        <a:graphic>
          <a:graphicData uri="http://schemas.openxmlformats.org/drawingml/2006/table">
            <a:tbl>
              <a:tblPr/>
              <a:tblGrid>
                <a:gridCol w="1916113">
                  <a:extLst>
                    <a:ext uri="{9D8B030D-6E8A-4147-A177-3AD203B41FA5}">
                      <a16:colId xmlns:a16="http://schemas.microsoft.com/office/drawing/2014/main" val="20000"/>
                    </a:ext>
                  </a:extLst>
                </a:gridCol>
                <a:gridCol w="4156075">
                  <a:extLst>
                    <a:ext uri="{9D8B030D-6E8A-4147-A177-3AD203B41FA5}">
                      <a16:colId xmlns:a16="http://schemas.microsoft.com/office/drawing/2014/main" val="20001"/>
                    </a:ext>
                  </a:extLst>
                </a:gridCol>
              </a:tblGrid>
              <a:tr h="1531724">
                <a:tc>
                  <a:txBody>
                    <a:bodyPr/>
                    <a:lstStyle/>
                    <a:p>
                      <a:pPr marL="0" marR="0" lvl="0" indent="0" algn="ctr" defTabSz="75565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a:ln>
                            <a:noFill/>
                          </a:ln>
                          <a:solidFill>
                            <a:schemeClr val="tx1"/>
                          </a:solidFill>
                          <a:effectLst/>
                          <a:latin typeface="Calibri" pitchFamily="34" charset="0"/>
                        </a:rPr>
                        <a:t>Сильные стороны</a:t>
                      </a:r>
                    </a:p>
                    <a:p>
                      <a:pPr marL="0" marR="0" lvl="0" indent="0" algn="ctr" defTabSz="75565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Open Sans" pitchFamily="34" charset="0"/>
                        </a:rPr>
                        <a:t>S</a:t>
                      </a:r>
                      <a:endParaRPr kumimoji="0" lang="ru-RU" sz="1600" b="1" i="0" u="none" strike="noStrike" cap="none" normalizeH="0" baseline="0" dirty="0">
                        <a:ln>
                          <a:noFill/>
                        </a:ln>
                        <a:solidFill>
                          <a:schemeClr val="tx1"/>
                        </a:solidFill>
                        <a:effectLst/>
                        <a:latin typeface="Calibri" pitchFamily="34"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6FCECE"/>
                    </a:solidFill>
                  </a:tcPr>
                </a:tc>
                <a:tc>
                  <a:txBody>
                    <a:bodyPr/>
                    <a:lstStyle/>
                    <a:p>
                      <a:pPr marL="171450" marR="0" lvl="0" indent="-171450" algn="l" defTabSz="755650" rtl="0" eaLnBrk="1" fontAlgn="base" latinLnBrk="0" hangingPunct="1">
                        <a:lnSpc>
                          <a:spcPct val="100000"/>
                        </a:lnSpc>
                        <a:spcBef>
                          <a:spcPct val="0"/>
                        </a:spcBef>
                        <a:spcAft>
                          <a:spcPct val="0"/>
                        </a:spcAft>
                        <a:buClrTx/>
                        <a:buSzTx/>
                        <a:buFont typeface="Arial" pitchFamily="34" charset="0"/>
                        <a:buChar char="•"/>
                        <a:tabLst/>
                      </a:pPr>
                      <a:r>
                        <a:rPr kumimoji="0" lang="ru-RU" sz="1100" b="0" i="0" u="none" strike="noStrike" cap="none" normalizeH="0" baseline="0" dirty="0">
                          <a:ln>
                            <a:noFill/>
                          </a:ln>
                          <a:solidFill>
                            <a:schemeClr val="tx1"/>
                          </a:solidFill>
                          <a:effectLst/>
                          <a:latin typeface="Open Sans" pitchFamily="34" charset="0"/>
                          <a:cs typeface="Open Sans" pitchFamily="34" charset="0"/>
                        </a:rPr>
                        <a:t>возможность создания логистических центров;</a:t>
                      </a:r>
                    </a:p>
                    <a:p>
                      <a:pPr marL="171450" marR="0" lvl="0" indent="-171450" algn="l" defTabSz="755650" rtl="0" eaLnBrk="1" fontAlgn="base" latinLnBrk="0" hangingPunct="1">
                        <a:lnSpc>
                          <a:spcPct val="100000"/>
                        </a:lnSpc>
                        <a:spcBef>
                          <a:spcPct val="0"/>
                        </a:spcBef>
                        <a:spcAft>
                          <a:spcPct val="0"/>
                        </a:spcAft>
                        <a:buClrTx/>
                        <a:buSzTx/>
                        <a:buFont typeface="Arial" pitchFamily="34" charset="0"/>
                        <a:buChar char="•"/>
                        <a:tabLst/>
                      </a:pPr>
                      <a:r>
                        <a:rPr kumimoji="0" lang="ru-RU" sz="1100" b="0" i="0" u="none" strike="noStrike" cap="none" normalizeH="0" baseline="0" dirty="0">
                          <a:ln>
                            <a:noFill/>
                          </a:ln>
                          <a:solidFill>
                            <a:schemeClr val="tx1"/>
                          </a:solidFill>
                          <a:effectLst/>
                          <a:latin typeface="Open Sans" pitchFamily="34" charset="0"/>
                          <a:cs typeface="Open Sans" pitchFamily="34" charset="0"/>
                        </a:rPr>
                        <a:t>выгодное географическое положение;</a:t>
                      </a:r>
                    </a:p>
                    <a:p>
                      <a:pPr marL="171450" marR="0" lvl="0" indent="-171450" algn="l" defTabSz="755650" rtl="0" eaLnBrk="1" fontAlgn="base" latinLnBrk="0" hangingPunct="1">
                        <a:lnSpc>
                          <a:spcPct val="100000"/>
                        </a:lnSpc>
                        <a:spcBef>
                          <a:spcPct val="0"/>
                        </a:spcBef>
                        <a:spcAft>
                          <a:spcPct val="0"/>
                        </a:spcAft>
                        <a:buClrTx/>
                        <a:buSzTx/>
                        <a:buFont typeface="Arial" pitchFamily="34" charset="0"/>
                        <a:buChar char="•"/>
                        <a:tabLst/>
                      </a:pPr>
                      <a:r>
                        <a:rPr kumimoji="0" lang="ru-RU" sz="1100" b="0" i="0" u="none" strike="noStrike" cap="none" normalizeH="0" baseline="0" dirty="0">
                          <a:ln>
                            <a:noFill/>
                          </a:ln>
                          <a:solidFill>
                            <a:schemeClr val="tx1"/>
                          </a:solidFill>
                          <a:effectLst/>
                          <a:latin typeface="Open Sans" pitchFamily="34" charset="0"/>
                          <a:cs typeface="Open Sans" pitchFamily="34" charset="0"/>
                        </a:rPr>
                        <a:t>относительная близость к московской агломерации и границе с Республикой Беларусь;</a:t>
                      </a:r>
                    </a:p>
                    <a:p>
                      <a:pPr marL="171450" marR="0" lvl="0" indent="-171450" algn="l" defTabSz="755650" rtl="0" eaLnBrk="1" fontAlgn="base" latinLnBrk="0" hangingPunct="1">
                        <a:lnSpc>
                          <a:spcPct val="100000"/>
                        </a:lnSpc>
                        <a:spcBef>
                          <a:spcPct val="0"/>
                        </a:spcBef>
                        <a:spcAft>
                          <a:spcPct val="0"/>
                        </a:spcAft>
                        <a:buClrTx/>
                        <a:buSzTx/>
                        <a:buFont typeface="Arial" pitchFamily="34" charset="0"/>
                        <a:buChar char="•"/>
                        <a:tabLst/>
                      </a:pPr>
                      <a:r>
                        <a:rPr kumimoji="0" lang="ru-RU" sz="1100" b="0" i="0" u="none" strike="noStrike" cap="none" normalizeH="0" baseline="0" dirty="0">
                          <a:ln>
                            <a:noFill/>
                          </a:ln>
                          <a:solidFill>
                            <a:schemeClr val="tx1"/>
                          </a:solidFill>
                          <a:effectLst/>
                          <a:latin typeface="Open Sans" pitchFamily="34" charset="0"/>
                          <a:cs typeface="Open Sans" pitchFamily="34" charset="0"/>
                        </a:rPr>
                        <a:t>развитая транспортная инфраструктура;</a:t>
                      </a:r>
                    </a:p>
                    <a:p>
                      <a:pPr marL="171450" marR="0" lvl="0" indent="-171450" algn="l" defTabSz="755650" rtl="0" eaLnBrk="1" fontAlgn="base" latinLnBrk="0" hangingPunct="1">
                        <a:lnSpc>
                          <a:spcPct val="100000"/>
                        </a:lnSpc>
                        <a:spcBef>
                          <a:spcPct val="0"/>
                        </a:spcBef>
                        <a:spcAft>
                          <a:spcPct val="0"/>
                        </a:spcAft>
                        <a:buClrTx/>
                        <a:buSzTx/>
                        <a:buFont typeface="Arial" pitchFamily="34" charset="0"/>
                        <a:buChar char="•"/>
                        <a:tabLst/>
                      </a:pPr>
                      <a:r>
                        <a:rPr kumimoji="0" lang="ru-RU" sz="1100" b="0" i="0" u="none" strike="noStrike" cap="none" normalizeH="0" baseline="0" dirty="0">
                          <a:ln>
                            <a:noFill/>
                          </a:ln>
                          <a:solidFill>
                            <a:schemeClr val="tx1"/>
                          </a:solidFill>
                          <a:effectLst/>
                          <a:latin typeface="Open Sans" pitchFamily="34" charset="0"/>
                          <a:cs typeface="Open Sans" pitchFamily="34" charset="0"/>
                        </a:rPr>
                        <a:t>наличие комплекса культурно-исторических ценностей;</a:t>
                      </a:r>
                    </a:p>
                    <a:p>
                      <a:pPr marL="171450" marR="0" lvl="0" indent="-171450" algn="l" defTabSz="755650" rtl="0" eaLnBrk="1" fontAlgn="base" latinLnBrk="0" hangingPunct="1">
                        <a:lnSpc>
                          <a:spcPct val="100000"/>
                        </a:lnSpc>
                        <a:spcBef>
                          <a:spcPct val="0"/>
                        </a:spcBef>
                        <a:spcAft>
                          <a:spcPct val="0"/>
                        </a:spcAft>
                        <a:buClrTx/>
                        <a:buSzTx/>
                        <a:buFont typeface="Arial" pitchFamily="34" charset="0"/>
                        <a:buChar char="•"/>
                        <a:tabLst/>
                      </a:pPr>
                      <a:r>
                        <a:rPr kumimoji="0" lang="ru-RU" sz="1100" b="0" i="0" u="none" strike="noStrike" cap="none" normalizeH="0" baseline="0" dirty="0">
                          <a:ln>
                            <a:noFill/>
                          </a:ln>
                          <a:solidFill>
                            <a:schemeClr val="tx1"/>
                          </a:solidFill>
                          <a:effectLst/>
                          <a:latin typeface="Open Sans" pitchFamily="34" charset="0"/>
                          <a:cs typeface="Open Sans" pitchFamily="34" charset="0"/>
                        </a:rPr>
                        <a:t>экологически чистые территории;</a:t>
                      </a:r>
                    </a:p>
                    <a:p>
                      <a:pPr marL="171450" marR="0" lvl="0" indent="-171450" algn="l" defTabSz="755650" rtl="0" eaLnBrk="1" fontAlgn="base" latinLnBrk="0" hangingPunct="1">
                        <a:lnSpc>
                          <a:spcPct val="100000"/>
                        </a:lnSpc>
                        <a:spcBef>
                          <a:spcPct val="0"/>
                        </a:spcBef>
                        <a:spcAft>
                          <a:spcPct val="0"/>
                        </a:spcAft>
                        <a:buClrTx/>
                        <a:buSzTx/>
                        <a:buFont typeface="Arial" pitchFamily="34" charset="0"/>
                        <a:buChar char="•"/>
                        <a:tabLst/>
                      </a:pPr>
                      <a:r>
                        <a:rPr kumimoji="0" lang="ru-RU" sz="1100" b="0" i="0" u="none" strike="noStrike" cap="none" normalizeH="0" baseline="0" dirty="0">
                          <a:ln>
                            <a:noFill/>
                          </a:ln>
                          <a:solidFill>
                            <a:schemeClr val="tx1"/>
                          </a:solidFill>
                          <a:effectLst/>
                          <a:latin typeface="Open Sans" pitchFamily="34" charset="0"/>
                          <a:cs typeface="Open Sans" pitchFamily="34" charset="0"/>
                        </a:rPr>
                        <a:t>наличие сырья: леса, торфа, огнеупорной глины, песчано-гравийной смеси.</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6FCECE"/>
                    </a:solidFill>
                  </a:tcPr>
                </a:tc>
                <a:extLst>
                  <a:ext uri="{0D108BD9-81ED-4DB2-BD59-A6C34878D82A}">
                    <a16:rowId xmlns:a16="http://schemas.microsoft.com/office/drawing/2014/main" val="10000"/>
                  </a:ext>
                </a:extLst>
              </a:tr>
              <a:tr h="1051631">
                <a:tc>
                  <a:txBody>
                    <a:bodyPr/>
                    <a:lstStyle/>
                    <a:p>
                      <a:pPr marL="0" marR="0" lvl="0" indent="0" algn="ctr" defTabSz="75565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a:ln>
                            <a:noFill/>
                          </a:ln>
                          <a:solidFill>
                            <a:schemeClr val="tx1"/>
                          </a:solidFill>
                          <a:effectLst/>
                          <a:latin typeface="Calibri" pitchFamily="34" charset="0"/>
                        </a:rPr>
                        <a:t>Слабые стороны</a:t>
                      </a:r>
                    </a:p>
                    <a:p>
                      <a:pPr marL="0" marR="0" lvl="0" indent="0" algn="ctr" defTabSz="75565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Open Sans" pitchFamily="34" charset="0"/>
                        </a:rPr>
                        <a:t>W</a:t>
                      </a:r>
                      <a:endParaRPr kumimoji="0" lang="ru-RU" sz="1600" b="1" i="0" u="none" strike="noStrike" cap="none" normalizeH="0" baseline="0" dirty="0">
                        <a:ln>
                          <a:noFill/>
                        </a:ln>
                        <a:solidFill>
                          <a:schemeClr val="tx1"/>
                        </a:solidFill>
                        <a:effectLst/>
                        <a:latin typeface="Calibri" pitchFamily="34"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FDEE3"/>
                    </a:solidFill>
                  </a:tcPr>
                </a:tc>
                <a:tc>
                  <a:txBody>
                    <a:bodyPr/>
                    <a:lstStyle/>
                    <a:p>
                      <a:pPr marL="171450" marR="0" lvl="0" indent="-171450" algn="l" defTabSz="755650" rtl="0" eaLnBrk="1" fontAlgn="base" latinLnBrk="0" hangingPunct="1">
                        <a:lnSpc>
                          <a:spcPct val="100000"/>
                        </a:lnSpc>
                        <a:spcBef>
                          <a:spcPct val="0"/>
                        </a:spcBef>
                        <a:spcAft>
                          <a:spcPct val="0"/>
                        </a:spcAft>
                        <a:buClrTx/>
                        <a:buSzTx/>
                        <a:buFont typeface="Arial" pitchFamily="34" charset="0"/>
                        <a:buChar char="•"/>
                        <a:tabLst/>
                      </a:pPr>
                      <a:r>
                        <a:rPr kumimoji="0" lang="ru-RU" sz="1100" b="0" i="0" u="none" strike="noStrike" cap="none" normalizeH="0" baseline="0" dirty="0">
                          <a:ln>
                            <a:noFill/>
                          </a:ln>
                          <a:solidFill>
                            <a:srgbClr val="000000"/>
                          </a:solidFill>
                          <a:effectLst/>
                          <a:latin typeface="Open Sans" pitchFamily="34" charset="0"/>
                          <a:cs typeface="Open Sans" pitchFamily="34" charset="0"/>
                        </a:rPr>
                        <a:t>слабость инновационной составляющей в                            промышленности;</a:t>
                      </a:r>
                    </a:p>
                    <a:p>
                      <a:pPr marL="171450" marR="0" lvl="0" indent="-171450" algn="l" defTabSz="755650" rtl="0" eaLnBrk="1" fontAlgn="base" latinLnBrk="0" hangingPunct="1">
                        <a:lnSpc>
                          <a:spcPct val="100000"/>
                        </a:lnSpc>
                        <a:spcBef>
                          <a:spcPct val="0"/>
                        </a:spcBef>
                        <a:spcAft>
                          <a:spcPct val="0"/>
                        </a:spcAft>
                        <a:buClrTx/>
                        <a:buSzTx/>
                        <a:buFont typeface="Arial" pitchFamily="34" charset="0"/>
                        <a:buChar char="•"/>
                        <a:tabLst/>
                      </a:pPr>
                      <a:r>
                        <a:rPr kumimoji="0" lang="ru-RU" sz="1100" b="0" i="0" u="none" strike="noStrike" cap="none" normalizeH="0" baseline="0" dirty="0">
                          <a:ln>
                            <a:noFill/>
                          </a:ln>
                          <a:solidFill>
                            <a:srgbClr val="000000"/>
                          </a:solidFill>
                          <a:effectLst/>
                          <a:latin typeface="Open Sans" pitchFamily="34" charset="0"/>
                          <a:cs typeface="Open Sans" pitchFamily="34" charset="0"/>
                        </a:rPr>
                        <a:t>вытеснение продукции предприятий района продукцией другого производства;</a:t>
                      </a:r>
                    </a:p>
                    <a:p>
                      <a:pPr marL="171450" marR="0" lvl="0" indent="-171450" algn="l" defTabSz="755650" rtl="0" eaLnBrk="1" fontAlgn="base" latinLnBrk="0" hangingPunct="1">
                        <a:lnSpc>
                          <a:spcPct val="100000"/>
                        </a:lnSpc>
                        <a:spcBef>
                          <a:spcPct val="0"/>
                        </a:spcBef>
                        <a:spcAft>
                          <a:spcPct val="0"/>
                        </a:spcAft>
                        <a:buClrTx/>
                        <a:buSzTx/>
                        <a:buFont typeface="Arial" pitchFamily="34" charset="0"/>
                        <a:buChar char="•"/>
                        <a:tabLst/>
                      </a:pPr>
                      <a:r>
                        <a:rPr kumimoji="0" lang="ru-RU" sz="1100" b="0" i="0" u="none" strike="noStrike" cap="none" normalizeH="0" baseline="0" dirty="0">
                          <a:ln>
                            <a:noFill/>
                          </a:ln>
                          <a:solidFill>
                            <a:srgbClr val="000000"/>
                          </a:solidFill>
                          <a:effectLst/>
                          <a:latin typeface="Open Sans" pitchFamily="34" charset="0"/>
                          <a:cs typeface="Open Sans" pitchFamily="34" charset="0"/>
                        </a:rPr>
                        <a:t>дефицит кадров из-за возникших демографических диспропорций.</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FDEE3"/>
                    </a:solidFill>
                  </a:tcPr>
                </a:tc>
                <a:extLst>
                  <a:ext uri="{0D108BD9-81ED-4DB2-BD59-A6C34878D82A}">
                    <a16:rowId xmlns:a16="http://schemas.microsoft.com/office/drawing/2014/main" val="10001"/>
                  </a:ext>
                </a:extLst>
              </a:tr>
              <a:tr h="1531724">
                <a:tc>
                  <a:txBody>
                    <a:bodyPr/>
                    <a:lstStyle/>
                    <a:p>
                      <a:pPr marL="0" marR="0" lvl="0" indent="0" algn="ctr" defTabSz="75565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a:ln>
                            <a:noFill/>
                          </a:ln>
                          <a:solidFill>
                            <a:srgbClr val="000000"/>
                          </a:solidFill>
                          <a:effectLst/>
                          <a:latin typeface="Calibri" pitchFamily="34" charset="0"/>
                        </a:rPr>
                        <a:t>Возможности</a:t>
                      </a:r>
                    </a:p>
                    <a:p>
                      <a:pPr marL="0" marR="0" lvl="0" indent="0" algn="ctr" defTabSz="75565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Open Sans" pitchFamily="34" charset="0"/>
                        </a:rPr>
                        <a:t>O</a:t>
                      </a:r>
                      <a:endParaRPr kumimoji="0" lang="ru-RU" sz="1600" b="1" i="0" u="none" strike="noStrike" cap="none" normalizeH="0" baseline="0">
                        <a:ln>
                          <a:noFill/>
                        </a:ln>
                        <a:solidFill>
                          <a:srgbClr val="000000"/>
                        </a:solidFill>
                        <a:effectLst/>
                        <a:latin typeface="Calibri" pitchFamily="34"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A8"/>
                    </a:solidFill>
                  </a:tcPr>
                </a:tc>
                <a:tc>
                  <a:txBody>
                    <a:bodyPr/>
                    <a:lstStyle/>
                    <a:p>
                      <a:pPr marL="171450" marR="0" lvl="0" indent="-171450" algn="l" defTabSz="755650" rtl="0" eaLnBrk="1" fontAlgn="base" latinLnBrk="0" hangingPunct="1">
                        <a:lnSpc>
                          <a:spcPct val="100000"/>
                        </a:lnSpc>
                        <a:spcBef>
                          <a:spcPct val="0"/>
                        </a:spcBef>
                        <a:spcAft>
                          <a:spcPct val="0"/>
                        </a:spcAft>
                        <a:buClrTx/>
                        <a:buSzTx/>
                        <a:buFont typeface="Arial" pitchFamily="34" charset="0"/>
                        <a:buChar char="•"/>
                        <a:tabLst/>
                      </a:pPr>
                      <a:r>
                        <a:rPr kumimoji="0" lang="ru-RU" sz="1100" b="0" i="0" u="none" strike="noStrike" cap="none" normalizeH="0" baseline="0" dirty="0">
                          <a:ln>
                            <a:noFill/>
                          </a:ln>
                          <a:solidFill>
                            <a:srgbClr val="000000"/>
                          </a:solidFill>
                          <a:effectLst/>
                          <a:latin typeface="Open Sans" pitchFamily="34" charset="0"/>
                          <a:cs typeface="Open Sans" pitchFamily="34" charset="0"/>
                        </a:rPr>
                        <a:t>расширение рынка продукции местных производителей;</a:t>
                      </a:r>
                    </a:p>
                    <a:p>
                      <a:pPr marL="171450" marR="0" lvl="0" indent="-171450" algn="l" defTabSz="755650" rtl="0" eaLnBrk="1" fontAlgn="base" latinLnBrk="0" hangingPunct="1">
                        <a:lnSpc>
                          <a:spcPct val="100000"/>
                        </a:lnSpc>
                        <a:spcBef>
                          <a:spcPct val="0"/>
                        </a:spcBef>
                        <a:spcAft>
                          <a:spcPct val="0"/>
                        </a:spcAft>
                        <a:buClrTx/>
                        <a:buSzTx/>
                        <a:buFont typeface="Arial" pitchFamily="34" charset="0"/>
                        <a:buChar char="•"/>
                        <a:tabLst/>
                      </a:pPr>
                      <a:r>
                        <a:rPr kumimoji="0" lang="ru-RU" sz="1100" b="0" i="0" u="none" strike="noStrike" cap="none" normalizeH="0" baseline="0" dirty="0">
                          <a:ln>
                            <a:noFill/>
                          </a:ln>
                          <a:solidFill>
                            <a:srgbClr val="000000"/>
                          </a:solidFill>
                          <a:effectLst/>
                          <a:latin typeface="Open Sans" pitchFamily="34" charset="0"/>
                          <a:cs typeface="Open Sans" pitchFamily="34" charset="0"/>
                        </a:rPr>
                        <a:t>организация логистического центра;</a:t>
                      </a:r>
                    </a:p>
                    <a:p>
                      <a:pPr marL="171450" marR="0" lvl="0" indent="-171450" algn="l" defTabSz="755650" rtl="0" eaLnBrk="1" fontAlgn="base" latinLnBrk="0" hangingPunct="1">
                        <a:lnSpc>
                          <a:spcPct val="100000"/>
                        </a:lnSpc>
                        <a:spcBef>
                          <a:spcPct val="0"/>
                        </a:spcBef>
                        <a:spcAft>
                          <a:spcPct val="0"/>
                        </a:spcAft>
                        <a:buClrTx/>
                        <a:buSzTx/>
                        <a:buFont typeface="Arial" pitchFamily="34" charset="0"/>
                        <a:buChar char="•"/>
                        <a:tabLst/>
                      </a:pPr>
                      <a:r>
                        <a:rPr kumimoji="0" lang="ru-RU" sz="1100" b="0" i="0" u="none" strike="noStrike" cap="none" normalizeH="0" baseline="0" dirty="0">
                          <a:ln>
                            <a:noFill/>
                          </a:ln>
                          <a:solidFill>
                            <a:srgbClr val="000000"/>
                          </a:solidFill>
                          <a:effectLst/>
                          <a:latin typeface="Open Sans" pitchFamily="34" charset="0"/>
                          <a:cs typeface="Open Sans" pitchFamily="34" charset="0"/>
                        </a:rPr>
                        <a:t>внедрение инновационных технологий;</a:t>
                      </a:r>
                    </a:p>
                    <a:p>
                      <a:pPr marL="171450" marR="0" lvl="0" indent="-171450" algn="l" defTabSz="755650" rtl="0" eaLnBrk="1" fontAlgn="base" latinLnBrk="0" hangingPunct="1">
                        <a:lnSpc>
                          <a:spcPct val="100000"/>
                        </a:lnSpc>
                        <a:spcBef>
                          <a:spcPct val="0"/>
                        </a:spcBef>
                        <a:spcAft>
                          <a:spcPct val="0"/>
                        </a:spcAft>
                        <a:buClrTx/>
                        <a:buSzTx/>
                        <a:buFont typeface="Arial" pitchFamily="34" charset="0"/>
                        <a:buChar char="•"/>
                        <a:tabLst/>
                      </a:pPr>
                      <a:r>
                        <a:rPr kumimoji="0" lang="ru-RU" sz="1100" b="0" i="0" u="none" strike="noStrike" cap="none" normalizeH="0" baseline="0" dirty="0">
                          <a:ln>
                            <a:noFill/>
                          </a:ln>
                          <a:solidFill>
                            <a:srgbClr val="000000"/>
                          </a:solidFill>
                          <a:effectLst/>
                          <a:latin typeface="Open Sans" pitchFamily="34" charset="0"/>
                          <a:cs typeface="Open Sans" pitchFamily="34" charset="0"/>
                        </a:rPr>
                        <a:t>вовлечение в сельхозпроизводство  неиспользуемых угодий;</a:t>
                      </a:r>
                    </a:p>
                    <a:p>
                      <a:pPr marL="171450" marR="0" lvl="0" indent="-171450" algn="l" defTabSz="755650" rtl="0" eaLnBrk="1" fontAlgn="base" latinLnBrk="0" hangingPunct="1">
                        <a:lnSpc>
                          <a:spcPct val="100000"/>
                        </a:lnSpc>
                        <a:spcBef>
                          <a:spcPct val="0"/>
                        </a:spcBef>
                        <a:spcAft>
                          <a:spcPct val="0"/>
                        </a:spcAft>
                        <a:buClrTx/>
                        <a:buSzTx/>
                        <a:buFont typeface="Arial" pitchFamily="34" charset="0"/>
                        <a:buChar char="•"/>
                        <a:tabLst/>
                      </a:pPr>
                      <a:r>
                        <a:rPr kumimoji="0" lang="ru-RU" sz="1100" b="0" i="0" u="none" strike="noStrike" cap="none" normalizeH="0" baseline="0" dirty="0">
                          <a:ln>
                            <a:noFill/>
                          </a:ln>
                          <a:solidFill>
                            <a:srgbClr val="000000"/>
                          </a:solidFill>
                          <a:effectLst/>
                          <a:latin typeface="Open Sans" pitchFamily="34" charset="0"/>
                          <a:cs typeface="Open Sans" pitchFamily="34" charset="0"/>
                        </a:rPr>
                        <a:t>возможности локализации производства для белорусского бизнеса;</a:t>
                      </a:r>
                    </a:p>
                    <a:p>
                      <a:pPr marL="171450" marR="0" lvl="0" indent="-171450" algn="l" defTabSz="755650" rtl="0" eaLnBrk="1" fontAlgn="base" latinLnBrk="0" hangingPunct="1">
                        <a:lnSpc>
                          <a:spcPct val="100000"/>
                        </a:lnSpc>
                        <a:spcBef>
                          <a:spcPct val="0"/>
                        </a:spcBef>
                        <a:spcAft>
                          <a:spcPct val="0"/>
                        </a:spcAft>
                        <a:buClrTx/>
                        <a:buSzTx/>
                        <a:buFont typeface="Arial" pitchFamily="34" charset="0"/>
                        <a:buChar char="•"/>
                        <a:tabLst/>
                      </a:pPr>
                      <a:r>
                        <a:rPr kumimoji="0" lang="ru-RU" sz="1100" b="0" i="0" u="none" strike="noStrike" cap="none" normalizeH="0" baseline="0" dirty="0">
                          <a:ln>
                            <a:noFill/>
                          </a:ln>
                          <a:solidFill>
                            <a:srgbClr val="000000"/>
                          </a:solidFill>
                          <a:effectLst/>
                          <a:latin typeface="Open Sans" pitchFamily="34" charset="0"/>
                          <a:cs typeface="Open Sans" pitchFamily="34" charset="0"/>
                        </a:rPr>
                        <a:t>развитие специализированных видов туризма: рыболовство, охота.</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A8"/>
                    </a:solidFill>
                  </a:tcPr>
                </a:tc>
                <a:extLst>
                  <a:ext uri="{0D108BD9-81ED-4DB2-BD59-A6C34878D82A}">
                    <a16:rowId xmlns:a16="http://schemas.microsoft.com/office/drawing/2014/main" val="10002"/>
                  </a:ext>
                </a:extLst>
              </a:tr>
              <a:tr h="579159">
                <a:tc>
                  <a:txBody>
                    <a:bodyPr/>
                    <a:lstStyle/>
                    <a:p>
                      <a:pPr marL="0" marR="0" lvl="0" indent="0" algn="ctr" defTabSz="75565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a:ln>
                            <a:noFill/>
                          </a:ln>
                          <a:solidFill>
                            <a:srgbClr val="000000"/>
                          </a:solidFill>
                          <a:effectLst/>
                          <a:latin typeface="Calibri" pitchFamily="34" charset="0"/>
                        </a:rPr>
                        <a:t>Угрозы</a:t>
                      </a:r>
                    </a:p>
                    <a:p>
                      <a:pPr marL="0" marR="0" lvl="0" indent="0" algn="ctr" defTabSz="75565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Open Sans" pitchFamily="34" charset="0"/>
                        </a:rPr>
                        <a:t>T</a:t>
                      </a:r>
                      <a:endParaRPr kumimoji="0" lang="ru-RU" sz="1600" b="1" i="0" u="none" strike="noStrike" cap="none" normalizeH="0" baseline="0">
                        <a:ln>
                          <a:noFill/>
                        </a:ln>
                        <a:solidFill>
                          <a:srgbClr val="000000"/>
                        </a:solidFill>
                        <a:effectLst/>
                        <a:latin typeface="Calibri" pitchFamily="34"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BFBB7"/>
                    </a:solidFill>
                  </a:tcPr>
                </a:tc>
                <a:tc>
                  <a:txBody>
                    <a:bodyPr/>
                    <a:lstStyle/>
                    <a:p>
                      <a:pPr marL="171450" marR="0" lvl="0" indent="-171450" algn="l" defTabSz="755650" rtl="0" eaLnBrk="1" fontAlgn="base" latinLnBrk="0" hangingPunct="1">
                        <a:lnSpc>
                          <a:spcPct val="100000"/>
                        </a:lnSpc>
                        <a:spcBef>
                          <a:spcPct val="0"/>
                        </a:spcBef>
                        <a:spcAft>
                          <a:spcPct val="0"/>
                        </a:spcAft>
                        <a:buClrTx/>
                        <a:buSzTx/>
                        <a:buFont typeface="Arial" pitchFamily="34" charset="0"/>
                        <a:buChar char="•"/>
                        <a:tabLst/>
                      </a:pPr>
                      <a:r>
                        <a:rPr kumimoji="0" lang="ru-RU" sz="1100" b="0" i="0" u="none" strike="noStrike" cap="none" normalizeH="0" baseline="0" dirty="0">
                          <a:ln>
                            <a:noFill/>
                          </a:ln>
                          <a:solidFill>
                            <a:srgbClr val="000000"/>
                          </a:solidFill>
                          <a:effectLst/>
                          <a:latin typeface="Open Sans" pitchFamily="34" charset="0"/>
                          <a:cs typeface="Open Sans" pitchFamily="34" charset="0"/>
                        </a:rPr>
                        <a:t>демографическое старение населения;</a:t>
                      </a:r>
                    </a:p>
                    <a:p>
                      <a:pPr marL="171450" marR="0" lvl="0" indent="-171450" algn="l" defTabSz="755650" rtl="0" eaLnBrk="1" fontAlgn="base" latinLnBrk="0" hangingPunct="1">
                        <a:lnSpc>
                          <a:spcPct val="100000"/>
                        </a:lnSpc>
                        <a:spcBef>
                          <a:spcPct val="0"/>
                        </a:spcBef>
                        <a:spcAft>
                          <a:spcPct val="0"/>
                        </a:spcAft>
                        <a:buClrTx/>
                        <a:buSzTx/>
                        <a:buFont typeface="Arial" pitchFamily="34" charset="0"/>
                        <a:buChar char="•"/>
                        <a:tabLst/>
                      </a:pPr>
                      <a:r>
                        <a:rPr kumimoji="0" lang="ru-RU" sz="1100" b="0" i="0" u="none" strike="noStrike" cap="none" normalizeH="0" baseline="0" dirty="0">
                          <a:ln>
                            <a:noFill/>
                          </a:ln>
                          <a:solidFill>
                            <a:srgbClr val="000000"/>
                          </a:solidFill>
                          <a:effectLst/>
                          <a:latin typeface="Open Sans" pitchFamily="34" charset="0"/>
                          <a:cs typeface="Open Sans" pitchFamily="34" charset="0"/>
                        </a:rPr>
                        <a:t>отток из района способной творческой молодежи.</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BFBB7"/>
                    </a:solidFill>
                  </a:tcPr>
                </a:tc>
                <a:extLst>
                  <a:ext uri="{0D108BD9-81ED-4DB2-BD59-A6C34878D82A}">
                    <a16:rowId xmlns:a16="http://schemas.microsoft.com/office/drawing/2014/main" val="10003"/>
                  </a:ext>
                </a:extLst>
              </a:tr>
            </a:tbl>
          </a:graphicData>
        </a:graphic>
      </p:graphicFrame>
      <p:sp>
        <p:nvSpPr>
          <p:cNvPr id="50197" name="TextBox 9"/>
          <p:cNvSpPr txBox="1">
            <a:spLocks noChangeArrowheads="1"/>
          </p:cNvSpPr>
          <p:nvPr/>
        </p:nvSpPr>
        <p:spPr bwMode="auto">
          <a:xfrm>
            <a:off x="7121525" y="7189788"/>
            <a:ext cx="4379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ru-RU" sz="1800" b="1" i="1" dirty="0">
                <a:solidFill>
                  <a:srgbClr val="339533"/>
                </a:solidFill>
                <a:latin typeface="Open Sans Semibold" panose="020B0706030804020204" pitchFamily="34" charset="0"/>
                <a:cs typeface="Open Sans Semibold" panose="020B0706030804020204" pitchFamily="34" charset="0"/>
              </a:rPr>
              <a:t>31</a:t>
            </a:r>
          </a:p>
        </p:txBody>
      </p:sp>
      <p:sp>
        <p:nvSpPr>
          <p:cNvPr id="50199" name="TextBox 11"/>
          <p:cNvSpPr txBox="1">
            <a:spLocks noChangeArrowheads="1"/>
          </p:cNvSpPr>
          <p:nvPr/>
        </p:nvSpPr>
        <p:spPr bwMode="auto">
          <a:xfrm>
            <a:off x="236538" y="439738"/>
            <a:ext cx="2095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825"/>
              </a:spcBef>
              <a:buFont typeface="Arial" panose="020B0604020202020204" pitchFamily="34" charset="0"/>
              <a:buChar char="•"/>
              <a:defRPr sz="2300">
                <a:solidFill>
                  <a:schemeClr val="tx1"/>
                </a:solidFill>
                <a:latin typeface="Calibri" panose="020F0502020204030204" pitchFamily="34" charset="0"/>
              </a:defRPr>
            </a:lvl1pPr>
            <a:lvl2pPr marL="742950" indent="-285750">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457200"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eaLnBrk="1" hangingPunct="1">
              <a:lnSpc>
                <a:spcPct val="100000"/>
              </a:lnSpc>
              <a:spcBef>
                <a:spcPct val="0"/>
              </a:spcBef>
              <a:buFontTx/>
              <a:buNone/>
            </a:pPr>
            <a:r>
              <a:rPr lang="ru-RU" sz="700">
                <a:solidFill>
                  <a:srgbClr val="002060"/>
                </a:solidFill>
                <a:latin typeface="Open Sans" panose="020B0606030504020204" pitchFamily="34" charset="0"/>
                <a:cs typeface="Open Sans" panose="020B0606030504020204" pitchFamily="34" charset="0"/>
              </a:rPr>
              <a:t> </a:t>
            </a:r>
          </a:p>
        </p:txBody>
      </p:sp>
      <p:pic>
        <p:nvPicPr>
          <p:cNvPr id="50200" name="Picture 3" descr="Буфер обмена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388" y="157163"/>
            <a:ext cx="668337"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8">
            <a:extLst>
              <a:ext uri="{FF2B5EF4-FFF2-40B4-BE49-F238E27FC236}">
                <a16:creationId xmlns:a16="http://schemas.microsoft.com/office/drawing/2014/main" id="{89966DDE-6BFD-45EF-A853-CE5857D15736}"/>
              </a:ext>
            </a:extLst>
          </p:cNvPr>
          <p:cNvPicPr>
            <a:picLocks noChangeAspect="1"/>
          </p:cNvPicPr>
          <p:nvPr/>
        </p:nvPicPr>
        <p:blipFill rotWithShape="1">
          <a:blip r:embed="rId5"/>
          <a:srcRect t="10206" b="3426"/>
          <a:stretch/>
        </p:blipFill>
        <p:spPr>
          <a:xfrm>
            <a:off x="1" y="6708559"/>
            <a:ext cx="2957538" cy="836522"/>
          </a:xfrm>
          <a:prstGeom prst="rect">
            <a:avLst/>
          </a:prstGeom>
        </p:spPr>
      </p:pic>
      <p:pic>
        <p:nvPicPr>
          <p:cNvPr id="11" name="Рисунок 10"/>
          <p:cNvPicPr>
            <a:picLocks noChangeAspect="1"/>
          </p:cNvPicPr>
          <p:nvPr/>
        </p:nvPicPr>
        <p:blipFill>
          <a:blip r:embed="rId6"/>
          <a:stretch>
            <a:fillRect/>
          </a:stretch>
        </p:blipFill>
        <p:spPr>
          <a:xfrm>
            <a:off x="910307" y="154218"/>
            <a:ext cx="1329043" cy="804742"/>
          </a:xfrm>
          <a:prstGeom prst="rect">
            <a:avLst/>
          </a:prstGeom>
        </p:spPr>
      </p:pic>
    </p:spTree>
    <p:extLst>
      <p:ext uri="{BB962C8B-B14F-4D97-AF65-F5344CB8AC3E}">
        <p14:creationId xmlns:p14="http://schemas.microsoft.com/office/powerpoint/2010/main" val="11282526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3" cstate="print">
            <a:duotone>
              <a:prstClr val="black"/>
              <a:schemeClr val="accent6">
                <a:tint val="45000"/>
                <a:satMod val="400000"/>
              </a:schemeClr>
            </a:duotone>
            <a:extLst>
              <a:ext uri="{BEBA8EAE-BF5A-486C-A8C5-ECC9F3942E4B}">
                <a14:imgProps xmlns:a14="http://schemas.microsoft.com/office/drawing/2010/main">
                  <a14:imgLayer r:embed="rId4">
                    <a14:imgEffect>
                      <a14:artisticGlowDiffused/>
                    </a14:imgEffect>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9252" t="7485" r="9452" b="8220"/>
          <a:stretch/>
        </p:blipFill>
        <p:spPr>
          <a:xfrm>
            <a:off x="51621" y="1396689"/>
            <a:ext cx="7641758" cy="4640881"/>
          </a:xfrm>
          <a:prstGeom prst="rect">
            <a:avLst/>
          </a:prstGeom>
        </p:spPr>
      </p:pic>
      <p:sp>
        <p:nvSpPr>
          <p:cNvPr id="4" name="TextBox 3"/>
          <p:cNvSpPr txBox="1"/>
          <p:nvPr/>
        </p:nvSpPr>
        <p:spPr>
          <a:xfrm>
            <a:off x="7155119" y="7190343"/>
            <a:ext cx="437940"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32</a:t>
            </a:r>
          </a:p>
        </p:txBody>
      </p:sp>
      <p:sp>
        <p:nvSpPr>
          <p:cNvPr id="26" name="TextBox 25"/>
          <p:cNvSpPr txBox="1"/>
          <p:nvPr/>
        </p:nvSpPr>
        <p:spPr>
          <a:xfrm>
            <a:off x="652810" y="1611366"/>
            <a:ext cx="3196360" cy="1169551"/>
          </a:xfrm>
          <a:prstGeom prst="rect">
            <a:avLst/>
          </a:prstGeom>
          <a:noFill/>
        </p:spPr>
        <p:txBody>
          <a:bodyPr wrap="square" rtlCol="0">
            <a:spAutoFit/>
          </a:bodyPr>
          <a:lstStyle/>
          <a:p>
            <a:pPr algn="ct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ГЛАВА МУНИЦИПАЛЬНОГО ОБРАЗОВАНИЯ </a:t>
            </a:r>
          </a:p>
          <a:p>
            <a:pPr algn="ct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«ШУМЯЧСКИЙ МУНИЦИПАЛЬНЫЙ ОКРУГ» СМОЛЕНСКОЙ ОБЛАСТИ:</a:t>
            </a:r>
          </a:p>
        </p:txBody>
      </p:sp>
      <p:sp>
        <p:nvSpPr>
          <p:cNvPr id="28" name="TextBox 27"/>
          <p:cNvSpPr txBox="1"/>
          <p:nvPr/>
        </p:nvSpPr>
        <p:spPr>
          <a:xfrm>
            <a:off x="652810" y="3667893"/>
            <a:ext cx="3147631" cy="1384995"/>
          </a:xfrm>
          <a:prstGeom prst="rect">
            <a:avLst/>
          </a:prstGeom>
          <a:noFill/>
        </p:spPr>
        <p:txBody>
          <a:bodyPr wrap="square" rtlCol="0">
            <a:spAutoFit/>
          </a:bodyPr>
          <a:lstStyle/>
          <a:p>
            <a:pPr algn="ct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ЗАМЕСТИТЕЛЬ ГЛАВЫ МУНИЦИПАЛЬНОГО ОБРАЗОВАНИЯ </a:t>
            </a:r>
          </a:p>
          <a:p>
            <a:pPr algn="ct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«ШУМЯЧСКИЙ МУНИЦИПАЛЬНЫЙ ОКРУГ» СМОЛЕНСКОЙ ОБЛАСТИ:</a:t>
            </a:r>
          </a:p>
        </p:txBody>
      </p:sp>
      <p:sp>
        <p:nvSpPr>
          <p:cNvPr id="29" name="TextBox 28"/>
          <p:cNvSpPr txBox="1"/>
          <p:nvPr/>
        </p:nvSpPr>
        <p:spPr>
          <a:xfrm>
            <a:off x="4011953" y="1763632"/>
            <a:ext cx="2583543" cy="954107"/>
          </a:xfrm>
          <a:prstGeom prst="rect">
            <a:avLst/>
          </a:prstGeom>
          <a:noFill/>
        </p:spPr>
        <p:txBody>
          <a:bodyPr wrap="square" rtlCol="0">
            <a:spAutoFit/>
          </a:bodyPr>
          <a:lstStyle/>
          <a:p>
            <a:pPr algn="ctr"/>
            <a:r>
              <a:rPr lang="ru-RU" sz="1400" b="1" cap="all" dirty="0">
                <a:solidFill>
                  <a:srgbClr val="0070C0"/>
                </a:solidFill>
                <a:latin typeface="Open Sans" panose="020B0606030504020204" pitchFamily="34" charset="0"/>
                <a:ea typeface="Open Sans" panose="020B0606030504020204" pitchFamily="34" charset="0"/>
                <a:cs typeface="Open Sans" panose="020B0606030504020204" pitchFamily="34" charset="0"/>
              </a:rPr>
              <a:t>Министерство инвестиционного развития Смоленской области</a:t>
            </a: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0" name="TextBox 29"/>
          <p:cNvSpPr txBox="1"/>
          <p:nvPr/>
        </p:nvSpPr>
        <p:spPr>
          <a:xfrm>
            <a:off x="3983553" y="3599541"/>
            <a:ext cx="2583543" cy="738664"/>
          </a:xfrm>
          <a:prstGeom prst="rect">
            <a:avLst/>
          </a:prstGeom>
          <a:noFill/>
        </p:spPr>
        <p:txBody>
          <a:bodyPr wrap="square" rtlCol="0">
            <a:spAutoFit/>
          </a:bodyPr>
          <a:lstStyle/>
          <a:p>
            <a:pPr algn="ctr"/>
            <a:r>
              <a:rPr lang="ru-RU" sz="1400" b="1" cap="all" dirty="0">
                <a:solidFill>
                  <a:srgbClr val="0070C0"/>
                </a:solidFill>
                <a:latin typeface="Open Sans" panose="020B0606030504020204" pitchFamily="34" charset="0"/>
                <a:ea typeface="Open Sans" panose="020B0606030504020204" pitchFamily="34" charset="0"/>
                <a:cs typeface="Open Sans" panose="020B0606030504020204" pitchFamily="34" charset="0"/>
              </a:rPr>
              <a:t>ООО «Корпорация инвестиционного развития»</a:t>
            </a: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1" name="TextBox 30"/>
          <p:cNvSpPr txBox="1"/>
          <p:nvPr/>
        </p:nvSpPr>
        <p:spPr>
          <a:xfrm>
            <a:off x="374343" y="2375396"/>
            <a:ext cx="3753292" cy="1169551"/>
          </a:xfrm>
          <a:prstGeom prst="rect">
            <a:avLst/>
          </a:prstGeom>
          <a:noFill/>
        </p:spPr>
        <p:txBody>
          <a:bodyPr wrap="square" rtlCol="0">
            <a:spAutoFit/>
          </a:bodyPr>
          <a:lstStyle/>
          <a:p>
            <a:pPr algn="ctr"/>
            <a:r>
              <a:rPr lang="ru-RU" sz="1400" dirty="0">
                <a:latin typeface="Open Sans" panose="020B0606030504020204" pitchFamily="34" charset="0"/>
                <a:ea typeface="Open Sans" panose="020B0606030504020204" pitchFamily="34" charset="0"/>
                <a:cs typeface="Open Sans" panose="020B0606030504020204" pitchFamily="34" charset="0"/>
              </a:rPr>
              <a:t>Каменев Дмитрий Анатольевич</a:t>
            </a:r>
          </a:p>
          <a:p>
            <a:pPr algn="ctr"/>
            <a:r>
              <a:rPr lang="ru-RU" sz="1400" dirty="0">
                <a:latin typeface="Open Sans" panose="020B0606030504020204" pitchFamily="34" charset="0"/>
                <a:ea typeface="Open Sans" panose="020B0606030504020204" pitchFamily="34" charset="0"/>
                <a:cs typeface="Open Sans" panose="020B0606030504020204" pitchFamily="34" charset="0"/>
              </a:rPr>
              <a:t>Телефон: (48133) 4-11-44   </a:t>
            </a:r>
          </a:p>
          <a:p>
            <a:pPr algn="ctr"/>
            <a:r>
              <a:rPr lang="en-US" sz="1400" dirty="0">
                <a:latin typeface="Open Sans" pitchFamily="34" charset="0"/>
                <a:ea typeface="Open Sans" pitchFamily="34" charset="0"/>
                <a:cs typeface="Open Sans" pitchFamily="34" charset="0"/>
              </a:rPr>
              <a:t>Email: </a:t>
            </a:r>
            <a:r>
              <a:rPr lang="en-US" sz="1400" u="sng" dirty="0">
                <a:latin typeface="Open Sans" pitchFamily="34" charset="0"/>
                <a:ea typeface="Open Sans" pitchFamily="34" charset="0"/>
                <a:cs typeface="Open Sans" pitchFamily="34" charset="0"/>
                <a:hlinkClick r:id="rId5"/>
              </a:rPr>
              <a:t>shumichi@admin-smolensk.ru</a:t>
            </a:r>
            <a:r>
              <a:rPr lang="ru-RU" sz="1400" u="sng" dirty="0">
                <a:latin typeface="Open Sans" pitchFamily="34" charset="0"/>
                <a:ea typeface="Open Sans" pitchFamily="34" charset="0"/>
                <a:cs typeface="Open Sans" pitchFamily="34" charset="0"/>
              </a:rPr>
              <a:t> </a:t>
            </a:r>
          </a:p>
          <a:p>
            <a:pPr algn="ctr"/>
            <a:r>
              <a:rPr lang="ru-RU" sz="1400" dirty="0">
                <a:latin typeface="Open Sans" pitchFamily="34" charset="0"/>
                <a:ea typeface="Open Sans" pitchFamily="34" charset="0"/>
                <a:cs typeface="Open Sans" pitchFamily="34" charset="0"/>
              </a:rPr>
              <a:t>Сайт:</a:t>
            </a:r>
            <a:r>
              <a:rPr lang="ru-RU" sz="1400" b="1" dirty="0">
                <a:latin typeface="Open Sans" pitchFamily="34" charset="0"/>
                <a:ea typeface="Open Sans" pitchFamily="34" charset="0"/>
                <a:cs typeface="Open Sans" pitchFamily="34" charset="0"/>
              </a:rPr>
              <a:t> </a:t>
            </a:r>
            <a:r>
              <a:rPr lang="ru-RU" sz="1400" dirty="0">
                <a:latin typeface="Open Sans" pitchFamily="34" charset="0"/>
                <a:ea typeface="Open Sans" pitchFamily="34" charset="0"/>
                <a:cs typeface="Open Sans" pitchFamily="34" charset="0"/>
              </a:rPr>
              <a:t>shumichi.admin-smolensk.ru</a:t>
            </a:r>
          </a:p>
          <a:p>
            <a:pPr algn="ctr"/>
            <a:endParaRPr lang="ru-RU" sz="1400" dirty="0">
              <a:latin typeface="Open Sans" pitchFamily="34" charset="0"/>
              <a:ea typeface="Open Sans" pitchFamily="34" charset="0"/>
              <a:cs typeface="Open Sans" pitchFamily="34" charset="0"/>
            </a:endParaRPr>
          </a:p>
        </p:txBody>
      </p:sp>
      <p:sp>
        <p:nvSpPr>
          <p:cNvPr id="33" name="TextBox 32"/>
          <p:cNvSpPr txBox="1"/>
          <p:nvPr/>
        </p:nvSpPr>
        <p:spPr>
          <a:xfrm>
            <a:off x="782138" y="4734745"/>
            <a:ext cx="2888974" cy="738664"/>
          </a:xfrm>
          <a:prstGeom prst="rect">
            <a:avLst/>
          </a:prstGeom>
          <a:noFill/>
        </p:spPr>
        <p:txBody>
          <a:bodyPr wrap="square" rtlCol="0">
            <a:spAutoFit/>
          </a:bodyPr>
          <a:lstStyle/>
          <a:p>
            <a:pPr algn="ctr"/>
            <a:r>
              <a:rPr lang="ru-RU" sz="1400" dirty="0">
                <a:latin typeface="Open Sans" panose="020B0606030504020204" pitchFamily="34" charset="0"/>
                <a:ea typeface="Open Sans" panose="020B0606030504020204" pitchFamily="34" charset="0"/>
                <a:cs typeface="Open Sans" panose="020B0606030504020204" pitchFamily="34" charset="0"/>
              </a:rPr>
              <a:t>Абраменков Василий Евгеньевич</a:t>
            </a:r>
          </a:p>
          <a:p>
            <a:pPr algn="ctr"/>
            <a:r>
              <a:rPr lang="ru-RU" sz="1400" dirty="0">
                <a:latin typeface="Open Sans" panose="020B0606030504020204" pitchFamily="34" charset="0"/>
                <a:ea typeface="Open Sans" panose="020B0606030504020204" pitchFamily="34" charset="0"/>
                <a:cs typeface="Open Sans" panose="020B0606030504020204" pitchFamily="34" charset="0"/>
              </a:rPr>
              <a:t>Телефон: (48133) 4-12-44</a:t>
            </a:r>
          </a:p>
        </p:txBody>
      </p:sp>
      <p:sp>
        <p:nvSpPr>
          <p:cNvPr id="34" name="TextBox 33"/>
          <p:cNvSpPr txBox="1"/>
          <p:nvPr/>
        </p:nvSpPr>
        <p:spPr>
          <a:xfrm>
            <a:off x="4032282" y="2478336"/>
            <a:ext cx="2691410" cy="1169551"/>
          </a:xfrm>
          <a:prstGeom prst="rect">
            <a:avLst/>
          </a:prstGeom>
          <a:noFill/>
        </p:spPr>
        <p:txBody>
          <a:bodyPr wrap="square" rtlCol="0">
            <a:spAutoFit/>
          </a:bodyPr>
          <a:lstStyle/>
          <a:p>
            <a:pPr algn="ctr"/>
            <a:r>
              <a:rPr lang="ru-RU" sz="1400" dirty="0">
                <a:latin typeface="Open Sans" panose="020B0606030504020204" pitchFamily="34" charset="0"/>
                <a:ea typeface="Open Sans" panose="020B0606030504020204" pitchFamily="34" charset="0"/>
                <a:cs typeface="Open Sans" panose="020B0606030504020204" pitchFamily="34" charset="0"/>
              </a:rPr>
              <a:t>Телефон: (4812) 20-55-20</a:t>
            </a:r>
          </a:p>
          <a:p>
            <a:pPr algn="ctr"/>
            <a:r>
              <a:rPr lang="ru-RU" sz="1400" dirty="0">
                <a:latin typeface="Open Sans" panose="020B0606030504020204" pitchFamily="34" charset="0"/>
                <a:ea typeface="Open Sans" panose="020B0606030504020204" pitchFamily="34" charset="0"/>
                <a:cs typeface="Open Sans" panose="020B0606030504020204" pitchFamily="34" charset="0"/>
              </a:rPr>
              <a:t>Факс: (4812) 20-55-39</a:t>
            </a:r>
          </a:p>
          <a:p>
            <a:pPr algn="ctr"/>
            <a:r>
              <a:rPr lang="en-US" sz="1400" dirty="0">
                <a:latin typeface="Open Sans" panose="020B0606030504020204" pitchFamily="34" charset="0"/>
                <a:ea typeface="Open Sans" panose="020B0606030504020204" pitchFamily="34" charset="0"/>
                <a:cs typeface="Open Sans" panose="020B0606030504020204" pitchFamily="34" charset="0"/>
              </a:rPr>
              <a:t>E-mail: </a:t>
            </a:r>
            <a:r>
              <a:rPr lang="en-US" sz="1400" u="sng" dirty="0">
                <a:latin typeface="Open Sans" panose="020B0606030504020204" pitchFamily="34" charset="0"/>
                <a:ea typeface="Open Sans" panose="020B0606030504020204" pitchFamily="34" charset="0"/>
                <a:cs typeface="Open Sans" panose="020B0606030504020204" pitchFamily="34" charset="0"/>
                <a:hlinkClick r:id="rId6"/>
              </a:rPr>
              <a:t>dep@smolinvest.com</a:t>
            </a:r>
            <a:endParaRPr lang="en-US" sz="1400" u="sng" dirty="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a:latin typeface="Open Sans" panose="020B0606030504020204" pitchFamily="34" charset="0"/>
                <a:ea typeface="Open Sans" panose="020B0606030504020204" pitchFamily="34" charset="0"/>
                <a:cs typeface="Open Sans" panose="020B0606030504020204" pitchFamily="34" charset="0"/>
              </a:rPr>
              <a:t>Сайт: </a:t>
            </a:r>
            <a:r>
              <a:rPr lang="en-US" sz="1400" dirty="0">
                <a:latin typeface="Open Sans" panose="020B0606030504020204" pitchFamily="34" charset="0"/>
                <a:ea typeface="Open Sans" panose="020B0606030504020204" pitchFamily="34" charset="0"/>
                <a:cs typeface="Open Sans" panose="020B0606030504020204" pitchFamily="34" charset="0"/>
              </a:rPr>
              <a:t>dep-invest.admin-smolensk.ru</a:t>
            </a:r>
            <a:endParaRPr lang="ru-RU"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p:cNvSpPr txBox="1"/>
          <p:nvPr/>
        </p:nvSpPr>
        <p:spPr>
          <a:xfrm>
            <a:off x="3849170" y="4217435"/>
            <a:ext cx="3016976" cy="738664"/>
          </a:xfrm>
          <a:prstGeom prst="rect">
            <a:avLst/>
          </a:prstGeom>
          <a:noFill/>
        </p:spPr>
        <p:txBody>
          <a:bodyPr wrap="square" rtlCol="0">
            <a:spAutoFit/>
          </a:bodyPr>
          <a:lstStyle/>
          <a:p>
            <a:pPr algn="ctr"/>
            <a:r>
              <a:rPr lang="ru-RU" sz="1400" dirty="0">
                <a:latin typeface="Open Sans" panose="020B0606030504020204" pitchFamily="34" charset="0"/>
                <a:ea typeface="Open Sans" panose="020B0606030504020204" pitchFamily="34" charset="0"/>
                <a:cs typeface="Open Sans" panose="020B0606030504020204" pitchFamily="34" charset="0"/>
              </a:rPr>
              <a:t>Телефон: (4812) 77-00-22</a:t>
            </a:r>
          </a:p>
          <a:p>
            <a:pPr algn="ctr"/>
            <a:r>
              <a:rPr lang="en-US" sz="1400" dirty="0">
                <a:latin typeface="Open Sans" panose="020B0606030504020204" pitchFamily="34" charset="0"/>
                <a:ea typeface="Open Sans" panose="020B0606030504020204" pitchFamily="34" charset="0"/>
                <a:cs typeface="Open Sans" panose="020B0606030504020204" pitchFamily="34" charset="0"/>
              </a:rPr>
              <a:t>E-mail: </a:t>
            </a:r>
            <a:r>
              <a:rPr lang="en-US" sz="1400" dirty="0">
                <a:latin typeface="Open Sans" panose="020B0606030504020204" pitchFamily="34" charset="0"/>
                <a:ea typeface="Open Sans" panose="020B0606030504020204" pitchFamily="34" charset="0"/>
                <a:cs typeface="Open Sans" panose="020B0606030504020204" pitchFamily="34" charset="0"/>
                <a:hlinkClick r:id="rId7"/>
              </a:rPr>
              <a:t>smolregion67@yandex.ru</a:t>
            </a:r>
            <a:endParaRPr lang="ru-RU" sz="1400" dirty="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a:latin typeface="Open Sans" panose="020B0606030504020204" pitchFamily="34" charset="0"/>
                <a:ea typeface="Open Sans" panose="020B0606030504020204" pitchFamily="34" charset="0"/>
                <a:cs typeface="Open Sans" panose="020B0606030504020204" pitchFamily="34" charset="0"/>
              </a:rPr>
              <a:t>Сайт: </a:t>
            </a:r>
            <a:r>
              <a:rPr lang="en-US" sz="1400" dirty="0">
                <a:latin typeface="Open Sans" panose="020B0606030504020204" pitchFamily="34" charset="0"/>
                <a:ea typeface="Open Sans" panose="020B0606030504020204" pitchFamily="34" charset="0"/>
                <a:cs typeface="Open Sans" panose="020B0606030504020204" pitchFamily="34" charset="0"/>
              </a:rPr>
              <a:t>corp.smolinvest.com</a:t>
            </a:r>
            <a:r>
              <a:rPr lang="ru-RU" sz="1400" dirty="0">
                <a:latin typeface="Open Sans" panose="020B0606030504020204" pitchFamily="34" charset="0"/>
                <a:ea typeface="Open Sans" panose="020B0606030504020204" pitchFamily="34" charset="0"/>
                <a:cs typeface="Open Sans" panose="020B0606030504020204" pitchFamily="34" charset="0"/>
              </a:rPr>
              <a:t> </a:t>
            </a:r>
          </a:p>
        </p:txBody>
      </p:sp>
      <p:pic>
        <p:nvPicPr>
          <p:cNvPr id="18" name="Рисунок 17"/>
          <p:cNvPicPr>
            <a:picLocks noChangeAspect="1"/>
          </p:cNvPicPr>
          <p:nvPr/>
        </p:nvPicPr>
        <p:blipFill>
          <a:blip r:embed="rId8" cstate="print"/>
          <a:stretch>
            <a:fillRect/>
          </a:stretch>
        </p:blipFill>
        <p:spPr>
          <a:xfrm>
            <a:off x="2061031" y="156237"/>
            <a:ext cx="5498644" cy="768091"/>
          </a:xfrm>
          <a:prstGeom prst="rect">
            <a:avLst/>
          </a:prstGeom>
        </p:spPr>
      </p:pic>
      <p:sp>
        <p:nvSpPr>
          <p:cNvPr id="19" name="TextBox 18"/>
          <p:cNvSpPr txBox="1"/>
          <p:nvPr/>
        </p:nvSpPr>
        <p:spPr>
          <a:xfrm>
            <a:off x="2061031" y="317130"/>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Контакты</a:t>
            </a:r>
            <a:endParaRPr lang="ru-RU" sz="28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0" name="TextBox 19"/>
          <p:cNvSpPr txBox="1"/>
          <p:nvPr/>
        </p:nvSpPr>
        <p:spPr>
          <a:xfrm>
            <a:off x="236368" y="439579"/>
            <a:ext cx="210314"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21" name="Picture 3" descr="Буфер обмена01"/>
          <p:cNvPicPr>
            <a:picLocks noChangeAspect="1" noChangeArrowheads="1"/>
          </p:cNvPicPr>
          <p:nvPr/>
        </p:nvPicPr>
        <p:blipFill>
          <a:blip r:embed="rId9" cstate="print"/>
          <a:srcRect/>
          <a:stretch>
            <a:fillRect/>
          </a:stretch>
        </p:blipFill>
        <p:spPr bwMode="auto">
          <a:xfrm>
            <a:off x="179390" y="156950"/>
            <a:ext cx="668154" cy="836522"/>
          </a:xfrm>
          <a:prstGeom prst="rect">
            <a:avLst/>
          </a:prstGeom>
          <a:noFill/>
          <a:ln w="9525">
            <a:noFill/>
            <a:miter lim="800000"/>
            <a:headEnd/>
            <a:tailEnd/>
          </a:ln>
        </p:spPr>
      </p:pic>
      <p:pic>
        <p:nvPicPr>
          <p:cNvPr id="22" name="Рисунок 21">
            <a:extLst>
              <a:ext uri="{FF2B5EF4-FFF2-40B4-BE49-F238E27FC236}">
                <a16:creationId xmlns:a16="http://schemas.microsoft.com/office/drawing/2014/main" id="{89966DDE-6BFD-45EF-A853-CE5857D15736}"/>
              </a:ext>
            </a:extLst>
          </p:cNvPr>
          <p:cNvPicPr>
            <a:picLocks noChangeAspect="1"/>
          </p:cNvPicPr>
          <p:nvPr/>
        </p:nvPicPr>
        <p:blipFill rotWithShape="1">
          <a:blip r:embed="rId10"/>
          <a:srcRect t="10206" b="3426"/>
          <a:stretch/>
        </p:blipFill>
        <p:spPr>
          <a:xfrm>
            <a:off x="1" y="6708559"/>
            <a:ext cx="2957538" cy="836522"/>
          </a:xfrm>
          <a:prstGeom prst="rect">
            <a:avLst/>
          </a:prstGeom>
        </p:spPr>
      </p:pic>
      <p:pic>
        <p:nvPicPr>
          <p:cNvPr id="23" name="Рисунок 22"/>
          <p:cNvPicPr>
            <a:picLocks noChangeAspect="1"/>
          </p:cNvPicPr>
          <p:nvPr/>
        </p:nvPicPr>
        <p:blipFill>
          <a:blip r:embed="rId11"/>
          <a:stretch>
            <a:fillRect/>
          </a:stretch>
        </p:blipFill>
        <p:spPr>
          <a:xfrm>
            <a:off x="921946" y="113497"/>
            <a:ext cx="1329043" cy="804742"/>
          </a:xfrm>
          <a:prstGeom prst="rect">
            <a:avLst/>
          </a:prstGeom>
        </p:spPr>
      </p:pic>
    </p:spTree>
    <p:extLst>
      <p:ext uri="{BB962C8B-B14F-4D97-AF65-F5344CB8AC3E}">
        <p14:creationId xmlns:p14="http://schemas.microsoft.com/office/powerpoint/2010/main" val="1096485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2355" y="3885677"/>
            <a:ext cx="1188818" cy="299966"/>
          </a:xfrm>
          <a:prstGeom prst="rect">
            <a:avLst/>
          </a:prstGeom>
        </p:spPr>
      </p:pic>
      <p:pic>
        <p:nvPicPr>
          <p:cNvPr id="2" name="Рисунок 1"/>
          <p:cNvPicPr>
            <a:picLocks noChangeAspect="1"/>
          </p:cNvPicPr>
          <p:nvPr/>
        </p:nvPicPr>
        <p:blipFill>
          <a:blip r:embed="rId3" cstate="print"/>
          <a:stretch>
            <a:fillRect/>
          </a:stretch>
        </p:blipFill>
        <p:spPr>
          <a:xfrm>
            <a:off x="2061031" y="156237"/>
            <a:ext cx="5498644" cy="768091"/>
          </a:xfrm>
          <a:prstGeom prst="rect">
            <a:avLst/>
          </a:prstGeom>
        </p:spPr>
      </p:pic>
      <p:sp>
        <p:nvSpPr>
          <p:cNvPr id="3" name="TextBox 2"/>
          <p:cNvSpPr txBox="1"/>
          <p:nvPr/>
        </p:nvSpPr>
        <p:spPr>
          <a:xfrm>
            <a:off x="2061031" y="318545"/>
            <a:ext cx="5457316" cy="461665"/>
          </a:xfrm>
          <a:prstGeom prst="rect">
            <a:avLst/>
          </a:prstGeom>
          <a:noFill/>
        </p:spPr>
        <p:txBody>
          <a:bodyPr wrap="square" rtlCol="0">
            <a:spAutoFit/>
          </a:bodyPr>
          <a:lstStyle/>
          <a:p>
            <a:pPr algn="ctr"/>
            <a:r>
              <a:rPr lang="ru-RU" sz="2400" dirty="0" err="1"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Шумячский</a:t>
            </a: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 муниципальный </a:t>
            </a: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округ сегодня</a:t>
            </a:r>
          </a:p>
        </p:txBody>
      </p:sp>
      <p:sp>
        <p:nvSpPr>
          <p:cNvPr id="4" name="TextBox 3"/>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4</a:t>
            </a:r>
          </a:p>
        </p:txBody>
      </p:sp>
      <p:pic>
        <p:nvPicPr>
          <p:cNvPr id="30" name="Рисунок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2324" y="5003911"/>
            <a:ext cx="1823357" cy="1493340"/>
          </a:xfrm>
          <a:prstGeom prst="rect">
            <a:avLst/>
          </a:prstGeom>
        </p:spPr>
      </p:pic>
      <p:sp>
        <p:nvSpPr>
          <p:cNvPr id="31" name="TextBox 30"/>
          <p:cNvSpPr txBox="1"/>
          <p:nvPr/>
        </p:nvSpPr>
        <p:spPr>
          <a:xfrm>
            <a:off x="1234785" y="2524878"/>
            <a:ext cx="1176387" cy="307777"/>
          </a:xfrm>
          <a:prstGeom prst="rect">
            <a:avLst/>
          </a:prstGeom>
          <a:noFill/>
        </p:spPr>
        <p:txBody>
          <a:bodyPr wrap="square" rtlCol="0">
            <a:spAutoFit/>
          </a:bodyPr>
          <a:lstStyle/>
          <a:p>
            <a:pPr algn="ctr"/>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Население</a:t>
            </a:r>
          </a:p>
        </p:txBody>
      </p:sp>
      <p:sp>
        <p:nvSpPr>
          <p:cNvPr id="32" name="TextBox 31"/>
          <p:cNvSpPr txBox="1"/>
          <p:nvPr/>
        </p:nvSpPr>
        <p:spPr>
          <a:xfrm>
            <a:off x="942324" y="1531027"/>
            <a:ext cx="1761311" cy="307777"/>
          </a:xfrm>
          <a:prstGeom prst="rect">
            <a:avLst/>
          </a:prstGeom>
          <a:noFill/>
        </p:spPr>
        <p:txBody>
          <a:bodyPr wrap="square" rtlCol="0">
            <a:spAutoFit/>
          </a:bodyPr>
          <a:lstStyle/>
          <a:p>
            <a:pPr algn="ctr"/>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Общая площадь</a:t>
            </a:r>
          </a:p>
        </p:txBody>
      </p:sp>
      <p:sp>
        <p:nvSpPr>
          <p:cNvPr id="33" name="TextBox 32"/>
          <p:cNvSpPr txBox="1"/>
          <p:nvPr/>
        </p:nvSpPr>
        <p:spPr>
          <a:xfrm>
            <a:off x="712913" y="3331468"/>
            <a:ext cx="2367626" cy="307777"/>
          </a:xfrm>
          <a:prstGeom prst="rect">
            <a:avLst/>
          </a:prstGeom>
          <a:noFill/>
        </p:spPr>
        <p:txBody>
          <a:bodyPr wrap="square" rtlCol="0">
            <a:spAutoFit/>
          </a:bodyPr>
          <a:lstStyle/>
          <a:p>
            <a:pPr algn="ctr"/>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Административный центр</a:t>
            </a:r>
          </a:p>
        </p:txBody>
      </p:sp>
      <p:sp>
        <p:nvSpPr>
          <p:cNvPr id="34" name="TextBox 33"/>
          <p:cNvSpPr txBox="1"/>
          <p:nvPr/>
        </p:nvSpPr>
        <p:spPr>
          <a:xfrm>
            <a:off x="847544" y="4374426"/>
            <a:ext cx="2071628" cy="307777"/>
          </a:xfrm>
          <a:prstGeom prst="rect">
            <a:avLst/>
          </a:prstGeom>
          <a:noFill/>
        </p:spPr>
        <p:txBody>
          <a:bodyPr wrap="square" rtlCol="0">
            <a:spAutoFit/>
          </a:bodyPr>
          <a:lstStyle/>
          <a:p>
            <a:pPr algn="ctr"/>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Сельские комитеты</a:t>
            </a:r>
          </a:p>
        </p:txBody>
      </p:sp>
      <p:sp>
        <p:nvSpPr>
          <p:cNvPr id="35" name="TextBox 34"/>
          <p:cNvSpPr txBox="1"/>
          <p:nvPr/>
        </p:nvSpPr>
        <p:spPr>
          <a:xfrm>
            <a:off x="900608" y="1858127"/>
            <a:ext cx="1728358" cy="338554"/>
          </a:xfrm>
          <a:prstGeom prst="rect">
            <a:avLst/>
          </a:prstGeom>
          <a:noFill/>
        </p:spPr>
        <p:txBody>
          <a:bodyPr wrap="none" rtlCol="0">
            <a:spAutoFit/>
          </a:bodyPr>
          <a:lstStyle/>
          <a:p>
            <a:pPr algn="ctr"/>
            <a:r>
              <a:rPr lang="ru-RU" sz="1600" dirty="0">
                <a:latin typeface="Open Sans Semibold" panose="020B0706030804020204" pitchFamily="34" charset="0"/>
                <a:ea typeface="Open Sans Semibold" panose="020B0706030804020204" pitchFamily="34" charset="0"/>
                <a:cs typeface="Open Sans Semibold" panose="020B0706030804020204" pitchFamily="34" charset="0"/>
              </a:rPr>
              <a:t> 1 367,71 кв. км</a:t>
            </a:r>
            <a:endParaRPr lang="ru-RU" sz="1600" dirty="0">
              <a:solidFill>
                <a:srgbClr val="C00000"/>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6" name="TextBox 35"/>
          <p:cNvSpPr txBox="1"/>
          <p:nvPr/>
        </p:nvSpPr>
        <p:spPr>
          <a:xfrm>
            <a:off x="1353904" y="3566146"/>
            <a:ext cx="938155" cy="338554"/>
          </a:xfrm>
          <a:prstGeom prst="rect">
            <a:avLst/>
          </a:prstGeom>
          <a:noFill/>
        </p:spPr>
        <p:txBody>
          <a:bodyPr wrap="square" rtlCol="0">
            <a:spAutoFit/>
          </a:bodyPr>
          <a:lstStyle/>
          <a:p>
            <a:pPr algn="ctr"/>
            <a:r>
              <a:rPr lang="ru-RU" sz="1600" dirty="0">
                <a:latin typeface="Open Sans Semibold" panose="020B0706030804020204" pitchFamily="34" charset="0"/>
                <a:ea typeface="Open Sans Semibold" panose="020B0706030804020204" pitchFamily="34" charset="0"/>
                <a:cs typeface="Open Sans Semibold" panose="020B0706030804020204" pitchFamily="34" charset="0"/>
              </a:rPr>
              <a:t>1</a:t>
            </a:r>
          </a:p>
        </p:txBody>
      </p:sp>
      <p:sp>
        <p:nvSpPr>
          <p:cNvPr id="37" name="TextBox 36"/>
          <p:cNvSpPr txBox="1"/>
          <p:nvPr/>
        </p:nvSpPr>
        <p:spPr>
          <a:xfrm>
            <a:off x="763893" y="2794842"/>
            <a:ext cx="2001788" cy="338554"/>
          </a:xfrm>
          <a:prstGeom prst="rect">
            <a:avLst/>
          </a:prstGeom>
          <a:noFill/>
        </p:spPr>
        <p:txBody>
          <a:bodyPr wrap="square" rtlCol="0">
            <a:spAutoFit/>
          </a:bodyPr>
          <a:lstStyle/>
          <a:p>
            <a:pPr algn="ctr"/>
            <a:r>
              <a:rPr lang="ru-RU" sz="1600" dirty="0">
                <a:latin typeface="Open Sans Semibold" panose="020B0706030804020204" pitchFamily="34" charset="0"/>
                <a:ea typeface="Open Sans Semibold" panose="020B0706030804020204" pitchFamily="34" charset="0"/>
                <a:cs typeface="Open Sans Semibold" panose="020B0706030804020204" pitchFamily="34" charset="0"/>
              </a:rPr>
              <a:t>7</a:t>
            </a:r>
            <a:r>
              <a:rPr lang="en-US" sz="1600" dirty="0">
                <a:latin typeface="Open Sans Semibold" panose="020B0706030804020204" pitchFamily="34" charset="0"/>
                <a:ea typeface="Open Sans Semibold" panose="020B0706030804020204" pitchFamily="34" charset="0"/>
                <a:cs typeface="Open Sans Semibold" panose="020B0706030804020204" pitchFamily="34" charset="0"/>
              </a:rPr>
              <a:t>753</a:t>
            </a:r>
            <a:r>
              <a:rPr lang="ru-RU" sz="1600" dirty="0">
                <a:latin typeface="Open Sans Semibold" panose="020B0706030804020204" pitchFamily="34" charset="0"/>
                <a:ea typeface="Open Sans Semibold" panose="020B0706030804020204" pitchFamily="34" charset="0"/>
                <a:cs typeface="Open Sans Semibold" panose="020B0706030804020204" pitchFamily="34" charset="0"/>
              </a:rPr>
              <a:t>  чел.</a:t>
            </a:r>
          </a:p>
        </p:txBody>
      </p:sp>
      <p:sp>
        <p:nvSpPr>
          <p:cNvPr id="38" name="TextBox 37"/>
          <p:cNvSpPr txBox="1"/>
          <p:nvPr/>
        </p:nvSpPr>
        <p:spPr>
          <a:xfrm>
            <a:off x="1360518" y="4564592"/>
            <a:ext cx="924925" cy="338554"/>
          </a:xfrm>
          <a:prstGeom prst="rect">
            <a:avLst/>
          </a:prstGeom>
          <a:noFill/>
        </p:spPr>
        <p:txBody>
          <a:bodyPr wrap="square" rtlCol="0">
            <a:spAutoFit/>
          </a:bodyPr>
          <a:lstStyle/>
          <a:p>
            <a:pPr algn="ctr"/>
            <a:r>
              <a:rPr lang="ru-RU" sz="1600" dirty="0">
                <a:latin typeface="Open Sans Semibold" panose="020B0706030804020204" pitchFamily="34" charset="0"/>
                <a:ea typeface="Open Sans Semibold" panose="020B0706030804020204" pitchFamily="34" charset="0"/>
                <a:cs typeface="Open Sans Semibold" panose="020B0706030804020204" pitchFamily="34" charset="0"/>
              </a:rPr>
              <a:t>3</a:t>
            </a:r>
          </a:p>
        </p:txBody>
      </p:sp>
      <p:pic>
        <p:nvPicPr>
          <p:cNvPr id="40" name="Рисунок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14" y="3345652"/>
            <a:ext cx="811050" cy="811050"/>
          </a:xfrm>
          <a:prstGeom prst="rect">
            <a:avLst/>
          </a:prstGeom>
        </p:spPr>
      </p:pic>
      <p:pic>
        <p:nvPicPr>
          <p:cNvPr id="42" name="Рисунок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891" y="4332414"/>
            <a:ext cx="802911" cy="802911"/>
          </a:xfrm>
          <a:prstGeom prst="rect">
            <a:avLst/>
          </a:prstGeom>
        </p:spPr>
      </p:pic>
      <p:pic>
        <p:nvPicPr>
          <p:cNvPr id="43" name="Рисунок 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236" y="1405505"/>
            <a:ext cx="828964" cy="828964"/>
          </a:xfrm>
          <a:prstGeom prst="rect">
            <a:avLst/>
          </a:prstGeom>
        </p:spPr>
      </p:pic>
      <p:sp>
        <p:nvSpPr>
          <p:cNvPr id="45" name="TextBox 44"/>
          <p:cNvSpPr txBox="1"/>
          <p:nvPr/>
        </p:nvSpPr>
        <p:spPr>
          <a:xfrm>
            <a:off x="1080406" y="5100335"/>
            <a:ext cx="1961249" cy="738664"/>
          </a:xfrm>
          <a:prstGeom prst="rect">
            <a:avLst/>
          </a:prstGeom>
          <a:noFill/>
        </p:spPr>
        <p:txBody>
          <a:bodyPr wrap="square" rtlCol="0">
            <a:spAutoFit/>
          </a:bodyPr>
          <a:lstStyle/>
          <a:p>
            <a:pPr marL="228600" indent="-228600">
              <a:buAutoNum type="arabicPeriod"/>
            </a:pPr>
            <a:r>
              <a:rPr lang="ru-RU" sz="1100" dirty="0">
                <a:latin typeface="Open Sans" panose="020B0606030504020204" pitchFamily="34" charset="0"/>
                <a:ea typeface="Open Sans" panose="020B0606030504020204" pitchFamily="34" charset="0"/>
                <a:cs typeface="Open Sans" panose="020B0606030504020204" pitchFamily="34" charset="0"/>
              </a:rPr>
              <a:t>Озерный</a:t>
            </a:r>
          </a:p>
          <a:p>
            <a:pPr marL="228600" indent="-228600">
              <a:buAutoNum type="arabicPeriod"/>
            </a:pPr>
            <a:r>
              <a:rPr lang="ru-RU" sz="1100" dirty="0" err="1">
                <a:latin typeface="Open Sans" panose="020B0606030504020204" pitchFamily="34" charset="0"/>
                <a:ea typeface="Open Sans" panose="020B0606030504020204" pitchFamily="34" charset="0"/>
                <a:cs typeface="Open Sans" panose="020B0606030504020204" pitchFamily="34" charset="0"/>
              </a:rPr>
              <a:t>Руссковский</a:t>
            </a:r>
            <a:endParaRPr lang="ru-RU" sz="1100" dirty="0">
              <a:latin typeface="Open Sans" panose="020B0606030504020204" pitchFamily="34" charset="0"/>
              <a:ea typeface="Open Sans" panose="020B0606030504020204" pitchFamily="34" charset="0"/>
              <a:cs typeface="Open Sans" panose="020B0606030504020204" pitchFamily="34" charset="0"/>
            </a:endParaRPr>
          </a:p>
          <a:p>
            <a:pPr marL="228600" indent="-228600">
              <a:buAutoNum type="arabicPeriod"/>
            </a:pPr>
            <a:r>
              <a:rPr lang="ru-RU" sz="1100" dirty="0">
                <a:latin typeface="Open Sans" panose="020B0606030504020204" pitchFamily="34" charset="0"/>
                <a:ea typeface="Open Sans" panose="020B0606030504020204" pitchFamily="34" charset="0"/>
                <a:cs typeface="Open Sans" panose="020B0606030504020204" pitchFamily="34" charset="0"/>
              </a:rPr>
              <a:t>Первомайский</a:t>
            </a:r>
          </a:p>
          <a:p>
            <a:endParaRPr lang="ru-RU" sz="9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Рисунок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381" y="2382810"/>
            <a:ext cx="838421" cy="838421"/>
          </a:xfrm>
          <a:prstGeom prst="rect">
            <a:avLst/>
          </a:prstGeom>
        </p:spPr>
      </p:pic>
      <p:sp>
        <p:nvSpPr>
          <p:cNvPr id="28" name="TextBox 27"/>
          <p:cNvSpPr txBox="1"/>
          <p:nvPr/>
        </p:nvSpPr>
        <p:spPr>
          <a:xfrm>
            <a:off x="1309395" y="3895091"/>
            <a:ext cx="1014737" cy="261610"/>
          </a:xfrm>
          <a:prstGeom prst="rect">
            <a:avLst/>
          </a:prstGeom>
          <a:noFill/>
        </p:spPr>
        <p:txBody>
          <a:bodyPr wrap="square" rtlCol="0">
            <a:spAutoFit/>
          </a:bodyPr>
          <a:lstStyle/>
          <a:p>
            <a:r>
              <a:rPr lang="ru-RU" sz="1100" dirty="0" err="1">
                <a:latin typeface="Open Sans" panose="020B0606030504020204" pitchFamily="34" charset="0"/>
                <a:ea typeface="Open Sans" panose="020B0606030504020204" pitchFamily="34" charset="0"/>
                <a:cs typeface="Open Sans" panose="020B0606030504020204" pitchFamily="34" charset="0"/>
              </a:rPr>
              <a:t>пгт</a:t>
            </a:r>
            <a:r>
              <a:rPr lang="ru-RU" sz="1100" dirty="0">
                <a:latin typeface="Open Sans" panose="020B0606030504020204" pitchFamily="34" charset="0"/>
                <a:ea typeface="Open Sans" panose="020B0606030504020204" pitchFamily="34" charset="0"/>
                <a:cs typeface="Open Sans" panose="020B0606030504020204" pitchFamily="34" charset="0"/>
              </a:rPr>
              <a:t>. Шумячи</a:t>
            </a:r>
          </a:p>
        </p:txBody>
      </p:sp>
      <p:sp>
        <p:nvSpPr>
          <p:cNvPr id="29" name="TextBox 28"/>
          <p:cNvSpPr txBox="1"/>
          <p:nvPr/>
        </p:nvSpPr>
        <p:spPr>
          <a:xfrm>
            <a:off x="236368" y="439579"/>
            <a:ext cx="210314"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25" name="TextBox 24"/>
          <p:cNvSpPr txBox="1"/>
          <p:nvPr/>
        </p:nvSpPr>
        <p:spPr>
          <a:xfrm>
            <a:off x="926277" y="183360"/>
            <a:ext cx="1146468" cy="769441"/>
          </a:xfrm>
          <a:prstGeom prst="rect">
            <a:avLst/>
          </a:prstGeom>
          <a:noFill/>
        </p:spPr>
        <p:txBody>
          <a:bodyPr wrap="none" rtlCol="0">
            <a:spAutoFit/>
          </a:bodyPr>
          <a:lstStyle/>
          <a:p>
            <a:r>
              <a:rPr lang="ru-RU" sz="1100" dirty="0" err="1">
                <a:solidFill>
                  <a:schemeClr val="tx1">
                    <a:lumMod val="95000"/>
                    <a:lumOff val="5000"/>
                  </a:schemeClr>
                </a:solidFill>
                <a:latin typeface="Open Sans" pitchFamily="34" charset="0"/>
                <a:ea typeface="Open Sans" pitchFamily="34" charset="0"/>
                <a:cs typeface="Open Sans" pitchFamily="34" charset="0"/>
              </a:rPr>
              <a:t>Шумячский</a:t>
            </a:r>
            <a:r>
              <a:rPr lang="ru-RU" sz="1100" dirty="0">
                <a:solidFill>
                  <a:schemeClr val="tx1">
                    <a:lumMod val="95000"/>
                    <a:lumOff val="5000"/>
                  </a:schemeClr>
                </a:solidFill>
                <a:latin typeface="Open Sans" pitchFamily="34" charset="0"/>
                <a:ea typeface="Open Sans" pitchFamily="34" charset="0"/>
                <a:cs typeface="Open Sans" pitchFamily="34" charset="0"/>
              </a:rPr>
              <a:t> </a:t>
            </a:r>
          </a:p>
          <a:p>
            <a:r>
              <a:rPr lang="ru-RU" sz="1100" dirty="0">
                <a:solidFill>
                  <a:schemeClr val="tx1">
                    <a:lumMod val="95000"/>
                    <a:lumOff val="5000"/>
                  </a:schemeClr>
                </a:solidFill>
                <a:latin typeface="Open Sans" pitchFamily="34" charset="0"/>
                <a:ea typeface="Open Sans" pitchFamily="34" charset="0"/>
                <a:cs typeface="Open Sans" pitchFamily="34" charset="0"/>
              </a:rPr>
              <a:t>муниципальный</a:t>
            </a:r>
          </a:p>
          <a:p>
            <a:r>
              <a:rPr lang="ru-RU" sz="1100" dirty="0">
                <a:solidFill>
                  <a:schemeClr val="tx1">
                    <a:lumMod val="95000"/>
                    <a:lumOff val="5000"/>
                  </a:schemeClr>
                </a:solidFill>
                <a:latin typeface="Open Sans" pitchFamily="34" charset="0"/>
                <a:ea typeface="Open Sans" pitchFamily="34" charset="0"/>
                <a:cs typeface="Open Sans" pitchFamily="34" charset="0"/>
              </a:rPr>
              <a:t>о</a:t>
            </a:r>
            <a:r>
              <a:rPr lang="ru-RU" sz="1100" dirty="0" smtClean="0">
                <a:solidFill>
                  <a:schemeClr val="tx1">
                    <a:lumMod val="95000"/>
                    <a:lumOff val="5000"/>
                  </a:schemeClr>
                </a:solidFill>
                <a:latin typeface="Open Sans" pitchFamily="34" charset="0"/>
                <a:ea typeface="Open Sans" pitchFamily="34" charset="0"/>
                <a:cs typeface="Open Sans" pitchFamily="34" charset="0"/>
              </a:rPr>
              <a:t>круг Смоленской</a:t>
            </a:r>
          </a:p>
          <a:p>
            <a:r>
              <a:rPr lang="ru-RU" sz="1100" dirty="0" smtClean="0">
                <a:solidFill>
                  <a:schemeClr val="tx1">
                    <a:lumMod val="95000"/>
                    <a:lumOff val="5000"/>
                  </a:schemeClr>
                </a:solidFill>
                <a:latin typeface="Open Sans" pitchFamily="34" charset="0"/>
                <a:ea typeface="Open Sans" pitchFamily="34" charset="0"/>
                <a:cs typeface="Open Sans" pitchFamily="34" charset="0"/>
              </a:rPr>
              <a:t> области</a:t>
            </a:r>
            <a:endParaRPr lang="ru-RU" sz="1100" dirty="0">
              <a:solidFill>
                <a:schemeClr val="tx1">
                  <a:lumMod val="95000"/>
                  <a:lumOff val="5000"/>
                </a:schemeClr>
              </a:solidFill>
              <a:latin typeface="Open Sans" pitchFamily="34" charset="0"/>
              <a:ea typeface="Open Sans" pitchFamily="34" charset="0"/>
              <a:cs typeface="Open Sans" pitchFamily="34" charset="0"/>
            </a:endParaRPr>
          </a:p>
        </p:txBody>
      </p:sp>
      <p:sp>
        <p:nvSpPr>
          <p:cNvPr id="27" name="TextBox 26"/>
          <p:cNvSpPr txBox="1"/>
          <p:nvPr/>
        </p:nvSpPr>
        <p:spPr>
          <a:xfrm>
            <a:off x="236368" y="439579"/>
            <a:ext cx="210314"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39" name="Picture 3" descr="Буфер обмена01"/>
          <p:cNvPicPr>
            <a:picLocks noChangeAspect="1" noChangeArrowheads="1"/>
          </p:cNvPicPr>
          <p:nvPr/>
        </p:nvPicPr>
        <p:blipFill>
          <a:blip r:embed="rId9" cstate="print"/>
          <a:srcRect/>
          <a:stretch>
            <a:fillRect/>
          </a:stretch>
        </p:blipFill>
        <p:spPr bwMode="auto">
          <a:xfrm>
            <a:off x="179390" y="156950"/>
            <a:ext cx="668154" cy="836522"/>
          </a:xfrm>
          <a:prstGeom prst="rect">
            <a:avLst/>
          </a:prstGeom>
          <a:noFill/>
          <a:ln w="9525">
            <a:noFill/>
            <a:miter lim="800000"/>
            <a:headEnd/>
            <a:tailEnd/>
          </a:ln>
        </p:spPr>
      </p:pic>
      <p:pic>
        <p:nvPicPr>
          <p:cNvPr id="5" name="Рисунок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65931" y="1333945"/>
            <a:ext cx="1770093" cy="1612555"/>
          </a:xfrm>
          <a:prstGeom prst="rect">
            <a:avLst/>
          </a:prstGeom>
        </p:spPr>
      </p:pic>
      <p:pic>
        <p:nvPicPr>
          <p:cNvPr id="6" name="Рисунок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46813" y="2376186"/>
            <a:ext cx="4692324" cy="3437561"/>
          </a:xfrm>
          <a:prstGeom prst="rect">
            <a:avLst/>
          </a:prstGeom>
        </p:spPr>
      </p:pic>
      <p:pic>
        <p:nvPicPr>
          <p:cNvPr id="41" name="Рисунок 40">
            <a:extLst>
              <a:ext uri="{FF2B5EF4-FFF2-40B4-BE49-F238E27FC236}">
                <a16:creationId xmlns:a16="http://schemas.microsoft.com/office/drawing/2014/main" id="{DCC527B9-C132-4366-BE63-DCDE250F99B2}"/>
              </a:ext>
            </a:extLst>
          </p:cNvPr>
          <p:cNvPicPr>
            <a:picLocks noChangeAspect="1"/>
          </p:cNvPicPr>
          <p:nvPr/>
        </p:nvPicPr>
        <p:blipFill>
          <a:blip r:embed="rId12"/>
          <a:stretch>
            <a:fillRect/>
          </a:stretch>
        </p:blipFill>
        <p:spPr>
          <a:xfrm>
            <a:off x="-6105" y="6730552"/>
            <a:ext cx="2956816" cy="841321"/>
          </a:xfrm>
          <a:prstGeom prst="rect">
            <a:avLst/>
          </a:prstGeom>
        </p:spPr>
      </p:pic>
    </p:spTree>
    <p:extLst>
      <p:ext uri="{BB962C8B-B14F-4D97-AF65-F5344CB8AC3E}">
        <p14:creationId xmlns:p14="http://schemas.microsoft.com/office/powerpoint/2010/main" val="3162884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13467" y="4679027"/>
            <a:ext cx="2568400" cy="1789887"/>
          </a:xfrm>
          <a:prstGeom prst="rect">
            <a:avLst/>
          </a:prstGeom>
          <a:ln w="38100">
            <a:solidFill>
              <a:srgbClr val="77DAFF"/>
            </a:solidFill>
            <a:prstDash val="sysDash"/>
          </a:ln>
        </p:spPr>
      </p:pic>
      <p:pic>
        <p:nvPicPr>
          <p:cNvPr id="23" name="Рисунок 22"/>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12025" y="3454269"/>
            <a:ext cx="2556136" cy="866630"/>
          </a:xfrm>
          <a:prstGeom prst="rect">
            <a:avLst/>
          </a:prstGeom>
          <a:ln w="38100">
            <a:solidFill>
              <a:srgbClr val="77DAFF"/>
            </a:solidFill>
            <a:prstDash val="sysDash"/>
          </a:ln>
        </p:spPr>
      </p:pic>
      <p:pic>
        <p:nvPicPr>
          <p:cNvPr id="22" name="Рисунок 21"/>
          <p:cNvPicPr>
            <a:picLocks noChangeAspect="1"/>
          </p:cNvPicPr>
          <p:nvPr/>
        </p:nvPicPr>
        <p:blipFill>
          <a:blip r:embed="rId7" cstate="print">
            <a:lum bright="70000" contrast="-70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03169" y="2235928"/>
            <a:ext cx="2492734" cy="853874"/>
          </a:xfrm>
          <a:prstGeom prst="rect">
            <a:avLst/>
          </a:prstGeom>
          <a:ln w="38100">
            <a:solidFill>
              <a:srgbClr val="77DAFF"/>
            </a:solidFill>
            <a:prstDash val="sysDash"/>
          </a:ln>
        </p:spPr>
      </p:pic>
      <p:pic>
        <p:nvPicPr>
          <p:cNvPr id="21" name="Рисунок 20"/>
          <p:cNvPicPr>
            <a:picLocks noChangeAspect="1"/>
          </p:cNvPicPr>
          <p:nvPr/>
        </p:nvPicPr>
        <p:blipFill>
          <a:blip r:embed="rId8" cstate="print">
            <a:lum bright="70000" contrast="-70000"/>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5490" y="1330080"/>
            <a:ext cx="2563139" cy="501772"/>
          </a:xfrm>
          <a:prstGeom prst="rect">
            <a:avLst/>
          </a:prstGeom>
          <a:ln w="38100">
            <a:solidFill>
              <a:srgbClr val="77DAFF"/>
            </a:solidFill>
            <a:prstDash val="sysDash"/>
          </a:ln>
        </p:spPr>
      </p:pic>
      <p:pic>
        <p:nvPicPr>
          <p:cNvPr id="46" name="Рисунок 45"/>
          <p:cNvPicPr>
            <a:picLocks noChangeAspect="1"/>
          </p:cNvPicPr>
          <p:nvPr/>
        </p:nvPicPr>
        <p:blipFill>
          <a:blip r:embed="rId10" cstate="print"/>
          <a:stretch>
            <a:fillRect/>
          </a:stretch>
        </p:blipFill>
        <p:spPr>
          <a:xfrm>
            <a:off x="2061031" y="156237"/>
            <a:ext cx="5498644" cy="768091"/>
          </a:xfrm>
          <a:prstGeom prst="rect">
            <a:avLst/>
          </a:prstGeom>
        </p:spPr>
      </p:pic>
      <p:sp>
        <p:nvSpPr>
          <p:cNvPr id="48" name="TextBox 47"/>
          <p:cNvSpPr txBox="1"/>
          <p:nvPr/>
        </p:nvSpPr>
        <p:spPr>
          <a:xfrm>
            <a:off x="2114658" y="317130"/>
            <a:ext cx="5391390"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Природные ресурсы</a:t>
            </a:r>
          </a:p>
        </p:txBody>
      </p:sp>
      <p:sp>
        <p:nvSpPr>
          <p:cNvPr id="49" name="TextBox 48"/>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5</a:t>
            </a:r>
          </a:p>
        </p:txBody>
      </p:sp>
      <p:sp>
        <p:nvSpPr>
          <p:cNvPr id="50" name="TextBox 49"/>
          <p:cNvSpPr txBox="1"/>
          <p:nvPr/>
        </p:nvSpPr>
        <p:spPr>
          <a:xfrm>
            <a:off x="513467" y="4696606"/>
            <a:ext cx="2549155" cy="1631216"/>
          </a:xfrm>
          <a:prstGeom prst="rect">
            <a:avLst/>
          </a:prstGeom>
          <a:noFill/>
        </p:spPr>
        <p:txBody>
          <a:bodyPr wrap="square" rtlCol="0">
            <a:spAutoFit/>
          </a:bodyPr>
          <a:lstStyle/>
          <a:p>
            <a:pPr indent="449263" algn="just"/>
            <a:r>
              <a:rPr lang="ru-RU" sz="1000" dirty="0">
                <a:latin typeface="Open Sans" panose="020B0606030504020204" pitchFamily="34" charset="0"/>
                <a:ea typeface="Open Sans" panose="020B0606030504020204" pitchFamily="34" charset="0"/>
                <a:cs typeface="Open Sans" panose="020B0606030504020204" pitchFamily="34" charset="0"/>
              </a:rPr>
              <a:t>В районе имеются </a:t>
            </a:r>
            <a:r>
              <a:rPr lang="ru-RU" sz="1000" dirty="0" err="1">
                <a:latin typeface="Open Sans" panose="020B0606030504020204" pitchFamily="34" charset="0"/>
                <a:ea typeface="Open Sans" panose="020B0606030504020204" pitchFamily="34" charset="0"/>
                <a:cs typeface="Open Sans" panose="020B0606030504020204" pitchFamily="34" charset="0"/>
              </a:rPr>
              <a:t>бетонитовые</a:t>
            </a:r>
            <a:r>
              <a:rPr lang="ru-RU" sz="1000" dirty="0">
                <a:latin typeface="Open Sans" panose="020B0606030504020204" pitchFamily="34" charset="0"/>
                <a:ea typeface="Open Sans" panose="020B0606030504020204" pitchFamily="34" charset="0"/>
                <a:cs typeface="Open Sans" panose="020B0606030504020204" pitchFamily="34" charset="0"/>
              </a:rPr>
              <a:t> глины. Строительные пески - </a:t>
            </a:r>
            <a:r>
              <a:rPr lang="ru-RU" sz="1000" dirty="0" err="1">
                <a:latin typeface="Open Sans" panose="020B0606030504020204" pitchFamily="34" charset="0"/>
                <a:ea typeface="Open Sans" panose="020B0606030504020204" pitchFamily="34" charset="0"/>
                <a:cs typeface="Open Sans" panose="020B0606030504020204" pitchFamily="34" charset="0"/>
              </a:rPr>
              <a:t>месторожение</a:t>
            </a:r>
            <a:r>
              <a:rPr lang="ru-RU" sz="1000" dirty="0">
                <a:latin typeface="Open Sans" panose="020B0606030504020204" pitchFamily="34" charset="0"/>
                <a:ea typeface="Open Sans" panose="020B0606030504020204" pitchFamily="34" charset="0"/>
                <a:cs typeface="Open Sans" panose="020B0606030504020204" pitchFamily="34" charset="0"/>
              </a:rPr>
              <a:t> </a:t>
            </a:r>
            <a:r>
              <a:rPr lang="ru-RU" sz="1000" dirty="0" err="1">
                <a:latin typeface="Open Sans" panose="020B0606030504020204" pitchFamily="34" charset="0"/>
                <a:ea typeface="Open Sans" panose="020B0606030504020204" pitchFamily="34" charset="0"/>
                <a:cs typeface="Open Sans" panose="020B0606030504020204" pitchFamily="34" charset="0"/>
              </a:rPr>
              <a:t>Вороновское</a:t>
            </a:r>
            <a:r>
              <a:rPr lang="ru-RU" sz="1000" dirty="0">
                <a:latin typeface="Open Sans" panose="020B0606030504020204" pitchFamily="34" charset="0"/>
                <a:ea typeface="Open Sans" panose="020B0606030504020204" pitchFamily="34" charset="0"/>
                <a:cs typeface="Open Sans" panose="020B0606030504020204" pitchFamily="34" charset="0"/>
              </a:rPr>
              <a:t>. Залежи песков стекольных-  в районе </a:t>
            </a:r>
            <a:r>
              <a:rPr lang="ru-RU" sz="1000" dirty="0" err="1">
                <a:latin typeface="Open Sans" panose="020B0606030504020204" pitchFamily="34" charset="0"/>
                <a:ea typeface="Open Sans" panose="020B0606030504020204" pitchFamily="34" charset="0"/>
                <a:cs typeface="Open Sans" panose="020B0606030504020204" pitchFamily="34" charset="0"/>
              </a:rPr>
              <a:t>с.Первомайский</a:t>
            </a:r>
            <a:r>
              <a:rPr lang="ru-RU" sz="1000" dirty="0">
                <a:latin typeface="Open Sans" panose="020B0606030504020204" pitchFamily="34" charset="0"/>
                <a:ea typeface="Open Sans" panose="020B0606030504020204" pitchFamily="34" charset="0"/>
                <a:cs typeface="Open Sans" panose="020B0606030504020204" pitchFamily="34" charset="0"/>
              </a:rPr>
              <a:t>. Имеется мел. Известно месторождение трепела, опоки у </a:t>
            </a:r>
            <a:r>
              <a:rPr lang="ru-RU" sz="1000" dirty="0" err="1">
                <a:latin typeface="Open Sans" panose="020B0606030504020204" pitchFamily="34" charset="0"/>
                <a:ea typeface="Open Sans" panose="020B0606030504020204" pitchFamily="34" charset="0"/>
                <a:cs typeface="Open Sans" panose="020B0606030504020204" pitchFamily="34" charset="0"/>
              </a:rPr>
              <a:t>д.Городец</a:t>
            </a:r>
            <a:r>
              <a:rPr lang="ru-RU" sz="1000" dirty="0">
                <a:latin typeface="Open Sans" panose="020B0606030504020204" pitchFamily="34" charset="0"/>
                <a:ea typeface="Open Sans" panose="020B0606030504020204" pitchFamily="34" charset="0"/>
                <a:cs typeface="Open Sans" panose="020B0606030504020204" pitchFamily="34" charset="0"/>
              </a:rPr>
              <a:t>. Предварительно  изучены месторождения трепелов и опок </a:t>
            </a:r>
            <a:r>
              <a:rPr lang="en-US" sz="1000" dirty="0">
                <a:latin typeface="Open Sans" panose="020B0606030504020204" pitchFamily="34" charset="0"/>
                <a:ea typeface="Open Sans" panose="020B0606030504020204" pitchFamily="34" charset="0"/>
                <a:cs typeface="Open Sans" panose="020B0606030504020204" pitchFamily="34" charset="0"/>
              </a:rPr>
              <a:t>“</a:t>
            </a:r>
            <a:r>
              <a:rPr lang="ru-RU" sz="1000" dirty="0" err="1">
                <a:latin typeface="Open Sans" panose="020B0606030504020204" pitchFamily="34" charset="0"/>
                <a:ea typeface="Open Sans" panose="020B0606030504020204" pitchFamily="34" charset="0"/>
                <a:cs typeface="Open Sans" panose="020B0606030504020204" pitchFamily="34" charset="0"/>
              </a:rPr>
              <a:t>Крымки</a:t>
            </a:r>
            <a:r>
              <a:rPr lang="ru-RU" sz="1000" dirty="0">
                <a:latin typeface="Open Sans" panose="020B0606030504020204" pitchFamily="34" charset="0"/>
                <a:ea typeface="Open Sans" panose="020B0606030504020204" pitchFamily="34" charset="0"/>
                <a:cs typeface="Open Sans" panose="020B0606030504020204" pitchFamily="34" charset="0"/>
              </a:rPr>
              <a:t>-песчанки</a:t>
            </a:r>
            <a:r>
              <a:rPr lang="en-US" sz="1000" dirty="0">
                <a:latin typeface="Open Sans" panose="020B0606030504020204" pitchFamily="34" charset="0"/>
                <a:ea typeface="Open Sans" panose="020B0606030504020204" pitchFamily="34" charset="0"/>
                <a:cs typeface="Open Sans" panose="020B0606030504020204" pitchFamily="34" charset="0"/>
              </a:rPr>
              <a:t>” </a:t>
            </a:r>
            <a:r>
              <a:rPr lang="ru-RU" sz="1000" dirty="0">
                <a:latin typeface="Open Sans" panose="020B0606030504020204" pitchFamily="34" charset="0"/>
                <a:ea typeface="Open Sans" panose="020B0606030504020204" pitchFamily="34" charset="0"/>
                <a:cs typeface="Open Sans" panose="020B0606030504020204" pitchFamily="34" charset="0"/>
              </a:rPr>
              <a:t>, </a:t>
            </a:r>
            <a:r>
              <a:rPr lang="en-US" sz="1000" dirty="0">
                <a:latin typeface="Open Sans" panose="020B0606030504020204" pitchFamily="34" charset="0"/>
                <a:ea typeface="Open Sans" panose="020B0606030504020204" pitchFamily="34" charset="0"/>
                <a:cs typeface="Open Sans" panose="020B0606030504020204" pitchFamily="34" charset="0"/>
              </a:rPr>
              <a:t>“</a:t>
            </a:r>
            <a:r>
              <a:rPr lang="ru-RU" sz="1000" dirty="0" err="1">
                <a:latin typeface="Open Sans" panose="020B0606030504020204" pitchFamily="34" charset="0"/>
                <a:ea typeface="Open Sans" panose="020B0606030504020204" pitchFamily="34" charset="0"/>
                <a:cs typeface="Open Sans" panose="020B0606030504020204" pitchFamily="34" charset="0"/>
              </a:rPr>
              <a:t>Серковка</a:t>
            </a:r>
            <a:r>
              <a:rPr lang="en-US" sz="1000" dirty="0">
                <a:latin typeface="Open Sans" panose="020B0606030504020204" pitchFamily="34" charset="0"/>
                <a:ea typeface="Open Sans" panose="020B0606030504020204" pitchFamily="34" charset="0"/>
                <a:cs typeface="Open Sans" panose="020B0606030504020204" pitchFamily="34" charset="0"/>
              </a:rPr>
              <a:t>”</a:t>
            </a:r>
            <a:r>
              <a:rPr lang="ru-RU" sz="1000" dirty="0">
                <a:latin typeface="Open Sans" panose="020B0606030504020204" pitchFamily="34" charset="0"/>
                <a:ea typeface="Open Sans" panose="020B0606030504020204" pitchFamily="34" charset="0"/>
                <a:cs typeface="Open Sans" panose="020B0606030504020204" pitchFamily="34" charset="0"/>
              </a:rPr>
              <a:t>, </a:t>
            </a:r>
            <a:r>
              <a:rPr lang="en-US" sz="1000" dirty="0">
                <a:latin typeface="Open Sans" panose="020B0606030504020204" pitchFamily="34" charset="0"/>
                <a:ea typeface="Open Sans" panose="020B0606030504020204" pitchFamily="34" charset="0"/>
                <a:cs typeface="Open Sans" panose="020B0606030504020204" pitchFamily="34" charset="0"/>
              </a:rPr>
              <a:t>“</a:t>
            </a:r>
            <a:r>
              <a:rPr lang="ru-RU" sz="1000" dirty="0">
                <a:latin typeface="Open Sans" panose="020B0606030504020204" pitchFamily="34" charset="0"/>
                <a:ea typeface="Open Sans" panose="020B0606030504020204" pitchFamily="34" charset="0"/>
                <a:cs typeface="Open Sans" panose="020B0606030504020204" pitchFamily="34" charset="0"/>
              </a:rPr>
              <a:t>Богдановка</a:t>
            </a:r>
            <a:r>
              <a:rPr lang="en-US" sz="1000" dirty="0">
                <a:latin typeface="Open Sans" panose="020B0606030504020204" pitchFamily="34" charset="0"/>
                <a:ea typeface="Open Sans" panose="020B0606030504020204" pitchFamily="34" charset="0"/>
                <a:cs typeface="Open Sans" panose="020B0606030504020204" pitchFamily="34" charset="0"/>
              </a:rPr>
              <a:t>”</a:t>
            </a:r>
            <a:r>
              <a:rPr lang="ru-RU" sz="1000" dirty="0">
                <a:latin typeface="Open Sans" panose="020B0606030504020204" pitchFamily="34" charset="0"/>
                <a:ea typeface="Open Sans" panose="020B0606030504020204" pitchFamily="34" charset="0"/>
                <a:cs typeface="Open Sans" panose="020B0606030504020204" pitchFamily="34" charset="0"/>
              </a:rPr>
              <a:t> </a:t>
            </a:r>
          </a:p>
        </p:txBody>
      </p:sp>
      <p:sp>
        <p:nvSpPr>
          <p:cNvPr id="53" name="TextBox 52"/>
          <p:cNvSpPr txBox="1"/>
          <p:nvPr/>
        </p:nvSpPr>
        <p:spPr>
          <a:xfrm>
            <a:off x="191385" y="3459125"/>
            <a:ext cx="2576776" cy="861774"/>
          </a:xfrm>
          <a:prstGeom prst="rect">
            <a:avLst/>
          </a:prstGeom>
          <a:noFill/>
        </p:spPr>
        <p:txBody>
          <a:bodyPr wrap="square" rtlCol="0">
            <a:spAutoFit/>
          </a:bodyPr>
          <a:lstStyle/>
          <a:p>
            <a:pPr indent="538163" algn="just"/>
            <a:r>
              <a:rPr lang="ru-RU" sz="1000" dirty="0">
                <a:latin typeface="Open Sans" pitchFamily="34" charset="0"/>
                <a:ea typeface="Open Sans" pitchFamily="34" charset="0"/>
                <a:cs typeface="Open Sans" pitchFamily="34" charset="0"/>
              </a:rPr>
              <a:t>Климат умеренно континентальный со сравнительно теплым летом и умеренно холодной зимой. Наиболее холодный месяц-январь, наиболее теплый - июль.</a:t>
            </a:r>
          </a:p>
        </p:txBody>
      </p:sp>
      <p:sp>
        <p:nvSpPr>
          <p:cNvPr id="54" name="TextBox 53"/>
          <p:cNvSpPr txBox="1"/>
          <p:nvPr/>
        </p:nvSpPr>
        <p:spPr>
          <a:xfrm>
            <a:off x="236368" y="1351195"/>
            <a:ext cx="2576776" cy="400110"/>
          </a:xfrm>
          <a:prstGeom prst="rect">
            <a:avLst/>
          </a:prstGeom>
          <a:noFill/>
        </p:spPr>
        <p:txBody>
          <a:bodyPr wrap="square" rtlCol="0">
            <a:spAutoFit/>
          </a:bodyPr>
          <a:lstStyle/>
          <a:p>
            <a:pPr indent="538163" algn="just"/>
            <a:r>
              <a:rPr lang="ru-RU" sz="1000" dirty="0">
                <a:latin typeface="Open Sans" pitchFamily="34" charset="0"/>
                <a:ea typeface="Open Sans" pitchFamily="34" charset="0"/>
                <a:cs typeface="Open Sans" pitchFamily="34" charset="0"/>
              </a:rPr>
              <a:t>3 основных реки: Остер, </a:t>
            </a:r>
            <a:r>
              <a:rPr lang="ru-RU" sz="1000" dirty="0" err="1">
                <a:latin typeface="Open Sans" pitchFamily="34" charset="0"/>
                <a:ea typeface="Open Sans" pitchFamily="34" charset="0"/>
                <a:cs typeface="Open Sans" pitchFamily="34" charset="0"/>
              </a:rPr>
              <a:t>Шумячка</a:t>
            </a:r>
            <a:r>
              <a:rPr lang="ru-RU" sz="1000" dirty="0">
                <a:latin typeface="Open Sans" pitchFamily="34" charset="0"/>
                <a:ea typeface="Open Sans" pitchFamily="34" charset="0"/>
                <a:cs typeface="Open Sans" pitchFamily="34" charset="0"/>
              </a:rPr>
              <a:t>, </a:t>
            </a:r>
            <a:r>
              <a:rPr lang="ru-RU" sz="1000" dirty="0" err="1">
                <a:latin typeface="Open Sans" pitchFamily="34" charset="0"/>
                <a:ea typeface="Open Sans" pitchFamily="34" charset="0"/>
                <a:cs typeface="Open Sans" pitchFamily="34" charset="0"/>
              </a:rPr>
              <a:t>Сож</a:t>
            </a:r>
            <a:r>
              <a:rPr lang="ru-RU" sz="1000" dirty="0">
                <a:latin typeface="Open Sans" pitchFamily="34" charset="0"/>
                <a:ea typeface="Open Sans" pitchFamily="34" charset="0"/>
                <a:cs typeface="Open Sans" pitchFamily="34" charset="0"/>
              </a:rPr>
              <a:t>.</a:t>
            </a:r>
          </a:p>
        </p:txBody>
      </p:sp>
      <p:pic>
        <p:nvPicPr>
          <p:cNvPr id="57" name="Рисунок 5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8184" y="2033483"/>
            <a:ext cx="346851" cy="333905"/>
          </a:xfrm>
          <a:prstGeom prst="rect">
            <a:avLst/>
          </a:prstGeom>
        </p:spPr>
      </p:pic>
      <p:pic>
        <p:nvPicPr>
          <p:cNvPr id="58" name="Рисунок 5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1589" y="1160964"/>
            <a:ext cx="385217" cy="385217"/>
          </a:xfrm>
          <a:prstGeom prst="rect">
            <a:avLst/>
          </a:prstGeom>
        </p:spPr>
      </p:pic>
      <p:pic>
        <p:nvPicPr>
          <p:cNvPr id="59" name="Рисунок 5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6605" y="3252709"/>
            <a:ext cx="385217" cy="407341"/>
          </a:xfrm>
          <a:prstGeom prst="rect">
            <a:avLst/>
          </a:prstGeom>
        </p:spPr>
      </p:pic>
      <p:pic>
        <p:nvPicPr>
          <p:cNvPr id="60" name="Рисунок 5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6469" y="4462490"/>
            <a:ext cx="377130" cy="391145"/>
          </a:xfrm>
          <a:prstGeom prst="rect">
            <a:avLst/>
          </a:prstGeom>
        </p:spPr>
      </p:pic>
      <p:sp>
        <p:nvSpPr>
          <p:cNvPr id="28" name="Прямоугольник 27"/>
          <p:cNvSpPr/>
          <p:nvPr/>
        </p:nvSpPr>
        <p:spPr>
          <a:xfrm>
            <a:off x="513467" y="2255331"/>
            <a:ext cx="2438400" cy="861774"/>
          </a:xfrm>
          <a:prstGeom prst="rect">
            <a:avLst/>
          </a:prstGeom>
        </p:spPr>
        <p:txBody>
          <a:bodyPr wrap="square">
            <a:spAutoFit/>
          </a:bodyPr>
          <a:lstStyle/>
          <a:p>
            <a:pPr indent="541338" algn="just"/>
            <a:r>
              <a:rPr lang="ru-RU" sz="1000" dirty="0">
                <a:latin typeface="Open Sans" pitchFamily="34" charset="0"/>
                <a:ea typeface="Open Sans" pitchFamily="34" charset="0"/>
                <a:cs typeface="Open Sans" pitchFamily="34" charset="0"/>
              </a:rPr>
              <a:t>Район расположен на </a:t>
            </a:r>
            <a:r>
              <a:rPr lang="ru-RU" sz="1000" dirty="0" err="1">
                <a:latin typeface="Open Sans" pitchFamily="34" charset="0"/>
                <a:ea typeface="Open Sans" pitchFamily="34" charset="0"/>
                <a:cs typeface="Open Sans" pitchFamily="34" charset="0"/>
              </a:rPr>
              <a:t>Остёрской</a:t>
            </a:r>
            <a:r>
              <a:rPr lang="ru-RU" sz="1000" dirty="0">
                <a:latin typeface="Open Sans" pitchFamily="34" charset="0"/>
                <a:ea typeface="Open Sans" pitchFamily="34" charset="0"/>
                <a:cs typeface="Open Sans" pitchFamily="34" charset="0"/>
              </a:rPr>
              <a:t> и </a:t>
            </a:r>
            <a:r>
              <a:rPr lang="ru-RU" sz="1000" dirty="0" err="1">
                <a:latin typeface="Open Sans" pitchFamily="34" charset="0"/>
                <a:ea typeface="Open Sans" pitchFamily="34" charset="0"/>
                <a:cs typeface="Open Sans" pitchFamily="34" charset="0"/>
              </a:rPr>
              <a:t>Ипутьской</a:t>
            </a:r>
            <a:r>
              <a:rPr lang="ru-RU" sz="1000" dirty="0">
                <a:latin typeface="Open Sans" pitchFamily="34" charset="0"/>
                <a:ea typeface="Open Sans" pitchFamily="34" charset="0"/>
                <a:cs typeface="Open Sans" pitchFamily="34" charset="0"/>
              </a:rPr>
              <a:t> равнинах. Рельеф – остатки днепровского ледника - </a:t>
            </a:r>
            <a:r>
              <a:rPr lang="ru-RU" sz="1000" dirty="0" err="1">
                <a:latin typeface="Open Sans" pitchFamily="34" charset="0"/>
                <a:ea typeface="Open Sans" pitchFamily="34" charset="0"/>
                <a:cs typeface="Open Sans" pitchFamily="34" charset="0"/>
              </a:rPr>
              <a:t>озовые</a:t>
            </a:r>
            <a:r>
              <a:rPr lang="ru-RU" sz="1000" dirty="0">
                <a:latin typeface="Open Sans" pitchFamily="34" charset="0"/>
                <a:ea typeface="Open Sans" pitchFamily="34" charset="0"/>
                <a:cs typeface="Open Sans" pitchFamily="34" charset="0"/>
              </a:rPr>
              <a:t> гряды и </a:t>
            </a:r>
            <a:r>
              <a:rPr lang="ru-RU" sz="1000" dirty="0" err="1">
                <a:latin typeface="Open Sans" pitchFamily="34" charset="0"/>
                <a:ea typeface="Open Sans" pitchFamily="34" charset="0"/>
                <a:cs typeface="Open Sans" pitchFamily="34" charset="0"/>
              </a:rPr>
              <a:t>камовые</a:t>
            </a:r>
            <a:r>
              <a:rPr lang="ru-RU" sz="1000" dirty="0">
                <a:latin typeface="Open Sans" pitchFamily="34" charset="0"/>
                <a:ea typeface="Open Sans" pitchFamily="34" charset="0"/>
                <a:cs typeface="Open Sans" pitchFamily="34" charset="0"/>
              </a:rPr>
              <a:t> холмы.</a:t>
            </a:r>
          </a:p>
        </p:txBody>
      </p:sp>
      <p:sp>
        <p:nvSpPr>
          <p:cNvPr id="19" name="TextBox 18"/>
          <p:cNvSpPr txBox="1"/>
          <p:nvPr/>
        </p:nvSpPr>
        <p:spPr>
          <a:xfrm>
            <a:off x="926277" y="183360"/>
            <a:ext cx="1146468" cy="938719"/>
          </a:xfrm>
          <a:prstGeom prst="rect">
            <a:avLst/>
          </a:prstGeom>
          <a:noFill/>
        </p:spPr>
        <p:txBody>
          <a:bodyPr wrap="none" rtlCol="0">
            <a:spAutoFit/>
          </a:bodyPr>
          <a:lstStyle/>
          <a:p>
            <a:r>
              <a:rPr lang="ru-RU" sz="1100" dirty="0">
                <a:solidFill>
                  <a:schemeClr val="tx1">
                    <a:lumMod val="95000"/>
                    <a:lumOff val="5000"/>
                  </a:schemeClr>
                </a:solidFill>
                <a:latin typeface="Open Sans" pitchFamily="34" charset="0"/>
                <a:ea typeface="Open Sans" pitchFamily="34" charset="0"/>
                <a:cs typeface="Open Sans" pitchFamily="34" charset="0"/>
              </a:rPr>
              <a:t>Шумячский </a:t>
            </a:r>
          </a:p>
          <a:p>
            <a:r>
              <a:rPr lang="ru-RU" sz="1100" dirty="0">
                <a:solidFill>
                  <a:schemeClr val="tx1">
                    <a:lumMod val="95000"/>
                    <a:lumOff val="5000"/>
                  </a:schemeClr>
                </a:solidFill>
                <a:latin typeface="Open Sans" pitchFamily="34" charset="0"/>
                <a:ea typeface="Open Sans" pitchFamily="34" charset="0"/>
                <a:cs typeface="Open Sans" pitchFamily="34" charset="0"/>
              </a:rPr>
              <a:t>муниципальный</a:t>
            </a:r>
          </a:p>
          <a:p>
            <a:r>
              <a:rPr lang="ru-RU" sz="1100" dirty="0" smtClean="0">
                <a:solidFill>
                  <a:schemeClr val="tx1">
                    <a:lumMod val="95000"/>
                    <a:lumOff val="5000"/>
                  </a:schemeClr>
                </a:solidFill>
                <a:latin typeface="Open Sans" pitchFamily="34" charset="0"/>
                <a:ea typeface="Open Sans" pitchFamily="34" charset="0"/>
                <a:cs typeface="Open Sans" pitchFamily="34" charset="0"/>
              </a:rPr>
              <a:t>округ Смоленской</a:t>
            </a:r>
          </a:p>
          <a:p>
            <a:r>
              <a:rPr lang="ru-RU" sz="1100" dirty="0" smtClean="0">
                <a:solidFill>
                  <a:schemeClr val="tx1">
                    <a:lumMod val="95000"/>
                    <a:lumOff val="5000"/>
                  </a:schemeClr>
                </a:solidFill>
                <a:latin typeface="Open Sans" pitchFamily="34" charset="0"/>
                <a:ea typeface="Open Sans" pitchFamily="34" charset="0"/>
                <a:cs typeface="Open Sans" pitchFamily="34" charset="0"/>
              </a:rPr>
              <a:t> области</a:t>
            </a:r>
            <a:endParaRPr lang="ru-RU" sz="1100" dirty="0">
              <a:solidFill>
                <a:schemeClr val="tx1">
                  <a:lumMod val="95000"/>
                  <a:lumOff val="5000"/>
                </a:schemeClr>
              </a:solidFill>
              <a:latin typeface="Open Sans" pitchFamily="34" charset="0"/>
              <a:ea typeface="Open Sans" pitchFamily="34" charset="0"/>
              <a:cs typeface="Open Sans" pitchFamily="34" charset="0"/>
            </a:endParaRPr>
          </a:p>
          <a:p>
            <a:endParaRPr lang="ru-RU" sz="1100" dirty="0">
              <a:solidFill>
                <a:schemeClr val="tx1">
                  <a:lumMod val="95000"/>
                  <a:lumOff val="5000"/>
                </a:schemeClr>
              </a:solidFill>
              <a:latin typeface="Open Sans" pitchFamily="34" charset="0"/>
              <a:ea typeface="Open Sans" pitchFamily="34" charset="0"/>
              <a:cs typeface="Open Sans" pitchFamily="34" charset="0"/>
            </a:endParaRPr>
          </a:p>
        </p:txBody>
      </p:sp>
      <p:sp>
        <p:nvSpPr>
          <p:cNvPr id="20" name="TextBox 19"/>
          <p:cNvSpPr txBox="1"/>
          <p:nvPr/>
        </p:nvSpPr>
        <p:spPr>
          <a:xfrm>
            <a:off x="236368" y="439579"/>
            <a:ext cx="210314"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26" name="Picture 3" descr="Буфер обмена01"/>
          <p:cNvPicPr>
            <a:picLocks noChangeAspect="1" noChangeArrowheads="1"/>
          </p:cNvPicPr>
          <p:nvPr/>
        </p:nvPicPr>
        <p:blipFill>
          <a:blip r:embed="rId15" cstate="print"/>
          <a:srcRect/>
          <a:stretch>
            <a:fillRect/>
          </a:stretch>
        </p:blipFill>
        <p:spPr bwMode="auto">
          <a:xfrm>
            <a:off x="179390" y="156950"/>
            <a:ext cx="668154" cy="836522"/>
          </a:xfrm>
          <a:prstGeom prst="rect">
            <a:avLst/>
          </a:prstGeom>
          <a:noFill/>
          <a:ln w="9525">
            <a:noFill/>
            <a:miter lim="800000"/>
            <a:headEnd/>
            <a:tailEnd/>
          </a:ln>
        </p:spPr>
      </p:pic>
      <p:pic>
        <p:nvPicPr>
          <p:cNvPr id="2" name="Рисунок 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962165" y="1282456"/>
            <a:ext cx="4418147" cy="3154811"/>
          </a:xfrm>
          <a:prstGeom prst="rect">
            <a:avLst/>
          </a:prstGeom>
        </p:spPr>
      </p:pic>
      <p:pic>
        <p:nvPicPr>
          <p:cNvPr id="4" name="Рисунок 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591507" y="4553651"/>
            <a:ext cx="2962662" cy="1493523"/>
          </a:xfrm>
          <a:prstGeom prst="rect">
            <a:avLst/>
          </a:prstGeom>
        </p:spPr>
      </p:pic>
      <p:pic>
        <p:nvPicPr>
          <p:cNvPr id="25" name="Рисунок 24">
            <a:extLst>
              <a:ext uri="{FF2B5EF4-FFF2-40B4-BE49-F238E27FC236}">
                <a16:creationId xmlns:a16="http://schemas.microsoft.com/office/drawing/2014/main" id="{89966DDE-6BFD-45EF-A853-CE5857D15736}"/>
              </a:ext>
            </a:extLst>
          </p:cNvPr>
          <p:cNvPicPr>
            <a:picLocks noChangeAspect="1"/>
          </p:cNvPicPr>
          <p:nvPr/>
        </p:nvPicPr>
        <p:blipFill rotWithShape="1">
          <a:blip r:embed="rId18"/>
          <a:srcRect t="10206" b="3426"/>
          <a:stretch/>
        </p:blipFill>
        <p:spPr>
          <a:xfrm>
            <a:off x="1" y="6708559"/>
            <a:ext cx="2957538" cy="836522"/>
          </a:xfrm>
          <a:prstGeom prst="rect">
            <a:avLst/>
          </a:prstGeom>
        </p:spPr>
      </p:pic>
    </p:spTree>
    <p:extLst>
      <p:ext uri="{BB962C8B-B14F-4D97-AF65-F5344CB8AC3E}">
        <p14:creationId xmlns:p14="http://schemas.microsoft.com/office/powerpoint/2010/main" val="42356422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Рисунок 78"/>
          <p:cNvPicPr>
            <a:picLocks noChangeAspect="1"/>
          </p:cNvPicPr>
          <p:nvPr/>
        </p:nvPicPr>
        <p:blipFill>
          <a:blip r:embed="rId2" cstate="print"/>
          <a:stretch>
            <a:fillRect/>
          </a:stretch>
        </p:blipFill>
        <p:spPr>
          <a:xfrm>
            <a:off x="2061031" y="156237"/>
            <a:ext cx="5498644" cy="768091"/>
          </a:xfrm>
          <a:prstGeom prst="rect">
            <a:avLst/>
          </a:prstGeom>
        </p:spPr>
      </p:pic>
      <p:pic>
        <p:nvPicPr>
          <p:cNvPr id="80" name="Рисунок 79"/>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colorTemperature colorTemp="4700"/>
                    </a14:imgEffect>
                    <a14:imgEffect>
                      <a14:saturation sat="33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1151926"/>
            <a:ext cx="2296633" cy="1368007"/>
          </a:xfrm>
          <a:prstGeom prst="rect">
            <a:avLst/>
          </a:prstGeom>
        </p:spPr>
      </p:pic>
      <p:pic>
        <p:nvPicPr>
          <p:cNvPr id="81" name="Рисунок 80"/>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colorTemperature colorTemp="4700"/>
                    </a14:imgEffect>
                    <a14:imgEffect>
                      <a14:saturation sat="33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263042" y="1151926"/>
            <a:ext cx="2296633" cy="1368007"/>
          </a:xfrm>
          <a:prstGeom prst="rect">
            <a:avLst/>
          </a:prstGeom>
        </p:spPr>
      </p:pic>
      <p:pic>
        <p:nvPicPr>
          <p:cNvPr id="82" name="Рисунок 81"/>
          <p:cNvPicPr>
            <a:picLocks noChangeAspect="1"/>
          </p:cNvPicPr>
          <p:nvPr/>
        </p:nvPicPr>
        <p:blipFill>
          <a:blip r:embed="rId5" cstate="print">
            <a:lum bright="70000" contrast="-70000"/>
            <a:extLst>
              <a:ext uri="{BEBA8EAE-BF5A-486C-A8C5-ECC9F3942E4B}">
                <a14:imgProps xmlns:a14="http://schemas.microsoft.com/office/drawing/2010/main">
                  <a14:imgLayer r:embed="rId4">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48101" y="1151927"/>
            <a:ext cx="2668401" cy="1360712"/>
          </a:xfrm>
          <a:prstGeom prst="rect">
            <a:avLst/>
          </a:prstGeom>
        </p:spPr>
      </p:pic>
      <p:sp>
        <p:nvSpPr>
          <p:cNvPr id="83" name="TextBox 82"/>
          <p:cNvSpPr txBox="1"/>
          <p:nvPr/>
        </p:nvSpPr>
        <p:spPr>
          <a:xfrm>
            <a:off x="2086043" y="184040"/>
            <a:ext cx="5453269" cy="707886"/>
          </a:xfrm>
          <a:prstGeom prst="rect">
            <a:avLst/>
          </a:prstGeom>
          <a:noFill/>
        </p:spPr>
        <p:txBody>
          <a:bodyPr wrap="square" rtlCol="0">
            <a:spAutoFit/>
          </a:bodyPr>
          <a:lstStyle/>
          <a:p>
            <a:pPr algn="ctr"/>
            <a:r>
              <a:rPr lang="ru-RU" sz="20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Социально-экономическое </a:t>
            </a:r>
          </a:p>
          <a:p>
            <a:pPr algn="ctr"/>
            <a:r>
              <a:rPr lang="ru-RU" sz="20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развитие</a:t>
            </a:r>
          </a:p>
        </p:txBody>
      </p:sp>
      <p:sp>
        <p:nvSpPr>
          <p:cNvPr id="84" name="TextBox 83"/>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6</a:t>
            </a:r>
          </a:p>
        </p:txBody>
      </p:sp>
      <p:sp>
        <p:nvSpPr>
          <p:cNvPr id="85" name="TextBox 84"/>
          <p:cNvSpPr txBox="1"/>
          <p:nvPr/>
        </p:nvSpPr>
        <p:spPr>
          <a:xfrm>
            <a:off x="16672" y="1278285"/>
            <a:ext cx="2263287" cy="1107996"/>
          </a:xfrm>
          <a:prstGeom prst="rect">
            <a:avLst/>
          </a:prstGeom>
          <a:noFill/>
        </p:spPr>
        <p:txBody>
          <a:bodyPr wrap="square" rtlCol="0">
            <a:spAutoFit/>
          </a:bodyPr>
          <a:lstStyle/>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Среднемесячная </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заработная </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плата </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работников</a:t>
            </a:r>
          </a:p>
        </p:txBody>
      </p:sp>
      <p:sp>
        <p:nvSpPr>
          <p:cNvPr id="86" name="TextBox 85"/>
          <p:cNvSpPr txBox="1"/>
          <p:nvPr/>
        </p:nvSpPr>
        <p:spPr>
          <a:xfrm>
            <a:off x="2415540" y="1178981"/>
            <a:ext cx="2742487" cy="1292662"/>
          </a:xfrm>
          <a:prstGeom prst="rect">
            <a:avLst/>
          </a:prstGeom>
          <a:noFill/>
        </p:spPr>
        <p:txBody>
          <a:bodyPr wrap="square" rtlCol="0">
            <a:spAutoFit/>
          </a:bodyPr>
          <a:lstStyle/>
          <a:p>
            <a:pPr algn="ctr"/>
            <a:r>
              <a:rPr lang="ru-RU" sz="13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Объем отгруженных </a:t>
            </a:r>
          </a:p>
          <a:p>
            <a:pPr algn="ctr"/>
            <a:r>
              <a:rPr lang="ru-RU" sz="13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товаров собственного производства, выполненных работ и услуг по всем видам экономической </a:t>
            </a:r>
          </a:p>
          <a:p>
            <a:pPr algn="ctr"/>
            <a:r>
              <a:rPr lang="ru-RU" sz="13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деятельности </a:t>
            </a:r>
            <a:endParaRPr lang="ru-RU" sz="13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7" name="TextBox 86"/>
          <p:cNvSpPr txBox="1"/>
          <p:nvPr/>
        </p:nvSpPr>
        <p:spPr>
          <a:xfrm>
            <a:off x="5276934" y="1311460"/>
            <a:ext cx="2262377" cy="923330"/>
          </a:xfrm>
          <a:prstGeom prst="rect">
            <a:avLst/>
          </a:prstGeom>
          <a:noFill/>
        </p:spPr>
        <p:txBody>
          <a:bodyPr wrap="square" rtlCol="0">
            <a:spAutoFit/>
          </a:bodyPr>
          <a:lstStyle/>
          <a:p>
            <a:pPr algn="ctr"/>
            <a:r>
              <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Оборот</a:t>
            </a:r>
          </a:p>
          <a:p>
            <a:pPr algn="ctr"/>
            <a:r>
              <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розничной</a:t>
            </a:r>
          </a:p>
          <a:p>
            <a:pPr algn="ctr"/>
            <a:r>
              <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торговли</a:t>
            </a:r>
          </a:p>
        </p:txBody>
      </p:sp>
      <p:sp>
        <p:nvSpPr>
          <p:cNvPr id="94" name="TextBox 93"/>
          <p:cNvSpPr txBox="1"/>
          <p:nvPr/>
        </p:nvSpPr>
        <p:spPr>
          <a:xfrm>
            <a:off x="84631" y="2722232"/>
            <a:ext cx="1157688" cy="800219"/>
          </a:xfrm>
          <a:prstGeom prst="rect">
            <a:avLst/>
          </a:prstGeom>
          <a:noFill/>
        </p:spPr>
        <p:txBody>
          <a:bodyPr wrap="none" rtlCol="0">
            <a:spAutoFit/>
          </a:bodyPr>
          <a:lstStyle/>
          <a:p>
            <a:pPr algn="ctr"/>
            <a:r>
              <a:rPr lang="en-US" sz="28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40,4</a:t>
            </a:r>
            <a:endParaRPr lang="ru-RU" sz="28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руб.</a:t>
            </a:r>
            <a:r>
              <a:rPr lang="ru-RU"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ru-RU" sz="105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5" name="TextBox 94"/>
          <p:cNvSpPr txBox="1"/>
          <p:nvPr/>
        </p:nvSpPr>
        <p:spPr>
          <a:xfrm>
            <a:off x="2332134" y="2764161"/>
            <a:ext cx="1695567" cy="738664"/>
          </a:xfrm>
          <a:prstGeom prst="rect">
            <a:avLst/>
          </a:prstGeom>
          <a:noFill/>
        </p:spPr>
        <p:txBody>
          <a:bodyPr wrap="square" rtlCol="0">
            <a:spAutoFit/>
          </a:bodyPr>
          <a:lstStyle/>
          <a:p>
            <a:pPr algn="ctr"/>
            <a:r>
              <a:rPr lang="en-US" sz="28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205</a:t>
            </a:r>
            <a:r>
              <a:rPr lang="ru-RU" sz="28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,3</a:t>
            </a:r>
          </a:p>
          <a:p>
            <a:pPr algn="ct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млн. руб.</a:t>
            </a:r>
          </a:p>
        </p:txBody>
      </p:sp>
      <p:sp>
        <p:nvSpPr>
          <p:cNvPr id="96" name="TextBox 95"/>
          <p:cNvSpPr txBox="1"/>
          <p:nvPr/>
        </p:nvSpPr>
        <p:spPr>
          <a:xfrm>
            <a:off x="5805377" y="2659055"/>
            <a:ext cx="1351294" cy="738664"/>
          </a:xfrm>
          <a:prstGeom prst="rect">
            <a:avLst/>
          </a:prstGeom>
          <a:noFill/>
        </p:spPr>
        <p:txBody>
          <a:bodyPr wrap="square" rtlCol="0">
            <a:spAutoFit/>
          </a:bodyPr>
          <a:lstStyle/>
          <a:p>
            <a:pPr algn="ctr"/>
            <a:r>
              <a:rPr lang="en-US" sz="28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910,9</a:t>
            </a:r>
            <a:endParaRPr lang="ru-RU" sz="28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млн. руб.</a:t>
            </a:r>
          </a:p>
        </p:txBody>
      </p:sp>
      <p:pic>
        <p:nvPicPr>
          <p:cNvPr id="97" name="Рисунок 96"/>
          <p:cNvPicPr>
            <a:picLocks noChangeAspect="1"/>
          </p:cNvPicPr>
          <p:nvPr/>
        </p:nvPicPr>
        <p:blipFill>
          <a:blip r:embed="rId5" cstate="print">
            <a:lum bright="70000" contrast="-70000"/>
            <a:extLst>
              <a:ext uri="{BEBA8EAE-BF5A-486C-A8C5-ECC9F3942E4B}">
                <a14:imgProps xmlns:a14="http://schemas.microsoft.com/office/drawing/2010/main">
                  <a14:imgLayer r:embed="rId4">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34751" y="3795343"/>
            <a:ext cx="2481721" cy="2727167"/>
          </a:xfrm>
          <a:prstGeom prst="rect">
            <a:avLst/>
          </a:prstGeom>
        </p:spPr>
      </p:pic>
      <p:pic>
        <p:nvPicPr>
          <p:cNvPr id="98" name="Рисунок 97"/>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60205" y="4795226"/>
            <a:ext cx="849733" cy="848073"/>
          </a:xfrm>
          <a:prstGeom prst="rect">
            <a:avLst/>
          </a:prstGeom>
        </p:spPr>
      </p:pic>
      <p:sp>
        <p:nvSpPr>
          <p:cNvPr id="99" name="TextBox 98"/>
          <p:cNvSpPr txBox="1"/>
          <p:nvPr/>
        </p:nvSpPr>
        <p:spPr>
          <a:xfrm>
            <a:off x="788849" y="3842570"/>
            <a:ext cx="2002600" cy="461665"/>
          </a:xfrm>
          <a:prstGeom prst="rect">
            <a:avLst/>
          </a:prstGeom>
          <a:noFill/>
        </p:spPr>
        <p:txBody>
          <a:bodyPr wrap="none" rtlCol="0">
            <a:spAutoFit/>
          </a:bodyPr>
          <a:lstStyle/>
          <a:p>
            <a:r>
              <a:rPr lang="ru-RU" sz="12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Естественный прирост </a:t>
            </a:r>
          </a:p>
          <a:p>
            <a:pPr algn="ctr"/>
            <a:r>
              <a:rPr lang="ru-RU" sz="12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составил</a:t>
            </a:r>
          </a:p>
        </p:txBody>
      </p:sp>
      <p:sp>
        <p:nvSpPr>
          <p:cNvPr id="100" name="TextBox 99"/>
          <p:cNvSpPr txBox="1"/>
          <p:nvPr/>
        </p:nvSpPr>
        <p:spPr>
          <a:xfrm>
            <a:off x="899626" y="4637479"/>
            <a:ext cx="1928861" cy="276999"/>
          </a:xfrm>
          <a:prstGeom prst="rect">
            <a:avLst/>
          </a:prstGeom>
          <a:noFill/>
        </p:spPr>
        <p:txBody>
          <a:bodyPr wrap="none" rtlCol="0">
            <a:spAutoFit/>
          </a:bodyPr>
          <a:lstStyle/>
          <a:p>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Уровень безработицы</a:t>
            </a:r>
          </a:p>
        </p:txBody>
      </p:sp>
      <p:sp>
        <p:nvSpPr>
          <p:cNvPr id="101" name="TextBox 100"/>
          <p:cNvSpPr txBox="1"/>
          <p:nvPr/>
        </p:nvSpPr>
        <p:spPr>
          <a:xfrm>
            <a:off x="952773" y="5390948"/>
            <a:ext cx="1517146" cy="646331"/>
          </a:xfrm>
          <a:prstGeom prst="rect">
            <a:avLst/>
          </a:prstGeom>
          <a:noFill/>
        </p:spPr>
        <p:txBody>
          <a:bodyPr wrap="non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Численность </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трудоспособного</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населения</a:t>
            </a:r>
          </a:p>
        </p:txBody>
      </p:sp>
      <p:sp>
        <p:nvSpPr>
          <p:cNvPr id="102" name="TextBox 101"/>
          <p:cNvSpPr txBox="1"/>
          <p:nvPr/>
        </p:nvSpPr>
        <p:spPr>
          <a:xfrm>
            <a:off x="1159753" y="4227764"/>
            <a:ext cx="1066318" cy="400110"/>
          </a:xfrm>
          <a:prstGeom prst="rect">
            <a:avLst/>
          </a:prstGeom>
          <a:noFill/>
        </p:spPr>
        <p:txBody>
          <a:bodyPr wrap="none" rtlCol="0">
            <a:spAutoFit/>
          </a:bodyPr>
          <a:lstStyle/>
          <a:p>
            <a:r>
              <a:rPr lang="ru-RU" sz="20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a:t>
            </a:r>
            <a:r>
              <a:rPr lang="en-US" sz="20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4</a:t>
            </a:r>
            <a:r>
              <a:rPr lang="ru-RU" sz="20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чел.</a:t>
            </a:r>
          </a:p>
        </p:txBody>
      </p:sp>
      <p:sp>
        <p:nvSpPr>
          <p:cNvPr id="103" name="TextBox 102"/>
          <p:cNvSpPr txBox="1"/>
          <p:nvPr/>
        </p:nvSpPr>
        <p:spPr>
          <a:xfrm>
            <a:off x="1439901" y="4912763"/>
            <a:ext cx="841897" cy="400110"/>
          </a:xfrm>
          <a:prstGeom prst="rect">
            <a:avLst/>
          </a:prstGeom>
          <a:noFill/>
        </p:spPr>
        <p:txBody>
          <a:bodyPr wrap="none" rtlCol="0">
            <a:spAutoFit/>
          </a:bodyPr>
          <a:lstStyle/>
          <a:p>
            <a:r>
              <a:rPr lang="en-US" sz="20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a:t>
            </a:r>
            <a:r>
              <a:rPr lang="ru-RU" sz="20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,4 %</a:t>
            </a:r>
          </a:p>
        </p:txBody>
      </p:sp>
      <p:sp>
        <p:nvSpPr>
          <p:cNvPr id="104" name="TextBox 103"/>
          <p:cNvSpPr txBox="1"/>
          <p:nvPr/>
        </p:nvSpPr>
        <p:spPr>
          <a:xfrm>
            <a:off x="770555" y="5966948"/>
            <a:ext cx="1723549" cy="400110"/>
          </a:xfrm>
          <a:prstGeom prst="rect">
            <a:avLst/>
          </a:prstGeom>
          <a:noFill/>
        </p:spPr>
        <p:txBody>
          <a:bodyPr wrap="none" rtlCol="0">
            <a:spAutoFit/>
          </a:bodyPr>
          <a:lstStyle/>
          <a:p>
            <a:r>
              <a:rPr lang="ru-RU" sz="20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4,</a:t>
            </a:r>
            <a:r>
              <a:rPr lang="en-US" sz="20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2</a:t>
            </a:r>
            <a:r>
              <a:rPr lang="ru-RU" sz="20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тыс. чел.</a:t>
            </a:r>
          </a:p>
        </p:txBody>
      </p:sp>
      <p:pic>
        <p:nvPicPr>
          <p:cNvPr id="107" name="Рисунок 106"/>
          <p:cNvPicPr>
            <a:picLocks noChangeAspect="1"/>
          </p:cNvPicPr>
          <p:nvPr/>
        </p:nvPicPr>
        <p:blipFill>
          <a:blip r:embed="rId8" cstate="print">
            <a:duotone>
              <a:prstClr val="black"/>
              <a:schemeClr val="accent6">
                <a:tint val="45000"/>
                <a:satMod val="400000"/>
              </a:schemeClr>
            </a:duotone>
            <a:extLst>
              <a:ext uri="{BEBA8EAE-BF5A-486C-A8C5-ECC9F3942E4B}">
                <a14:imgProps xmlns:a14="http://schemas.microsoft.com/office/drawing/2010/main">
                  <a14:imgLayer r:embed="rId9">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411810" y="4235622"/>
            <a:ext cx="1754826" cy="326704"/>
          </a:xfrm>
          <a:prstGeom prst="rect">
            <a:avLst/>
          </a:prstGeom>
        </p:spPr>
      </p:pic>
      <p:sp>
        <p:nvSpPr>
          <p:cNvPr id="108" name="TextBox 107"/>
          <p:cNvSpPr txBox="1"/>
          <p:nvPr/>
        </p:nvSpPr>
        <p:spPr>
          <a:xfrm>
            <a:off x="3633106" y="4234932"/>
            <a:ext cx="1312233" cy="338554"/>
          </a:xfrm>
          <a:prstGeom prst="rect">
            <a:avLst/>
          </a:prstGeom>
          <a:noFill/>
        </p:spPr>
        <p:txBody>
          <a:bodyPr wrap="square" rtlCol="0">
            <a:spAutoFit/>
          </a:bodyPr>
          <a:lstStyle/>
          <a:p>
            <a:pPr algn="ctr"/>
            <a:r>
              <a:rPr lang="ru-RU"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2023 год</a:t>
            </a:r>
          </a:p>
        </p:txBody>
      </p:sp>
      <p:sp>
        <p:nvSpPr>
          <p:cNvPr id="109" name="TextBox 108"/>
          <p:cNvSpPr txBox="1"/>
          <p:nvPr/>
        </p:nvSpPr>
        <p:spPr>
          <a:xfrm>
            <a:off x="3513155" y="4623838"/>
            <a:ext cx="1557671" cy="307777"/>
          </a:xfrm>
          <a:prstGeom prst="rect">
            <a:avLst/>
          </a:prstGeom>
          <a:noFill/>
        </p:spPr>
        <p:txBody>
          <a:bodyPr wrap="none" rtlCol="0">
            <a:spAutoFit/>
          </a:bodyPr>
          <a:lstStyle/>
          <a:p>
            <a:pPr algn="ctr"/>
            <a:r>
              <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Объем доходов</a:t>
            </a:r>
          </a:p>
        </p:txBody>
      </p:sp>
      <p:sp>
        <p:nvSpPr>
          <p:cNvPr id="110" name="TextBox 109"/>
          <p:cNvSpPr txBox="1"/>
          <p:nvPr/>
        </p:nvSpPr>
        <p:spPr>
          <a:xfrm>
            <a:off x="3411809" y="5290767"/>
            <a:ext cx="1769003" cy="307777"/>
          </a:xfrm>
          <a:prstGeom prst="rect">
            <a:avLst/>
          </a:prstGeom>
          <a:noFill/>
        </p:spPr>
        <p:txBody>
          <a:bodyPr wrap="square" rtlCol="0">
            <a:spAutoFit/>
          </a:bodyPr>
          <a:lstStyle/>
          <a:p>
            <a:pPr algn="ctr"/>
            <a:r>
              <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Бюджет расходов</a:t>
            </a:r>
          </a:p>
        </p:txBody>
      </p:sp>
      <p:pic>
        <p:nvPicPr>
          <p:cNvPr id="111" name="Рисунок 110"/>
          <p:cNvPicPr>
            <a:picLocks noChangeAspect="1"/>
          </p:cNvPicPr>
          <p:nvPr/>
        </p:nvPicPr>
        <p:blipFill>
          <a:blip r:embed="rId8" cstate="print">
            <a:duotone>
              <a:prstClr val="black"/>
              <a:schemeClr val="accent6">
                <a:tint val="45000"/>
                <a:satMod val="400000"/>
              </a:schemeClr>
            </a:duotone>
            <a:extLst>
              <a:ext uri="{BEBA8EAE-BF5A-486C-A8C5-ECC9F3942E4B}">
                <a14:imgProps xmlns:a14="http://schemas.microsoft.com/office/drawing/2010/main">
                  <a14:imgLayer r:embed="rId9">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423427" y="4981967"/>
            <a:ext cx="1743208" cy="277408"/>
          </a:xfrm>
          <a:prstGeom prst="rect">
            <a:avLst/>
          </a:prstGeom>
        </p:spPr>
      </p:pic>
      <p:pic>
        <p:nvPicPr>
          <p:cNvPr id="112" name="Рисунок 111"/>
          <p:cNvPicPr>
            <a:picLocks noChangeAspect="1"/>
          </p:cNvPicPr>
          <p:nvPr/>
        </p:nvPicPr>
        <p:blipFill>
          <a:blip r:embed="rId8" cstate="print">
            <a:duotone>
              <a:prstClr val="black"/>
              <a:schemeClr val="accent6">
                <a:tint val="45000"/>
                <a:satMod val="400000"/>
              </a:schemeClr>
            </a:duotone>
            <a:extLst>
              <a:ext uri="{BEBA8EAE-BF5A-486C-A8C5-ECC9F3942E4B}">
                <a14:imgProps xmlns:a14="http://schemas.microsoft.com/office/drawing/2010/main">
                  <a14:imgLayer r:embed="rId9">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417348" y="5608785"/>
            <a:ext cx="1749287" cy="326704"/>
          </a:xfrm>
          <a:prstGeom prst="rect">
            <a:avLst/>
          </a:prstGeom>
        </p:spPr>
      </p:pic>
      <p:sp>
        <p:nvSpPr>
          <p:cNvPr id="118" name="TextBox 117"/>
          <p:cNvSpPr txBox="1"/>
          <p:nvPr/>
        </p:nvSpPr>
        <p:spPr>
          <a:xfrm rot="10800000" flipV="1">
            <a:off x="3430598" y="5635198"/>
            <a:ext cx="1736037" cy="292388"/>
          </a:xfrm>
          <a:prstGeom prst="rect">
            <a:avLst/>
          </a:prstGeom>
          <a:noFill/>
        </p:spPr>
        <p:txBody>
          <a:bodyPr wrap="square" rtlCol="0">
            <a:spAutoFit/>
          </a:bodyPr>
          <a:lstStyle/>
          <a:p>
            <a:r>
              <a:rPr lang="ru-RU" sz="13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3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466</a:t>
            </a:r>
            <a:r>
              <a:rPr lang="ru-RU" sz="13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млн.руб.</a:t>
            </a:r>
          </a:p>
        </p:txBody>
      </p:sp>
      <p:sp>
        <p:nvSpPr>
          <p:cNvPr id="119" name="TextBox 118"/>
          <p:cNvSpPr txBox="1"/>
          <p:nvPr/>
        </p:nvSpPr>
        <p:spPr>
          <a:xfrm>
            <a:off x="3443853" y="4964546"/>
            <a:ext cx="1601575" cy="307777"/>
          </a:xfrm>
          <a:prstGeom prst="rect">
            <a:avLst/>
          </a:prstGeom>
          <a:noFill/>
        </p:spPr>
        <p:txBody>
          <a:bodyPr wrap="square" rtlCol="0">
            <a:spAutoFit/>
          </a:bodyPr>
          <a:lstStyle/>
          <a:p>
            <a:pPr algn="ct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r>
              <a:rPr lang="ru-RU"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74,</a:t>
            </a: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ru-RU"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млн. руб.</a:t>
            </a:r>
          </a:p>
        </p:txBody>
      </p:sp>
      <p:pic>
        <p:nvPicPr>
          <p:cNvPr id="123" name="Рисунок 1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21518" y="4304235"/>
            <a:ext cx="1476146" cy="1476146"/>
          </a:xfrm>
          <a:prstGeom prst="rect">
            <a:avLst/>
          </a:prstGeom>
        </p:spPr>
      </p:pic>
      <p:pic>
        <p:nvPicPr>
          <p:cNvPr id="43" name="Рисунок 42"/>
          <p:cNvPicPr>
            <a:picLocks noChangeAspect="1"/>
          </p:cNvPicPr>
          <p:nvPr/>
        </p:nvPicPr>
        <p:blipFill>
          <a:blip r:embed="rId11" cstate="print">
            <a:lum bright="70000" contrast="-70000"/>
            <a:extLst>
              <a:ext uri="{28A0092B-C50C-407E-A947-70E740481C1C}">
                <a14:useLocalDpi xmlns:a14="http://schemas.microsoft.com/office/drawing/2010/main" val="0"/>
              </a:ext>
            </a:extLst>
          </a:blip>
          <a:stretch>
            <a:fillRect/>
          </a:stretch>
        </p:blipFill>
        <p:spPr>
          <a:xfrm rot="5400000">
            <a:off x="1003050" y="2952246"/>
            <a:ext cx="393612" cy="191262"/>
          </a:xfrm>
          <a:prstGeom prst="rect">
            <a:avLst/>
          </a:prstGeom>
        </p:spPr>
      </p:pic>
      <p:pic>
        <p:nvPicPr>
          <p:cNvPr id="44" name="Рисунок 4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41835" y="2607657"/>
            <a:ext cx="1008046" cy="1022679"/>
          </a:xfrm>
          <a:prstGeom prst="rect">
            <a:avLst/>
          </a:prstGeom>
        </p:spPr>
      </p:pic>
      <p:sp>
        <p:nvSpPr>
          <p:cNvPr id="45" name="TextBox 44"/>
          <p:cNvSpPr txBox="1"/>
          <p:nvPr/>
        </p:nvSpPr>
        <p:spPr>
          <a:xfrm>
            <a:off x="1513982" y="2666405"/>
            <a:ext cx="798617" cy="369332"/>
          </a:xfrm>
          <a:prstGeom prst="rect">
            <a:avLst/>
          </a:prstGeom>
          <a:noFill/>
        </p:spPr>
        <p:txBody>
          <a:bodyPr wrap="none" rtlCol="0">
            <a:spAutoFit/>
          </a:bodyPr>
          <a:lstStyle/>
          <a:p>
            <a:r>
              <a:rPr lang="ru-RU" dirty="0">
                <a:latin typeface="Open Sans" panose="020B0606030504020204" pitchFamily="34" charset="0"/>
                <a:ea typeface="Open Sans" panose="020B0606030504020204" pitchFamily="34" charset="0"/>
                <a:cs typeface="Open Sans" panose="020B0606030504020204" pitchFamily="34" charset="0"/>
              </a:rPr>
              <a:t>5</a:t>
            </a:r>
            <a:r>
              <a:rPr lang="en-US" dirty="0">
                <a:latin typeface="Open Sans" panose="020B0606030504020204" pitchFamily="34" charset="0"/>
                <a:ea typeface="Open Sans" panose="020B0606030504020204" pitchFamily="34" charset="0"/>
                <a:cs typeface="Open Sans" panose="020B0606030504020204" pitchFamily="34" charset="0"/>
              </a:rPr>
              <a:t>1</a:t>
            </a:r>
            <a:r>
              <a:rPr lang="ru-RU" dirty="0">
                <a:latin typeface="Open Sans" panose="020B0606030504020204" pitchFamily="34" charset="0"/>
                <a:ea typeface="Open Sans" panose="020B0606030504020204" pitchFamily="34" charset="0"/>
                <a:cs typeface="Open Sans" panose="020B0606030504020204" pitchFamily="34" charset="0"/>
              </a:rPr>
              <a:t>,</a:t>
            </a:r>
            <a:r>
              <a:rPr lang="en-US" dirty="0">
                <a:latin typeface="Open Sans" panose="020B0606030504020204" pitchFamily="34" charset="0"/>
                <a:ea typeface="Open Sans" panose="020B0606030504020204" pitchFamily="34" charset="0"/>
                <a:cs typeface="Open Sans" panose="020B0606030504020204" pitchFamily="34" charset="0"/>
              </a:rPr>
              <a:t>2</a:t>
            </a:r>
            <a:r>
              <a:rPr lang="ru-RU" dirty="0">
                <a:latin typeface="Open Sans" panose="020B0606030504020204" pitchFamily="34" charset="0"/>
                <a:ea typeface="Open Sans" panose="020B0606030504020204" pitchFamily="34" charset="0"/>
                <a:cs typeface="Open Sans" panose="020B0606030504020204" pitchFamily="34" charset="0"/>
              </a:rPr>
              <a:t>%</a:t>
            </a:r>
          </a:p>
        </p:txBody>
      </p:sp>
      <p:sp>
        <p:nvSpPr>
          <p:cNvPr id="46" name="TextBox 45"/>
          <p:cNvSpPr txBox="1"/>
          <p:nvPr/>
        </p:nvSpPr>
        <p:spPr>
          <a:xfrm>
            <a:off x="1346764" y="2941908"/>
            <a:ext cx="1029797" cy="577081"/>
          </a:xfrm>
          <a:prstGeom prst="rect">
            <a:avLst/>
          </a:prstGeom>
          <a:noFill/>
        </p:spPr>
        <p:txBody>
          <a:bodyPr wrap="square" rtlCol="0">
            <a:spAutoFit/>
          </a:bodyPr>
          <a:lstStyle/>
          <a:p>
            <a:pPr algn="ctr"/>
            <a:r>
              <a:rPr lang="ru-RU" sz="1050" dirty="0">
                <a:latin typeface="Open Sans" panose="020B0606030504020204" pitchFamily="34" charset="0"/>
                <a:ea typeface="Open Sans" panose="020B0606030504020204" pitchFamily="34" charset="0"/>
                <a:cs typeface="Open Sans" panose="020B0606030504020204" pitchFamily="34" charset="0"/>
              </a:rPr>
              <a:t>к средне-</a:t>
            </a:r>
          </a:p>
          <a:p>
            <a:pPr algn="ctr"/>
            <a:r>
              <a:rPr lang="ru-RU" sz="1050" dirty="0">
                <a:latin typeface="Open Sans" panose="020B0606030504020204" pitchFamily="34" charset="0"/>
                <a:ea typeface="Open Sans" panose="020B0606030504020204" pitchFamily="34" charset="0"/>
                <a:cs typeface="Open Sans" panose="020B0606030504020204" pitchFamily="34" charset="0"/>
              </a:rPr>
              <a:t>областному</a:t>
            </a:r>
          </a:p>
          <a:p>
            <a:pPr algn="ctr"/>
            <a:r>
              <a:rPr lang="ru-RU" sz="1050" dirty="0">
                <a:latin typeface="Open Sans" panose="020B0606030504020204" pitchFamily="34" charset="0"/>
                <a:ea typeface="Open Sans" panose="020B0606030504020204" pitchFamily="34" charset="0"/>
                <a:cs typeface="Open Sans" panose="020B0606030504020204" pitchFamily="34" charset="0"/>
              </a:rPr>
              <a:t>уровню</a:t>
            </a:r>
          </a:p>
        </p:txBody>
      </p:sp>
      <p:sp>
        <p:nvSpPr>
          <p:cNvPr id="47" name="TextBox 46"/>
          <p:cNvSpPr txBox="1"/>
          <p:nvPr/>
        </p:nvSpPr>
        <p:spPr>
          <a:xfrm>
            <a:off x="926277" y="183360"/>
            <a:ext cx="1146468" cy="938719"/>
          </a:xfrm>
          <a:prstGeom prst="rect">
            <a:avLst/>
          </a:prstGeom>
          <a:noFill/>
        </p:spPr>
        <p:txBody>
          <a:bodyPr wrap="none" rtlCol="0">
            <a:spAutoFit/>
          </a:bodyPr>
          <a:lstStyle/>
          <a:p>
            <a:r>
              <a:rPr lang="ru-RU" sz="1100" dirty="0">
                <a:solidFill>
                  <a:schemeClr val="tx1">
                    <a:lumMod val="95000"/>
                    <a:lumOff val="5000"/>
                  </a:schemeClr>
                </a:solidFill>
                <a:latin typeface="Open Sans" pitchFamily="34" charset="0"/>
                <a:ea typeface="Open Sans" pitchFamily="34" charset="0"/>
                <a:cs typeface="Open Sans" pitchFamily="34" charset="0"/>
              </a:rPr>
              <a:t>Шумячский </a:t>
            </a:r>
          </a:p>
          <a:p>
            <a:r>
              <a:rPr lang="ru-RU" sz="1100" dirty="0">
                <a:solidFill>
                  <a:schemeClr val="tx1">
                    <a:lumMod val="95000"/>
                    <a:lumOff val="5000"/>
                  </a:schemeClr>
                </a:solidFill>
                <a:latin typeface="Open Sans" pitchFamily="34" charset="0"/>
                <a:ea typeface="Open Sans" pitchFamily="34" charset="0"/>
                <a:cs typeface="Open Sans" pitchFamily="34" charset="0"/>
              </a:rPr>
              <a:t>муниципальный</a:t>
            </a:r>
          </a:p>
          <a:p>
            <a:r>
              <a:rPr lang="ru-RU" sz="1100" dirty="0" smtClean="0">
                <a:solidFill>
                  <a:schemeClr val="tx1">
                    <a:lumMod val="95000"/>
                    <a:lumOff val="5000"/>
                  </a:schemeClr>
                </a:solidFill>
                <a:latin typeface="Open Sans" pitchFamily="34" charset="0"/>
                <a:ea typeface="Open Sans" pitchFamily="34" charset="0"/>
                <a:cs typeface="Open Sans" pitchFamily="34" charset="0"/>
              </a:rPr>
              <a:t>о</a:t>
            </a:r>
            <a:r>
              <a:rPr lang="ru-RU" sz="1100" dirty="0" smtClean="0">
                <a:solidFill>
                  <a:schemeClr val="tx1">
                    <a:lumMod val="95000"/>
                    <a:lumOff val="5000"/>
                  </a:schemeClr>
                </a:solidFill>
                <a:latin typeface="Open Sans" pitchFamily="34" charset="0"/>
                <a:ea typeface="Open Sans" pitchFamily="34" charset="0"/>
                <a:cs typeface="Open Sans" pitchFamily="34" charset="0"/>
              </a:rPr>
              <a:t>круг Смоленской</a:t>
            </a:r>
          </a:p>
          <a:p>
            <a:r>
              <a:rPr lang="ru-RU" sz="1100" dirty="0" smtClean="0">
                <a:solidFill>
                  <a:schemeClr val="tx1">
                    <a:lumMod val="95000"/>
                    <a:lumOff val="5000"/>
                  </a:schemeClr>
                </a:solidFill>
                <a:latin typeface="Open Sans" pitchFamily="34" charset="0"/>
                <a:ea typeface="Open Sans" pitchFamily="34" charset="0"/>
                <a:cs typeface="Open Sans" pitchFamily="34" charset="0"/>
              </a:rPr>
              <a:t> области </a:t>
            </a:r>
            <a:endParaRPr lang="ru-RU" sz="1100" dirty="0">
              <a:solidFill>
                <a:schemeClr val="tx1">
                  <a:lumMod val="95000"/>
                  <a:lumOff val="5000"/>
                </a:schemeClr>
              </a:solidFill>
              <a:latin typeface="Open Sans" pitchFamily="34" charset="0"/>
              <a:ea typeface="Open Sans" pitchFamily="34" charset="0"/>
              <a:cs typeface="Open Sans" pitchFamily="34" charset="0"/>
            </a:endParaRPr>
          </a:p>
          <a:p>
            <a:endParaRPr lang="ru-RU" sz="1100" dirty="0">
              <a:solidFill>
                <a:schemeClr val="tx1">
                  <a:lumMod val="95000"/>
                  <a:lumOff val="5000"/>
                </a:schemeClr>
              </a:solidFill>
              <a:latin typeface="Open Sans" pitchFamily="34" charset="0"/>
              <a:ea typeface="Open Sans" pitchFamily="34" charset="0"/>
              <a:cs typeface="Open Sans" pitchFamily="34" charset="0"/>
            </a:endParaRPr>
          </a:p>
        </p:txBody>
      </p:sp>
      <p:sp>
        <p:nvSpPr>
          <p:cNvPr id="48" name="TextBox 47"/>
          <p:cNvSpPr txBox="1"/>
          <p:nvPr/>
        </p:nvSpPr>
        <p:spPr>
          <a:xfrm>
            <a:off x="236368" y="439579"/>
            <a:ext cx="210314"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49" name="Picture 3" descr="Буфер обмена01"/>
          <p:cNvPicPr>
            <a:picLocks noChangeAspect="1" noChangeArrowheads="1"/>
          </p:cNvPicPr>
          <p:nvPr/>
        </p:nvPicPr>
        <p:blipFill>
          <a:blip r:embed="rId13" cstate="print"/>
          <a:srcRect/>
          <a:stretch>
            <a:fillRect/>
          </a:stretch>
        </p:blipFill>
        <p:spPr bwMode="auto">
          <a:xfrm>
            <a:off x="179390" y="156950"/>
            <a:ext cx="668154" cy="836522"/>
          </a:xfrm>
          <a:prstGeom prst="rect">
            <a:avLst/>
          </a:prstGeom>
          <a:noFill/>
          <a:ln w="9525">
            <a:noFill/>
            <a:miter lim="800000"/>
            <a:headEnd/>
            <a:tailEnd/>
          </a:ln>
        </p:spPr>
      </p:pic>
      <p:pic>
        <p:nvPicPr>
          <p:cNvPr id="50" name="Рисунок 4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58867" y="2589154"/>
            <a:ext cx="1008046" cy="1022679"/>
          </a:xfrm>
          <a:prstGeom prst="rect">
            <a:avLst/>
          </a:prstGeom>
        </p:spPr>
      </p:pic>
      <p:sp>
        <p:nvSpPr>
          <p:cNvPr id="52" name="TextBox 51"/>
          <p:cNvSpPr txBox="1"/>
          <p:nvPr/>
        </p:nvSpPr>
        <p:spPr>
          <a:xfrm>
            <a:off x="4085547" y="2731574"/>
            <a:ext cx="1086859" cy="369332"/>
          </a:xfrm>
          <a:prstGeom prst="rect">
            <a:avLst/>
          </a:prstGeom>
          <a:noFill/>
        </p:spPr>
        <p:txBody>
          <a:bodyPr wrap="square" rtlCol="0">
            <a:spAutoFit/>
          </a:bodyPr>
          <a:lstStyle/>
          <a:p>
            <a:r>
              <a:rPr lang="ru-RU" dirty="0">
                <a:latin typeface="Open Sans" panose="020B0606030504020204" pitchFamily="34" charset="0"/>
                <a:ea typeface="Open Sans" panose="020B0606030504020204" pitchFamily="34" charset="0"/>
                <a:cs typeface="Open Sans" panose="020B0606030504020204" pitchFamily="34" charset="0"/>
              </a:rPr>
              <a:t>1</a:t>
            </a:r>
            <a:r>
              <a:rPr lang="en-US" dirty="0">
                <a:latin typeface="Open Sans" panose="020B0606030504020204" pitchFamily="34" charset="0"/>
                <a:ea typeface="Open Sans" panose="020B0606030504020204" pitchFamily="34" charset="0"/>
                <a:cs typeface="Open Sans" panose="020B0606030504020204" pitchFamily="34" charset="0"/>
              </a:rPr>
              <a:t>21</a:t>
            </a:r>
            <a:r>
              <a:rPr lang="ru-RU" dirty="0">
                <a:latin typeface="Open Sans" panose="020B0606030504020204" pitchFamily="34" charset="0"/>
                <a:ea typeface="Open Sans" panose="020B0606030504020204" pitchFamily="34" charset="0"/>
                <a:cs typeface="Open Sans" panose="020B0606030504020204" pitchFamily="34" charset="0"/>
              </a:rPr>
              <a:t> %</a:t>
            </a:r>
          </a:p>
        </p:txBody>
      </p:sp>
      <p:sp>
        <p:nvSpPr>
          <p:cNvPr id="53" name="TextBox 52"/>
          <p:cNvSpPr txBox="1"/>
          <p:nvPr/>
        </p:nvSpPr>
        <p:spPr>
          <a:xfrm>
            <a:off x="4047991" y="3079141"/>
            <a:ext cx="1029797" cy="415498"/>
          </a:xfrm>
          <a:prstGeom prst="rect">
            <a:avLst/>
          </a:prstGeom>
          <a:noFill/>
        </p:spPr>
        <p:txBody>
          <a:bodyPr wrap="square" rtlCol="0">
            <a:spAutoFit/>
          </a:bodyPr>
          <a:lstStyle/>
          <a:p>
            <a:pPr algn="ctr"/>
            <a:r>
              <a:rPr lang="ru-RU" sz="1050" dirty="0">
                <a:latin typeface="Open Sans" panose="020B0606030504020204" pitchFamily="34" charset="0"/>
                <a:ea typeface="Open Sans" panose="020B0606030504020204" pitchFamily="34" charset="0"/>
                <a:cs typeface="Open Sans" panose="020B0606030504020204" pitchFamily="34" charset="0"/>
              </a:rPr>
              <a:t>к уровню</a:t>
            </a:r>
          </a:p>
          <a:p>
            <a:pPr algn="ctr"/>
            <a:r>
              <a:rPr lang="ru-RU" sz="1050" dirty="0">
                <a:latin typeface="Open Sans" panose="020B0606030504020204" pitchFamily="34" charset="0"/>
                <a:ea typeface="Open Sans" panose="020B0606030504020204" pitchFamily="34" charset="0"/>
                <a:cs typeface="Open Sans" panose="020B0606030504020204" pitchFamily="34" charset="0"/>
              </a:rPr>
              <a:t>2023 года</a:t>
            </a:r>
          </a:p>
        </p:txBody>
      </p:sp>
      <p:pic>
        <p:nvPicPr>
          <p:cNvPr id="56" name="Рисунок 55"/>
          <p:cNvPicPr>
            <a:picLocks noChangeAspect="1"/>
          </p:cNvPicPr>
          <p:nvPr/>
        </p:nvPicPr>
        <p:blipFill>
          <a:blip r:embed="rId11" cstate="print">
            <a:lum bright="70000" contrast="-70000"/>
            <a:extLst>
              <a:ext uri="{28A0092B-C50C-407E-A947-70E740481C1C}">
                <a14:useLocalDpi xmlns:a14="http://schemas.microsoft.com/office/drawing/2010/main" val="0"/>
              </a:ext>
            </a:extLst>
          </a:blip>
          <a:stretch>
            <a:fillRect/>
          </a:stretch>
        </p:blipFill>
        <p:spPr>
          <a:xfrm rot="5400000">
            <a:off x="3747743" y="2987994"/>
            <a:ext cx="393612" cy="191262"/>
          </a:xfrm>
          <a:prstGeom prst="rect">
            <a:avLst/>
          </a:prstGeom>
        </p:spPr>
      </p:pic>
      <p:pic>
        <p:nvPicPr>
          <p:cNvPr id="42" name="Рисунок 41">
            <a:extLst>
              <a:ext uri="{FF2B5EF4-FFF2-40B4-BE49-F238E27FC236}">
                <a16:creationId xmlns:a16="http://schemas.microsoft.com/office/drawing/2014/main" id="{89966DDE-6BFD-45EF-A853-CE5857D15736}"/>
              </a:ext>
            </a:extLst>
          </p:cNvPr>
          <p:cNvPicPr>
            <a:picLocks noChangeAspect="1"/>
          </p:cNvPicPr>
          <p:nvPr/>
        </p:nvPicPr>
        <p:blipFill rotWithShape="1">
          <a:blip r:embed="rId14"/>
          <a:srcRect t="10206" b="3426"/>
          <a:stretch/>
        </p:blipFill>
        <p:spPr>
          <a:xfrm>
            <a:off x="1" y="6708559"/>
            <a:ext cx="2957538" cy="836522"/>
          </a:xfrm>
          <a:prstGeom prst="rect">
            <a:avLst/>
          </a:prstGeom>
        </p:spPr>
      </p:pic>
    </p:spTree>
    <p:extLst>
      <p:ext uri="{BB962C8B-B14F-4D97-AF65-F5344CB8AC3E}">
        <p14:creationId xmlns:p14="http://schemas.microsoft.com/office/powerpoint/2010/main" val="3408930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Рисунок 26"/>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765164" y="1103613"/>
            <a:ext cx="4552052" cy="446408"/>
          </a:xfrm>
          <a:prstGeom prst="rect">
            <a:avLst/>
          </a:prstGeom>
        </p:spPr>
      </p:pic>
      <p:pic>
        <p:nvPicPr>
          <p:cNvPr id="30" name="Рисунок 29"/>
          <p:cNvPicPr>
            <a:picLocks noChangeAspect="1"/>
          </p:cNvPicPr>
          <p:nvPr/>
        </p:nvPicPr>
        <p:blipFill>
          <a:blip r:embed="rId5" cstate="print"/>
          <a:stretch>
            <a:fillRect/>
          </a:stretch>
        </p:blipFill>
        <p:spPr>
          <a:xfrm>
            <a:off x="2061031" y="156237"/>
            <a:ext cx="5498644" cy="768091"/>
          </a:xfrm>
          <a:prstGeom prst="rect">
            <a:avLst/>
          </a:prstGeom>
        </p:spPr>
      </p:pic>
      <p:sp>
        <p:nvSpPr>
          <p:cNvPr id="36" name="TextBox 35"/>
          <p:cNvSpPr txBox="1"/>
          <p:nvPr/>
        </p:nvSpPr>
        <p:spPr>
          <a:xfrm>
            <a:off x="2061031" y="319424"/>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Инвестиции</a:t>
            </a:r>
          </a:p>
        </p:txBody>
      </p:sp>
      <p:sp>
        <p:nvSpPr>
          <p:cNvPr id="53" name="TextBox 52"/>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7</a:t>
            </a:r>
          </a:p>
        </p:txBody>
      </p:sp>
      <p:sp>
        <p:nvSpPr>
          <p:cNvPr id="55" name="TextBox 54"/>
          <p:cNvSpPr txBox="1"/>
          <p:nvPr/>
        </p:nvSpPr>
        <p:spPr>
          <a:xfrm>
            <a:off x="2868399" y="1169275"/>
            <a:ext cx="4389590" cy="307777"/>
          </a:xfrm>
          <a:prstGeom prst="rect">
            <a:avLst/>
          </a:prstGeom>
          <a:noFill/>
        </p:spPr>
        <p:txBody>
          <a:bodyPr wrap="square" rtlCol="0">
            <a:spAutoFit/>
          </a:bodyPr>
          <a:lstStyle/>
          <a:p>
            <a:pPr algn="ctr"/>
            <a:r>
              <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Структура инвестиций в основной капитал</a:t>
            </a:r>
          </a:p>
        </p:txBody>
      </p:sp>
      <p:pic>
        <p:nvPicPr>
          <p:cNvPr id="56" name="Рисунок 55"/>
          <p:cNvPicPr>
            <a:picLocks noChangeAspect="1"/>
          </p:cNvPicPr>
          <p:nvPr/>
        </p:nvPicPr>
        <p:blipFill>
          <a:blip r:embed="rId6" cstate="print">
            <a:lum bright="70000" contrast="-7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57581" y="1091607"/>
            <a:ext cx="2319174" cy="695335"/>
          </a:xfrm>
          <a:prstGeom prst="rect">
            <a:avLst/>
          </a:prstGeom>
        </p:spPr>
      </p:pic>
      <p:sp>
        <p:nvSpPr>
          <p:cNvPr id="57" name="TextBox 56"/>
          <p:cNvSpPr txBox="1"/>
          <p:nvPr/>
        </p:nvSpPr>
        <p:spPr>
          <a:xfrm>
            <a:off x="256416" y="1181559"/>
            <a:ext cx="2320339" cy="523220"/>
          </a:xfrm>
          <a:prstGeom prst="rect">
            <a:avLst/>
          </a:prstGeom>
          <a:noFill/>
        </p:spPr>
        <p:txBody>
          <a:bodyPr wrap="square" rtlCol="0">
            <a:spAutoFit/>
          </a:bodyPr>
          <a:lstStyle/>
          <a:p>
            <a:pPr algn="ctr"/>
            <a:r>
              <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Объем инвестиций в основной капитал</a:t>
            </a:r>
          </a:p>
        </p:txBody>
      </p:sp>
      <p:sp>
        <p:nvSpPr>
          <p:cNvPr id="58" name="TextBox 57"/>
          <p:cNvSpPr txBox="1"/>
          <p:nvPr/>
        </p:nvSpPr>
        <p:spPr>
          <a:xfrm>
            <a:off x="565879" y="1952703"/>
            <a:ext cx="1176916" cy="409470"/>
          </a:xfrm>
          <a:prstGeom prst="rect">
            <a:avLst/>
          </a:prstGeom>
          <a:noFill/>
        </p:spPr>
        <p:txBody>
          <a:bodyPr wrap="square" rtlCol="0">
            <a:spAutoFit/>
          </a:bodyPr>
          <a:lstStyle/>
          <a:p>
            <a:r>
              <a:rPr lang="en-US" sz="2000" b="1" dirty="0">
                <a:solidFill>
                  <a:srgbClr val="00C0CC"/>
                </a:solidFill>
                <a:latin typeface="Open Sans" panose="020B0606030504020204" pitchFamily="34" charset="0"/>
                <a:ea typeface="Open Sans" panose="020B0606030504020204" pitchFamily="34" charset="0"/>
                <a:cs typeface="Open Sans" panose="020B0606030504020204" pitchFamily="34" charset="0"/>
              </a:rPr>
              <a:t>50</a:t>
            </a:r>
            <a:r>
              <a:rPr lang="ru-RU" sz="2000" b="1" dirty="0">
                <a:solidFill>
                  <a:srgbClr val="00C0CC"/>
                </a:solidFill>
                <a:latin typeface="Open Sans" panose="020B0606030504020204" pitchFamily="34" charset="0"/>
                <a:ea typeface="Open Sans" panose="020B0606030504020204" pitchFamily="34" charset="0"/>
                <a:cs typeface="Open Sans" panose="020B0606030504020204" pitchFamily="34" charset="0"/>
              </a:rPr>
              <a:t>,</a:t>
            </a:r>
            <a:r>
              <a:rPr lang="en-US" sz="2000" b="1" dirty="0">
                <a:solidFill>
                  <a:srgbClr val="00C0CC"/>
                </a:solidFill>
                <a:latin typeface="Open Sans" panose="020B0606030504020204" pitchFamily="34" charset="0"/>
                <a:ea typeface="Open Sans" panose="020B0606030504020204" pitchFamily="34" charset="0"/>
                <a:cs typeface="Open Sans" panose="020B0606030504020204" pitchFamily="34" charset="0"/>
              </a:rPr>
              <a:t>1</a:t>
            </a:r>
            <a:endParaRPr lang="ru-RU" sz="2000" b="1" dirty="0">
              <a:solidFill>
                <a:srgbClr val="00C0C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9" name="TextBox 58"/>
          <p:cNvSpPr txBox="1"/>
          <p:nvPr/>
        </p:nvSpPr>
        <p:spPr>
          <a:xfrm>
            <a:off x="446682" y="2251629"/>
            <a:ext cx="1022547" cy="338554"/>
          </a:xfrm>
          <a:prstGeom prst="rect">
            <a:avLst/>
          </a:prstGeom>
          <a:noFill/>
        </p:spPr>
        <p:txBody>
          <a:bodyPr wrap="square" rtlCol="0">
            <a:spAutoFit/>
          </a:bodyPr>
          <a:lstStyle/>
          <a:p>
            <a:r>
              <a:rPr lang="ru-RU" sz="1600" dirty="0"/>
              <a:t>млн. руб.</a:t>
            </a:r>
          </a:p>
        </p:txBody>
      </p:sp>
      <p:pic>
        <p:nvPicPr>
          <p:cNvPr id="63" name="Рисунок 62"/>
          <p:cNvPicPr>
            <a:picLocks noChangeAspect="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57581" y="2684219"/>
            <a:ext cx="2334402" cy="64767"/>
          </a:xfrm>
          <a:prstGeom prst="rect">
            <a:avLst/>
          </a:prstGeom>
        </p:spPr>
      </p:pic>
      <p:pic>
        <p:nvPicPr>
          <p:cNvPr id="65" name="Рисунок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9773" y="2899512"/>
            <a:ext cx="894598" cy="887295"/>
          </a:xfrm>
          <a:prstGeom prst="rect">
            <a:avLst/>
          </a:prstGeom>
        </p:spPr>
      </p:pic>
      <p:sp>
        <p:nvSpPr>
          <p:cNvPr id="66" name="TextBox 65"/>
          <p:cNvSpPr txBox="1"/>
          <p:nvPr/>
        </p:nvSpPr>
        <p:spPr>
          <a:xfrm>
            <a:off x="368995" y="2945723"/>
            <a:ext cx="745914" cy="830997"/>
          </a:xfrm>
          <a:prstGeom prst="rect">
            <a:avLst/>
          </a:prstGeom>
          <a:noFill/>
        </p:spPr>
        <p:txBody>
          <a:bodyPr wrap="square" rtlCol="0">
            <a:spAutoFit/>
          </a:bodyPr>
          <a:lstStyle/>
          <a:p>
            <a:r>
              <a:rPr lang="ru-RU" sz="4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67" name="TextBox 66"/>
          <p:cNvSpPr txBox="1"/>
          <p:nvPr/>
        </p:nvSpPr>
        <p:spPr>
          <a:xfrm>
            <a:off x="1066052" y="2969905"/>
            <a:ext cx="1861574" cy="738664"/>
          </a:xfrm>
          <a:prstGeom prst="rect">
            <a:avLst/>
          </a:prstGeom>
          <a:noFill/>
        </p:spPr>
        <p:txBody>
          <a:bodyPr wrap="square" rtlCol="0">
            <a:spAutoFit/>
          </a:bodyPr>
          <a:lstStyle/>
          <a:p>
            <a:r>
              <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Реализующиеся инвестиционные проекты</a:t>
            </a:r>
          </a:p>
        </p:txBody>
      </p:sp>
      <p:sp>
        <p:nvSpPr>
          <p:cNvPr id="68" name="TextBox 67"/>
          <p:cNvSpPr txBox="1"/>
          <p:nvPr/>
        </p:nvSpPr>
        <p:spPr>
          <a:xfrm>
            <a:off x="0" y="4176208"/>
            <a:ext cx="2791241" cy="553998"/>
          </a:xfrm>
          <a:prstGeom prst="rect">
            <a:avLst/>
          </a:prstGeom>
          <a:noFill/>
        </p:spPr>
        <p:txBody>
          <a:bodyPr wrap="square" rtlCol="0">
            <a:spAutoFit/>
          </a:bodyPr>
          <a:lstStyle/>
          <a:p>
            <a:pPr algn="ctr"/>
            <a:r>
              <a:rPr lang="ru-RU" sz="1400" dirty="0">
                <a:solidFill>
                  <a:schemeClr val="accent5"/>
                </a:solidFill>
                <a:latin typeface="Open Sans" panose="020B0606030504020204" pitchFamily="34" charset="0"/>
                <a:ea typeface="Open Sans" panose="020B0606030504020204" pitchFamily="34" charset="0"/>
                <a:cs typeface="Open Sans" panose="020B0606030504020204" pitchFamily="34" charset="0"/>
              </a:rPr>
              <a:t>ООО «</a:t>
            </a:r>
            <a:r>
              <a:rPr lang="ru-RU" sz="1400" dirty="0" err="1">
                <a:solidFill>
                  <a:schemeClr val="accent5"/>
                </a:solidFill>
                <a:latin typeface="Open Sans" panose="020B0606030504020204" pitchFamily="34" charset="0"/>
                <a:ea typeface="Open Sans" panose="020B0606030504020204" pitchFamily="34" charset="0"/>
                <a:cs typeface="Open Sans" panose="020B0606030504020204" pitchFamily="34" charset="0"/>
              </a:rPr>
              <a:t>АгроТехПром</a:t>
            </a:r>
            <a:r>
              <a:rPr lang="ru-RU" sz="1400" dirty="0">
                <a:solidFill>
                  <a:schemeClr val="accent5"/>
                </a:solidFill>
                <a:latin typeface="Open Sans" panose="020B0606030504020204" pitchFamily="34" charset="0"/>
                <a:ea typeface="Open Sans" panose="020B0606030504020204" pitchFamily="34" charset="0"/>
                <a:cs typeface="Open Sans" panose="020B0606030504020204" pitchFamily="34" charset="0"/>
              </a:rPr>
              <a:t>»</a:t>
            </a:r>
          </a:p>
          <a:p>
            <a:pPr algn="ctr"/>
            <a:r>
              <a:rPr lang="ru-RU" sz="1600" b="1" dirty="0">
                <a:solidFill>
                  <a:schemeClr val="accent5"/>
                </a:solidFill>
                <a:latin typeface="Open Sans" panose="020B0606030504020204" pitchFamily="34" charset="0"/>
                <a:ea typeface="Open Sans" panose="020B0606030504020204" pitchFamily="34" charset="0"/>
                <a:cs typeface="Open Sans" panose="020B0606030504020204" pitchFamily="34" charset="0"/>
              </a:rPr>
              <a:t>250 млн. руб.</a:t>
            </a:r>
          </a:p>
        </p:txBody>
      </p:sp>
      <p:graphicFrame>
        <p:nvGraphicFramePr>
          <p:cNvPr id="31" name="Диаграмма 30"/>
          <p:cNvGraphicFramePr/>
          <p:nvPr>
            <p:extLst>
              <p:ext uri="{D42A27DB-BD31-4B8C-83A1-F6EECF244321}">
                <p14:modId xmlns:p14="http://schemas.microsoft.com/office/powerpoint/2010/main" val="2114511463"/>
              </p:ext>
            </p:extLst>
          </p:nvPr>
        </p:nvGraphicFramePr>
        <p:xfrm>
          <a:off x="2728238" y="892973"/>
          <a:ext cx="5314655" cy="6128220"/>
        </p:xfrm>
        <a:graphic>
          <a:graphicData uri="http://schemas.openxmlformats.org/drawingml/2006/chart">
            <c:chart xmlns:c="http://schemas.openxmlformats.org/drawingml/2006/chart" xmlns:r="http://schemas.openxmlformats.org/officeDocument/2006/relationships" r:id="rId9"/>
          </a:graphicData>
        </a:graphic>
      </p:graphicFrame>
      <p:sp>
        <p:nvSpPr>
          <p:cNvPr id="32" name="TextBox 31"/>
          <p:cNvSpPr txBox="1"/>
          <p:nvPr/>
        </p:nvSpPr>
        <p:spPr>
          <a:xfrm>
            <a:off x="926277" y="183360"/>
            <a:ext cx="1172116" cy="769441"/>
          </a:xfrm>
          <a:prstGeom prst="rect">
            <a:avLst/>
          </a:prstGeom>
          <a:noFill/>
        </p:spPr>
        <p:txBody>
          <a:bodyPr wrap="none" rtlCol="0">
            <a:spAutoFit/>
          </a:bodyPr>
          <a:lstStyle/>
          <a:p>
            <a:r>
              <a:rPr lang="ru-RU" sz="1100" dirty="0">
                <a:solidFill>
                  <a:schemeClr val="tx1">
                    <a:lumMod val="95000"/>
                    <a:lumOff val="5000"/>
                  </a:schemeClr>
                </a:solidFill>
                <a:latin typeface="Open Sans" pitchFamily="34" charset="0"/>
                <a:ea typeface="Open Sans" pitchFamily="34" charset="0"/>
                <a:cs typeface="Open Sans" pitchFamily="34" charset="0"/>
              </a:rPr>
              <a:t>Шумячский </a:t>
            </a:r>
          </a:p>
          <a:p>
            <a:r>
              <a:rPr lang="ru-RU" sz="1100" dirty="0">
                <a:solidFill>
                  <a:schemeClr val="tx1">
                    <a:lumMod val="95000"/>
                    <a:lumOff val="5000"/>
                  </a:schemeClr>
                </a:solidFill>
                <a:latin typeface="Open Sans" pitchFamily="34" charset="0"/>
                <a:ea typeface="Open Sans" pitchFamily="34" charset="0"/>
                <a:cs typeface="Open Sans" pitchFamily="34" charset="0"/>
              </a:rPr>
              <a:t>муниципальный</a:t>
            </a:r>
          </a:p>
          <a:p>
            <a:r>
              <a:rPr lang="ru-RU" sz="1100" dirty="0">
                <a:solidFill>
                  <a:schemeClr val="tx1">
                    <a:lumMod val="95000"/>
                    <a:lumOff val="5000"/>
                  </a:schemeClr>
                </a:solidFill>
                <a:latin typeface="Open Sans" pitchFamily="34" charset="0"/>
                <a:ea typeface="Open Sans" pitchFamily="34" charset="0"/>
                <a:cs typeface="Open Sans" pitchFamily="34" charset="0"/>
              </a:rPr>
              <a:t>о</a:t>
            </a:r>
            <a:r>
              <a:rPr lang="ru-RU" sz="1100" dirty="0" smtClean="0">
                <a:solidFill>
                  <a:schemeClr val="tx1">
                    <a:lumMod val="95000"/>
                    <a:lumOff val="5000"/>
                  </a:schemeClr>
                </a:solidFill>
                <a:latin typeface="Open Sans" pitchFamily="34" charset="0"/>
                <a:ea typeface="Open Sans" pitchFamily="34" charset="0"/>
                <a:cs typeface="Open Sans" pitchFamily="34" charset="0"/>
              </a:rPr>
              <a:t>круг  Смоленской</a:t>
            </a:r>
          </a:p>
          <a:p>
            <a:r>
              <a:rPr lang="ru-RU" sz="1100" dirty="0" smtClean="0">
                <a:solidFill>
                  <a:schemeClr val="tx1">
                    <a:lumMod val="95000"/>
                    <a:lumOff val="5000"/>
                  </a:schemeClr>
                </a:solidFill>
                <a:latin typeface="Open Sans" pitchFamily="34" charset="0"/>
                <a:ea typeface="Open Sans" pitchFamily="34" charset="0"/>
                <a:cs typeface="Open Sans" pitchFamily="34" charset="0"/>
              </a:rPr>
              <a:t> области</a:t>
            </a:r>
            <a:endParaRPr lang="ru-RU" sz="1100" dirty="0">
              <a:solidFill>
                <a:schemeClr val="tx1">
                  <a:lumMod val="95000"/>
                  <a:lumOff val="5000"/>
                </a:schemeClr>
              </a:solidFill>
              <a:latin typeface="Open Sans" pitchFamily="34" charset="0"/>
              <a:ea typeface="Open Sans" pitchFamily="34" charset="0"/>
              <a:cs typeface="Open Sans" pitchFamily="34" charset="0"/>
            </a:endParaRPr>
          </a:p>
        </p:txBody>
      </p:sp>
      <p:sp>
        <p:nvSpPr>
          <p:cNvPr id="33" name="TextBox 32"/>
          <p:cNvSpPr txBox="1"/>
          <p:nvPr/>
        </p:nvSpPr>
        <p:spPr>
          <a:xfrm>
            <a:off x="236368" y="439579"/>
            <a:ext cx="210314"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34" name="Picture 3" descr="Буфер обмена01"/>
          <p:cNvPicPr>
            <a:picLocks noChangeAspect="1" noChangeArrowheads="1"/>
          </p:cNvPicPr>
          <p:nvPr/>
        </p:nvPicPr>
        <p:blipFill>
          <a:blip r:embed="rId10" cstate="print"/>
          <a:srcRect/>
          <a:stretch>
            <a:fillRect/>
          </a:stretch>
        </p:blipFill>
        <p:spPr bwMode="auto">
          <a:xfrm>
            <a:off x="179390" y="156950"/>
            <a:ext cx="668154" cy="836522"/>
          </a:xfrm>
          <a:prstGeom prst="rect">
            <a:avLst/>
          </a:prstGeom>
          <a:noFill/>
          <a:ln w="9525">
            <a:noFill/>
            <a:miter lim="800000"/>
            <a:headEnd/>
            <a:tailEnd/>
          </a:ln>
        </p:spPr>
      </p:pic>
      <p:pic>
        <p:nvPicPr>
          <p:cNvPr id="22" name="Рисунок 21"/>
          <p:cNvPicPr>
            <a:picLocks noChangeAspect="1"/>
          </p:cNvPicPr>
          <p:nvPr/>
        </p:nvPicPr>
        <p:blipFill>
          <a:blip r:embed="rId11"/>
          <a:stretch>
            <a:fillRect/>
          </a:stretch>
        </p:blipFill>
        <p:spPr>
          <a:xfrm>
            <a:off x="1543542" y="1939225"/>
            <a:ext cx="687297" cy="641477"/>
          </a:xfrm>
          <a:prstGeom prst="rect">
            <a:avLst/>
          </a:prstGeom>
        </p:spPr>
      </p:pic>
      <p:pic>
        <p:nvPicPr>
          <p:cNvPr id="3" name="Рисунок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1443" y="4730206"/>
            <a:ext cx="1769396" cy="1769396"/>
          </a:xfrm>
          <a:prstGeom prst="rect">
            <a:avLst/>
          </a:prstGeom>
        </p:spPr>
      </p:pic>
      <p:pic>
        <p:nvPicPr>
          <p:cNvPr id="23" name="Рисунок 22">
            <a:extLst>
              <a:ext uri="{FF2B5EF4-FFF2-40B4-BE49-F238E27FC236}">
                <a16:creationId xmlns:a16="http://schemas.microsoft.com/office/drawing/2014/main" id="{89966DDE-6BFD-45EF-A853-CE5857D15736}"/>
              </a:ext>
            </a:extLst>
          </p:cNvPr>
          <p:cNvPicPr>
            <a:picLocks noChangeAspect="1"/>
          </p:cNvPicPr>
          <p:nvPr/>
        </p:nvPicPr>
        <p:blipFill rotWithShape="1">
          <a:blip r:embed="rId13"/>
          <a:srcRect t="10206" b="3426"/>
          <a:stretch/>
        </p:blipFill>
        <p:spPr>
          <a:xfrm>
            <a:off x="1" y="6708559"/>
            <a:ext cx="2957538" cy="836522"/>
          </a:xfrm>
          <a:prstGeom prst="rect">
            <a:avLst/>
          </a:prstGeom>
        </p:spPr>
      </p:pic>
    </p:spTree>
    <p:extLst>
      <p:ext uri="{BB962C8B-B14F-4D97-AF65-F5344CB8AC3E}">
        <p14:creationId xmlns:p14="http://schemas.microsoft.com/office/powerpoint/2010/main" val="4140879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p:cNvPicPr>
            <a:picLocks noChangeAspect="1"/>
          </p:cNvPicPr>
          <p:nvPr/>
        </p:nvPicPr>
        <p:blipFill>
          <a:blip r:embed="rId2" cstate="print">
            <a:duotone>
              <a:prstClr val="black"/>
              <a:srgbClr val="F3F7F0">
                <a:tint val="45000"/>
                <a:satMod val="400000"/>
              </a:srgbClr>
            </a:duotone>
            <a:extLst>
              <a:ext uri="{BEBA8EAE-BF5A-486C-A8C5-ECC9F3942E4B}">
                <a14:imgProps xmlns:a14="http://schemas.microsoft.com/office/drawing/2010/main">
                  <a14:imgLayer r:embed="rId3">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619" y="4103926"/>
            <a:ext cx="5869913" cy="2305911"/>
          </a:xfrm>
          <a:prstGeom prst="rect">
            <a:avLst/>
          </a:prstGeom>
          <a:ln w="12700">
            <a:solidFill>
              <a:srgbClr val="78A45A"/>
            </a:solidFill>
            <a:prstDash val="lgDash"/>
          </a:ln>
        </p:spPr>
      </p:pic>
      <p:pic>
        <p:nvPicPr>
          <p:cNvPr id="21" name="Рисунок 20"/>
          <p:cNvPicPr>
            <a:picLocks noChangeAspect="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840089" y="2173149"/>
            <a:ext cx="5707696" cy="1228915"/>
          </a:xfrm>
          <a:prstGeom prst="rect">
            <a:avLst/>
          </a:prstGeom>
          <a:ln w="12700">
            <a:solidFill>
              <a:srgbClr val="6FCECE"/>
            </a:solidFill>
            <a:prstDash val="lgDash"/>
          </a:ln>
        </p:spPr>
      </p:pic>
      <p:pic>
        <p:nvPicPr>
          <p:cNvPr id="2" name="Рисунок 1"/>
          <p:cNvPicPr>
            <a:picLocks noChangeAspect="1"/>
          </p:cNvPicPr>
          <p:nvPr/>
        </p:nvPicPr>
        <p:blipFill>
          <a:blip r:embed="rId4" cstate="print"/>
          <a:stretch>
            <a:fillRect/>
          </a:stretch>
        </p:blipFill>
        <p:spPr>
          <a:xfrm>
            <a:off x="2061031" y="156237"/>
            <a:ext cx="5498644" cy="768091"/>
          </a:xfrm>
          <a:prstGeom prst="rect">
            <a:avLst/>
          </a:prstGeom>
        </p:spPr>
      </p:pic>
      <p:sp>
        <p:nvSpPr>
          <p:cNvPr id="3" name="TextBox 2"/>
          <p:cNvSpPr txBox="1"/>
          <p:nvPr/>
        </p:nvSpPr>
        <p:spPr>
          <a:xfrm>
            <a:off x="2061031" y="319424"/>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Инвестиционный потенциал</a:t>
            </a:r>
          </a:p>
        </p:txBody>
      </p:sp>
      <p:sp>
        <p:nvSpPr>
          <p:cNvPr id="8" name="TextBox 7"/>
          <p:cNvSpPr txBox="1"/>
          <p:nvPr/>
        </p:nvSpPr>
        <p:spPr>
          <a:xfrm>
            <a:off x="1911288" y="2280840"/>
            <a:ext cx="5481049" cy="1054837"/>
          </a:xfrm>
          <a:prstGeom prst="rect">
            <a:avLst/>
          </a:prstGeom>
          <a:noFill/>
        </p:spPr>
        <p:txBody>
          <a:bodyPr wrap="square" rtlCol="0">
            <a:spAutoFit/>
          </a:bodyPr>
          <a:lstStyle/>
          <a:p>
            <a:pPr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Развитие молочно-мясного животноводства и сопутствующих высокотехнологических отраслей промышленной переработки.</a:t>
            </a:r>
          </a:p>
          <a:p>
            <a:pPr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Производство экологически чистой продукции( рыборазведение, овощеводство, садоводство), ориентированной на внутренний рынок.</a:t>
            </a:r>
          </a:p>
        </p:txBody>
      </p:sp>
      <p:sp>
        <p:nvSpPr>
          <p:cNvPr id="13" name="TextBox 12"/>
          <p:cNvSpPr txBox="1"/>
          <p:nvPr/>
        </p:nvSpPr>
        <p:spPr>
          <a:xfrm>
            <a:off x="2345148" y="1700843"/>
            <a:ext cx="2869375" cy="400110"/>
          </a:xfrm>
          <a:prstGeom prst="rect">
            <a:avLst/>
          </a:prstGeom>
          <a:noFill/>
        </p:spPr>
        <p:txBody>
          <a:bodyPr wrap="none" rtlCol="0">
            <a:spAutoFit/>
          </a:bodyPr>
          <a:lstStyle/>
          <a:p>
            <a:pPr algn="ctr"/>
            <a:r>
              <a:rPr lang="ru-RU" sz="2000" b="1" dirty="0">
                <a:solidFill>
                  <a:srgbClr val="79BC57"/>
                </a:solidFill>
                <a:latin typeface="Open Sans" panose="020B0606030504020204" pitchFamily="34" charset="0"/>
                <a:ea typeface="Open Sans" panose="020B0606030504020204" pitchFamily="34" charset="0"/>
                <a:cs typeface="Open Sans" panose="020B0606030504020204" pitchFamily="34" charset="0"/>
              </a:rPr>
              <a:t>Сельское хозяйство</a:t>
            </a:r>
          </a:p>
        </p:txBody>
      </p:sp>
      <p:sp>
        <p:nvSpPr>
          <p:cNvPr id="19" name="TextBox 18"/>
          <p:cNvSpPr txBox="1"/>
          <p:nvPr/>
        </p:nvSpPr>
        <p:spPr>
          <a:xfrm>
            <a:off x="2466815" y="3575202"/>
            <a:ext cx="2626040" cy="400110"/>
          </a:xfrm>
          <a:prstGeom prst="rect">
            <a:avLst/>
          </a:prstGeom>
          <a:noFill/>
        </p:spPr>
        <p:txBody>
          <a:bodyPr wrap="none" rtlCol="0">
            <a:spAutoFit/>
          </a:bodyPr>
          <a:lstStyle/>
          <a:p>
            <a:pPr algn="ctr"/>
            <a:r>
              <a:rPr lang="ru-RU" sz="20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Промышленность</a:t>
            </a:r>
          </a:p>
        </p:txBody>
      </p:sp>
      <p:sp>
        <p:nvSpPr>
          <p:cNvPr id="20" name="TextBox 19"/>
          <p:cNvSpPr txBox="1"/>
          <p:nvPr/>
        </p:nvSpPr>
        <p:spPr>
          <a:xfrm>
            <a:off x="7248370"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8</a:t>
            </a:r>
          </a:p>
        </p:txBody>
      </p:sp>
      <p:pic>
        <p:nvPicPr>
          <p:cNvPr id="22" name="Рисунок 21"/>
          <p:cNvPicPr>
            <a:picLocks noChangeAspect="1"/>
          </p:cNvPicPr>
          <p:nvPr/>
        </p:nvPicPr>
        <p:blipFill>
          <a:blip r:embed="rId5" cstate="print">
            <a:lum bright="70000" contrast="-70000"/>
            <a:extLst>
              <a:ext uri="{BEBA8EAE-BF5A-486C-A8C5-ECC9F3942E4B}">
                <a14:imgProps xmlns:a14="http://schemas.microsoft.com/office/drawing/2010/main">
                  <a14:imgLayer r:embed="rId3">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 y="1144173"/>
            <a:ext cx="7559675" cy="439931"/>
          </a:xfrm>
          <a:prstGeom prst="rect">
            <a:avLst/>
          </a:prstGeom>
        </p:spPr>
      </p:pic>
      <p:sp>
        <p:nvSpPr>
          <p:cNvPr id="6" name="TextBox 5"/>
          <p:cNvSpPr txBox="1"/>
          <p:nvPr/>
        </p:nvSpPr>
        <p:spPr>
          <a:xfrm>
            <a:off x="9619" y="1179472"/>
            <a:ext cx="7511394" cy="369332"/>
          </a:xfrm>
          <a:prstGeom prst="rect">
            <a:avLst/>
          </a:prstGeom>
          <a:noFill/>
        </p:spPr>
        <p:txBody>
          <a:bodyPr wrap="square" rtlCol="0">
            <a:spAutoFit/>
          </a:bodyPr>
          <a:lstStyle/>
          <a:p>
            <a:pPr algn="ctr"/>
            <a:r>
              <a:rPr lang="ru-RU" b="1" dirty="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Приоритетные направления инвестирования</a:t>
            </a:r>
          </a:p>
        </p:txBody>
      </p:sp>
      <p:pic>
        <p:nvPicPr>
          <p:cNvPr id="31" name="Рисунок 30" descr="Сельское хозйство.png"/>
          <p:cNvPicPr>
            <a:picLocks noChangeAspect="1"/>
          </p:cNvPicPr>
          <p:nvPr/>
        </p:nvPicPr>
        <p:blipFill>
          <a:blip r:embed="rId6" cstate="print"/>
          <a:stretch>
            <a:fillRect/>
          </a:stretch>
        </p:blipFill>
        <p:spPr>
          <a:xfrm>
            <a:off x="264451" y="1944718"/>
            <a:ext cx="1420190" cy="1420190"/>
          </a:xfrm>
          <a:prstGeom prst="rect">
            <a:avLst/>
          </a:prstGeom>
        </p:spPr>
      </p:pic>
      <p:pic>
        <p:nvPicPr>
          <p:cNvPr id="34" name="Рисунок 33" descr="промышленность.png"/>
          <p:cNvPicPr>
            <a:picLocks noChangeAspect="1"/>
          </p:cNvPicPr>
          <p:nvPr/>
        </p:nvPicPr>
        <p:blipFill>
          <a:blip r:embed="rId7" cstate="print">
            <a:duotone>
              <a:prstClr val="black"/>
              <a:srgbClr val="0070C0">
                <a:tint val="45000"/>
                <a:satMod val="400000"/>
              </a:srgbClr>
            </a:duotone>
          </a:blip>
          <a:stretch>
            <a:fillRect/>
          </a:stretch>
        </p:blipFill>
        <p:spPr>
          <a:xfrm flipH="1">
            <a:off x="5996239" y="4103926"/>
            <a:ext cx="1258374" cy="1217361"/>
          </a:xfrm>
          <a:prstGeom prst="rect">
            <a:avLst/>
          </a:prstGeom>
        </p:spPr>
      </p:pic>
      <p:sp>
        <p:nvSpPr>
          <p:cNvPr id="27" name="Прямоугольник 26"/>
          <p:cNvSpPr/>
          <p:nvPr/>
        </p:nvSpPr>
        <p:spPr>
          <a:xfrm>
            <a:off x="126326" y="4291987"/>
            <a:ext cx="5636497" cy="1938992"/>
          </a:xfrm>
          <a:prstGeom prst="rect">
            <a:avLst/>
          </a:prstGeom>
        </p:spPr>
        <p:txBody>
          <a:bodyPr wrap="square">
            <a:spAutoFit/>
          </a:bodyPr>
          <a:lstStyle/>
          <a:p>
            <a:pPr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Развитие свободных площадей действующих промышленных предприятий.</a:t>
            </a:r>
          </a:p>
          <a:p>
            <a:pPr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Создание и развитие промышленных зон с концентрацией производственных мощностей, ориентированных на экспорт продукции.</a:t>
            </a:r>
          </a:p>
          <a:p>
            <a:pPr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Дальнейшая модернизация существующих технологических процессов путём внедрения инновационных проектов.</a:t>
            </a:r>
          </a:p>
          <a:p>
            <a:pPr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Создание производств по переработке древесины и изделий из дерева.</a:t>
            </a:r>
          </a:p>
          <a:p>
            <a:pPr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Создание и развитие пищевого производства.</a:t>
            </a:r>
          </a:p>
        </p:txBody>
      </p:sp>
      <p:sp>
        <p:nvSpPr>
          <p:cNvPr id="23" name="TextBox 22"/>
          <p:cNvSpPr txBox="1"/>
          <p:nvPr/>
        </p:nvSpPr>
        <p:spPr>
          <a:xfrm>
            <a:off x="926277" y="183360"/>
            <a:ext cx="1172116" cy="769441"/>
          </a:xfrm>
          <a:prstGeom prst="rect">
            <a:avLst/>
          </a:prstGeom>
          <a:noFill/>
        </p:spPr>
        <p:txBody>
          <a:bodyPr wrap="none" rtlCol="0">
            <a:spAutoFit/>
          </a:bodyPr>
          <a:lstStyle/>
          <a:p>
            <a:r>
              <a:rPr lang="ru-RU" sz="1100" dirty="0">
                <a:solidFill>
                  <a:schemeClr val="tx1">
                    <a:lumMod val="95000"/>
                    <a:lumOff val="5000"/>
                  </a:schemeClr>
                </a:solidFill>
                <a:latin typeface="Open Sans" pitchFamily="34" charset="0"/>
                <a:ea typeface="Open Sans" pitchFamily="34" charset="0"/>
                <a:cs typeface="Open Sans" pitchFamily="34" charset="0"/>
              </a:rPr>
              <a:t>Шумячский </a:t>
            </a:r>
          </a:p>
          <a:p>
            <a:r>
              <a:rPr lang="ru-RU" sz="1100" dirty="0">
                <a:solidFill>
                  <a:schemeClr val="tx1">
                    <a:lumMod val="95000"/>
                    <a:lumOff val="5000"/>
                  </a:schemeClr>
                </a:solidFill>
                <a:latin typeface="Open Sans" pitchFamily="34" charset="0"/>
                <a:ea typeface="Open Sans" pitchFamily="34" charset="0"/>
                <a:cs typeface="Open Sans" pitchFamily="34" charset="0"/>
              </a:rPr>
              <a:t>муниципальный</a:t>
            </a:r>
          </a:p>
          <a:p>
            <a:r>
              <a:rPr lang="ru-RU" sz="1100" dirty="0">
                <a:solidFill>
                  <a:schemeClr val="tx1">
                    <a:lumMod val="95000"/>
                    <a:lumOff val="5000"/>
                  </a:schemeClr>
                </a:solidFill>
                <a:latin typeface="Open Sans" pitchFamily="34" charset="0"/>
                <a:ea typeface="Open Sans" pitchFamily="34" charset="0"/>
                <a:cs typeface="Open Sans" pitchFamily="34" charset="0"/>
              </a:rPr>
              <a:t>о</a:t>
            </a:r>
            <a:r>
              <a:rPr lang="ru-RU" sz="1100" dirty="0" smtClean="0">
                <a:solidFill>
                  <a:schemeClr val="tx1">
                    <a:lumMod val="95000"/>
                    <a:lumOff val="5000"/>
                  </a:schemeClr>
                </a:solidFill>
                <a:latin typeface="Open Sans" pitchFamily="34" charset="0"/>
                <a:ea typeface="Open Sans" pitchFamily="34" charset="0"/>
                <a:cs typeface="Open Sans" pitchFamily="34" charset="0"/>
              </a:rPr>
              <a:t>круг Смоленской </a:t>
            </a:r>
          </a:p>
          <a:p>
            <a:r>
              <a:rPr lang="ru-RU" sz="1100" dirty="0" smtClean="0">
                <a:solidFill>
                  <a:schemeClr val="tx1">
                    <a:lumMod val="95000"/>
                    <a:lumOff val="5000"/>
                  </a:schemeClr>
                </a:solidFill>
                <a:latin typeface="Open Sans" pitchFamily="34" charset="0"/>
                <a:ea typeface="Open Sans" pitchFamily="34" charset="0"/>
                <a:cs typeface="Open Sans" pitchFamily="34" charset="0"/>
              </a:rPr>
              <a:t>области</a:t>
            </a:r>
            <a:endParaRPr lang="ru-RU" sz="1100" dirty="0">
              <a:solidFill>
                <a:schemeClr val="tx1">
                  <a:lumMod val="95000"/>
                  <a:lumOff val="5000"/>
                </a:schemeClr>
              </a:solidFill>
              <a:latin typeface="Open Sans" pitchFamily="34" charset="0"/>
              <a:ea typeface="Open Sans" pitchFamily="34" charset="0"/>
              <a:cs typeface="Open Sans" pitchFamily="34" charset="0"/>
            </a:endParaRPr>
          </a:p>
        </p:txBody>
      </p:sp>
      <p:sp>
        <p:nvSpPr>
          <p:cNvPr id="28" name="TextBox 27"/>
          <p:cNvSpPr txBox="1"/>
          <p:nvPr/>
        </p:nvSpPr>
        <p:spPr>
          <a:xfrm>
            <a:off x="236368" y="439579"/>
            <a:ext cx="210314"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29" name="Picture 3" descr="Буфер обмена01"/>
          <p:cNvPicPr>
            <a:picLocks noChangeAspect="1" noChangeArrowheads="1"/>
          </p:cNvPicPr>
          <p:nvPr/>
        </p:nvPicPr>
        <p:blipFill>
          <a:blip r:embed="rId8" cstate="print"/>
          <a:srcRect/>
          <a:stretch>
            <a:fillRect/>
          </a:stretch>
        </p:blipFill>
        <p:spPr bwMode="auto">
          <a:xfrm>
            <a:off x="179390" y="156950"/>
            <a:ext cx="668154" cy="836522"/>
          </a:xfrm>
          <a:prstGeom prst="rect">
            <a:avLst/>
          </a:prstGeom>
          <a:noFill/>
          <a:ln w="9525">
            <a:noFill/>
            <a:miter lim="800000"/>
            <a:headEnd/>
            <a:tailEnd/>
          </a:ln>
        </p:spPr>
      </p:pic>
      <p:pic>
        <p:nvPicPr>
          <p:cNvPr id="18" name="Рисунок 17">
            <a:extLst>
              <a:ext uri="{FF2B5EF4-FFF2-40B4-BE49-F238E27FC236}">
                <a16:creationId xmlns:a16="http://schemas.microsoft.com/office/drawing/2014/main" id="{89966DDE-6BFD-45EF-A853-CE5857D15736}"/>
              </a:ext>
            </a:extLst>
          </p:cNvPr>
          <p:cNvPicPr>
            <a:picLocks noChangeAspect="1"/>
          </p:cNvPicPr>
          <p:nvPr/>
        </p:nvPicPr>
        <p:blipFill rotWithShape="1">
          <a:blip r:embed="rId9"/>
          <a:srcRect t="10206" b="3426"/>
          <a:stretch/>
        </p:blipFill>
        <p:spPr>
          <a:xfrm>
            <a:off x="1" y="6708559"/>
            <a:ext cx="2957538" cy="836522"/>
          </a:xfrm>
          <a:prstGeom prst="rect">
            <a:avLst/>
          </a:prstGeom>
        </p:spPr>
      </p:pic>
    </p:spTree>
    <p:extLst>
      <p:ext uri="{BB962C8B-B14F-4D97-AF65-F5344CB8AC3E}">
        <p14:creationId xmlns:p14="http://schemas.microsoft.com/office/powerpoint/2010/main" val="1565699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1801370" y="156237"/>
            <a:ext cx="5758306" cy="768091"/>
          </a:xfrm>
          <a:prstGeom prst="rect">
            <a:avLst/>
          </a:prstGeom>
        </p:spPr>
      </p:pic>
      <p:sp>
        <p:nvSpPr>
          <p:cNvPr id="3" name="TextBox 2"/>
          <p:cNvSpPr txBox="1"/>
          <p:nvPr/>
        </p:nvSpPr>
        <p:spPr>
          <a:xfrm>
            <a:off x="2761488" y="298069"/>
            <a:ext cx="4798187" cy="461665"/>
          </a:xfrm>
          <a:prstGeom prst="rect">
            <a:avLst/>
          </a:prstGeom>
          <a:noFill/>
        </p:spPr>
        <p:txBody>
          <a:bodyPr wrap="square" rtlCol="0">
            <a:spAutoFit/>
          </a:bodyPr>
          <a:lstStyle/>
          <a:p>
            <a:pPr algn="ctr"/>
            <a:r>
              <a:rPr lang="ru-RU" sz="2400" dirty="0">
                <a:solidFill>
                  <a:schemeClr val="bg1"/>
                </a:solidFill>
                <a:latin typeface="Verdana" panose="020B0604030504040204" pitchFamily="34" charset="0"/>
                <a:ea typeface="Verdana" panose="020B0604030504040204" pitchFamily="34" charset="0"/>
                <a:cs typeface="Open Sans Semibold" panose="020B0706030804020204" pitchFamily="34" charset="0"/>
              </a:rPr>
              <a:t>ИНВЕСТИЦИОННАЯ КАРТА</a:t>
            </a:r>
          </a:p>
        </p:txBody>
      </p:sp>
      <p:pic>
        <p:nvPicPr>
          <p:cNvPr id="5" name="Рисунок 4">
            <a:extLst>
              <a:ext uri="{FF2B5EF4-FFF2-40B4-BE49-F238E27FC236}">
                <a16:creationId xmlns:a16="http://schemas.microsoft.com/office/drawing/2014/main" id="{B2D7B279-F1A2-0DA6-031F-9CB87191622A}"/>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Effect>
                      <a14:colorTemperature colorTemp="8800"/>
                    </a14:imgEffect>
                  </a14:imgLayer>
                </a14:imgProps>
              </a:ext>
            </a:extLst>
          </a:blip>
          <a:stretch>
            <a:fillRect/>
          </a:stretch>
        </p:blipFill>
        <p:spPr>
          <a:xfrm>
            <a:off x="375228" y="6045414"/>
            <a:ext cx="494166" cy="511444"/>
          </a:xfrm>
          <a:prstGeom prst="rect">
            <a:avLst/>
          </a:prstGeom>
          <a:ln>
            <a:solidFill>
              <a:srgbClr val="5D7186"/>
            </a:solidFill>
          </a:ln>
        </p:spPr>
      </p:pic>
      <p:sp>
        <p:nvSpPr>
          <p:cNvPr id="6" name="TextBox 5"/>
          <p:cNvSpPr txBox="1"/>
          <p:nvPr/>
        </p:nvSpPr>
        <p:spPr>
          <a:xfrm>
            <a:off x="889133" y="6128479"/>
            <a:ext cx="1114408" cy="400110"/>
          </a:xfrm>
          <a:prstGeom prst="rect">
            <a:avLst/>
          </a:prstGeom>
          <a:noFill/>
        </p:spPr>
        <p:txBody>
          <a:bodyPr wrap="none" rtlCol="0">
            <a:spAutoFit/>
          </a:bodyPr>
          <a:lstStyle/>
          <a:p>
            <a:r>
              <a:rPr lang="ru-RU" sz="1000" dirty="0">
                <a:latin typeface="Verdana" panose="020B0604030504040204" pitchFamily="34" charset="0"/>
                <a:ea typeface="Verdana" panose="020B0604030504040204" pitchFamily="34" charset="0"/>
              </a:rPr>
              <a:t>Площадки с/х</a:t>
            </a:r>
          </a:p>
          <a:p>
            <a:r>
              <a:rPr lang="ru-RU" sz="1000" dirty="0">
                <a:latin typeface="Verdana" panose="020B0604030504040204" pitchFamily="34" charset="0"/>
                <a:ea typeface="Verdana" panose="020B0604030504040204" pitchFamily="34" charset="0"/>
              </a:rPr>
              <a:t> назначения</a:t>
            </a:r>
          </a:p>
        </p:txBody>
      </p:sp>
      <p:pic>
        <p:nvPicPr>
          <p:cNvPr id="7" name="Рисунок 6"/>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222452" y="6064880"/>
            <a:ext cx="481127" cy="481127"/>
          </a:xfrm>
          <a:prstGeom prst="rect">
            <a:avLst/>
          </a:prstGeom>
          <a:ln w="12700">
            <a:solidFill>
              <a:schemeClr val="accent6">
                <a:lumMod val="75000"/>
              </a:schemeClr>
            </a:solidFill>
          </a:ln>
        </p:spPr>
      </p:pic>
      <p:sp>
        <p:nvSpPr>
          <p:cNvPr id="8" name="TextBox 7"/>
          <p:cNvSpPr txBox="1"/>
          <p:nvPr/>
        </p:nvSpPr>
        <p:spPr>
          <a:xfrm>
            <a:off x="4703579" y="6011026"/>
            <a:ext cx="1313180" cy="553998"/>
          </a:xfrm>
          <a:prstGeom prst="rect">
            <a:avLst/>
          </a:prstGeom>
          <a:noFill/>
        </p:spPr>
        <p:txBody>
          <a:bodyPr wrap="none" rtlCol="0">
            <a:spAutoFit/>
          </a:bodyPr>
          <a:lstStyle/>
          <a:p>
            <a:r>
              <a:rPr lang="ru-RU" sz="1000" dirty="0">
                <a:latin typeface="Verdana" panose="020B0604030504040204" pitchFamily="34" charset="0"/>
                <a:ea typeface="Verdana" panose="020B0604030504040204" pitchFamily="34" charset="0"/>
              </a:rPr>
              <a:t> Площадки</a:t>
            </a:r>
            <a:br>
              <a:rPr lang="ru-RU" sz="1000" dirty="0">
                <a:latin typeface="Verdana" panose="020B0604030504040204" pitchFamily="34" charset="0"/>
                <a:ea typeface="Verdana" panose="020B0604030504040204" pitchFamily="34" charset="0"/>
              </a:rPr>
            </a:br>
            <a:r>
              <a:rPr lang="ru-RU" sz="1000" dirty="0">
                <a:latin typeface="Verdana" panose="020B0604030504040204" pitchFamily="34" charset="0"/>
                <a:ea typeface="Verdana" panose="020B0604030504040204" pitchFamily="34" charset="0"/>
              </a:rPr>
              <a:t> промышленного</a:t>
            </a:r>
          </a:p>
          <a:p>
            <a:r>
              <a:rPr lang="ru-RU" sz="1000" dirty="0">
                <a:latin typeface="Verdana" panose="020B0604030504040204" pitchFamily="34" charset="0"/>
                <a:ea typeface="Verdana" panose="020B0604030504040204" pitchFamily="34" charset="0"/>
              </a:rPr>
              <a:t> назначения</a:t>
            </a:r>
          </a:p>
        </p:txBody>
      </p:sp>
      <p:pic>
        <p:nvPicPr>
          <p:cNvPr id="9" name="Рисунок 8"/>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323625" y="6032007"/>
            <a:ext cx="529357" cy="529357"/>
          </a:xfrm>
          <a:prstGeom prst="rect">
            <a:avLst/>
          </a:prstGeom>
          <a:ln>
            <a:solidFill>
              <a:srgbClr val="00B050"/>
            </a:solidFill>
          </a:ln>
        </p:spPr>
      </p:pic>
      <p:sp>
        <p:nvSpPr>
          <p:cNvPr id="10" name="TextBox 9"/>
          <p:cNvSpPr txBox="1"/>
          <p:nvPr/>
        </p:nvSpPr>
        <p:spPr>
          <a:xfrm>
            <a:off x="2868987" y="6205423"/>
            <a:ext cx="1229824" cy="246221"/>
          </a:xfrm>
          <a:prstGeom prst="rect">
            <a:avLst/>
          </a:prstGeom>
          <a:noFill/>
        </p:spPr>
        <p:txBody>
          <a:bodyPr wrap="none" rtlCol="0">
            <a:spAutoFit/>
          </a:bodyPr>
          <a:lstStyle/>
          <a:p>
            <a:r>
              <a:rPr lang="ru-RU" sz="1000" dirty="0">
                <a:latin typeface="Verdana" panose="020B0604030504040204" pitchFamily="34" charset="0"/>
                <a:ea typeface="Verdana" panose="020B0604030504040204" pitchFamily="34" charset="0"/>
              </a:rPr>
              <a:t>Туризм и отдых</a:t>
            </a:r>
          </a:p>
        </p:txBody>
      </p:sp>
      <p:pic>
        <p:nvPicPr>
          <p:cNvPr id="24" name="Рисунок 23"/>
          <p:cNvPicPr/>
          <p:nvPr/>
        </p:nvPicPr>
        <p:blipFill>
          <a:blip r:embed="rId7" cstate="print">
            <a:extLst>
              <a:ext uri="{28A0092B-C50C-407E-A947-70E740481C1C}">
                <a14:useLocalDpi xmlns:a14="http://schemas.microsoft.com/office/drawing/2010/main" val="0"/>
              </a:ext>
            </a:extLst>
          </a:blip>
          <a:stretch>
            <a:fillRect/>
          </a:stretch>
        </p:blipFill>
        <p:spPr>
          <a:xfrm>
            <a:off x="132176" y="999163"/>
            <a:ext cx="7295321" cy="4868250"/>
          </a:xfrm>
          <a:prstGeom prst="rect">
            <a:avLst/>
          </a:prstGeom>
        </p:spPr>
      </p:pic>
      <p:pic>
        <p:nvPicPr>
          <p:cNvPr id="26" name="Рисунок 25"/>
          <p:cNvPicPr>
            <a:picLocks noChangeAspect="1"/>
          </p:cNvPicPr>
          <p:nvPr/>
        </p:nvPicPr>
        <p:blipFill>
          <a:blip r:embed="rId8"/>
          <a:stretch>
            <a:fillRect/>
          </a:stretch>
        </p:blipFill>
        <p:spPr>
          <a:xfrm>
            <a:off x="1858616" y="3468757"/>
            <a:ext cx="238541" cy="309396"/>
          </a:xfrm>
          <a:prstGeom prst="rect">
            <a:avLst/>
          </a:prstGeom>
        </p:spPr>
      </p:pic>
      <p:pic>
        <p:nvPicPr>
          <p:cNvPr id="27" name="Рисунок 26"/>
          <p:cNvPicPr>
            <a:picLocks noChangeAspect="1"/>
          </p:cNvPicPr>
          <p:nvPr/>
        </p:nvPicPr>
        <p:blipFill>
          <a:blip r:embed="rId9"/>
          <a:stretch>
            <a:fillRect/>
          </a:stretch>
        </p:blipFill>
        <p:spPr>
          <a:xfrm>
            <a:off x="4432257" y="3805584"/>
            <a:ext cx="258520" cy="299277"/>
          </a:xfrm>
          <a:prstGeom prst="rect">
            <a:avLst/>
          </a:prstGeom>
        </p:spPr>
      </p:pic>
      <p:pic>
        <p:nvPicPr>
          <p:cNvPr id="29" name="Рисунок 28"/>
          <p:cNvPicPr>
            <a:picLocks noChangeAspect="1"/>
          </p:cNvPicPr>
          <p:nvPr/>
        </p:nvPicPr>
        <p:blipFill>
          <a:blip r:embed="rId10"/>
          <a:stretch>
            <a:fillRect/>
          </a:stretch>
        </p:blipFill>
        <p:spPr>
          <a:xfrm>
            <a:off x="4222452" y="3596064"/>
            <a:ext cx="324106" cy="190503"/>
          </a:xfrm>
          <a:prstGeom prst="rect">
            <a:avLst/>
          </a:prstGeom>
        </p:spPr>
      </p:pic>
      <p:pic>
        <p:nvPicPr>
          <p:cNvPr id="30" name="Рисунок 29"/>
          <p:cNvPicPr>
            <a:picLocks noChangeAspect="1"/>
          </p:cNvPicPr>
          <p:nvPr/>
        </p:nvPicPr>
        <p:blipFill>
          <a:blip r:embed="rId10"/>
          <a:stretch>
            <a:fillRect/>
          </a:stretch>
        </p:blipFill>
        <p:spPr>
          <a:xfrm>
            <a:off x="4098811" y="3863823"/>
            <a:ext cx="254424" cy="191445"/>
          </a:xfrm>
          <a:prstGeom prst="rect">
            <a:avLst/>
          </a:prstGeom>
        </p:spPr>
      </p:pic>
      <p:pic>
        <p:nvPicPr>
          <p:cNvPr id="31" name="Рисунок 30"/>
          <p:cNvPicPr>
            <a:picLocks noChangeAspect="1"/>
          </p:cNvPicPr>
          <p:nvPr/>
        </p:nvPicPr>
        <p:blipFill>
          <a:blip r:embed="rId11"/>
          <a:stretch>
            <a:fillRect/>
          </a:stretch>
        </p:blipFill>
        <p:spPr>
          <a:xfrm>
            <a:off x="4625580" y="3630472"/>
            <a:ext cx="234654" cy="298730"/>
          </a:xfrm>
          <a:prstGeom prst="rect">
            <a:avLst/>
          </a:prstGeom>
        </p:spPr>
      </p:pic>
      <p:pic>
        <p:nvPicPr>
          <p:cNvPr id="32" name="Рисунок 31"/>
          <p:cNvPicPr>
            <a:picLocks noChangeAspect="1"/>
          </p:cNvPicPr>
          <p:nvPr/>
        </p:nvPicPr>
        <p:blipFill>
          <a:blip r:embed="rId12"/>
          <a:stretch>
            <a:fillRect/>
          </a:stretch>
        </p:blipFill>
        <p:spPr>
          <a:xfrm>
            <a:off x="3947460" y="4332540"/>
            <a:ext cx="405775" cy="348790"/>
          </a:xfrm>
          <a:prstGeom prst="rect">
            <a:avLst/>
          </a:prstGeom>
        </p:spPr>
      </p:pic>
      <p:pic>
        <p:nvPicPr>
          <p:cNvPr id="33" name="Рисунок 32"/>
          <p:cNvPicPr>
            <a:picLocks noChangeAspect="1"/>
          </p:cNvPicPr>
          <p:nvPr/>
        </p:nvPicPr>
        <p:blipFill>
          <a:blip r:embed="rId12"/>
          <a:stretch>
            <a:fillRect/>
          </a:stretch>
        </p:blipFill>
        <p:spPr>
          <a:xfrm>
            <a:off x="5123124" y="3863823"/>
            <a:ext cx="437004" cy="305334"/>
          </a:xfrm>
          <a:prstGeom prst="rect">
            <a:avLst/>
          </a:prstGeom>
        </p:spPr>
      </p:pic>
      <p:pic>
        <p:nvPicPr>
          <p:cNvPr id="34" name="Рисунок 33"/>
          <p:cNvPicPr>
            <a:picLocks noChangeAspect="1"/>
          </p:cNvPicPr>
          <p:nvPr/>
        </p:nvPicPr>
        <p:blipFill>
          <a:blip r:embed="rId11"/>
          <a:stretch>
            <a:fillRect/>
          </a:stretch>
        </p:blipFill>
        <p:spPr>
          <a:xfrm>
            <a:off x="2852982" y="3193880"/>
            <a:ext cx="274877" cy="274877"/>
          </a:xfrm>
          <a:prstGeom prst="rect">
            <a:avLst/>
          </a:prstGeom>
        </p:spPr>
      </p:pic>
      <p:pic>
        <p:nvPicPr>
          <p:cNvPr id="35" name="Рисунок 34"/>
          <p:cNvPicPr>
            <a:picLocks noChangeAspect="1"/>
          </p:cNvPicPr>
          <p:nvPr/>
        </p:nvPicPr>
        <p:blipFill>
          <a:blip r:embed="rId12"/>
          <a:stretch>
            <a:fillRect/>
          </a:stretch>
        </p:blipFill>
        <p:spPr>
          <a:xfrm>
            <a:off x="2420635" y="3468757"/>
            <a:ext cx="432348" cy="309396"/>
          </a:xfrm>
          <a:prstGeom prst="rect">
            <a:avLst/>
          </a:prstGeom>
        </p:spPr>
      </p:pic>
      <p:pic>
        <p:nvPicPr>
          <p:cNvPr id="36" name="Рисунок 35"/>
          <p:cNvPicPr>
            <a:picLocks noChangeAspect="1"/>
          </p:cNvPicPr>
          <p:nvPr/>
        </p:nvPicPr>
        <p:blipFill>
          <a:blip r:embed="rId8"/>
          <a:stretch>
            <a:fillRect/>
          </a:stretch>
        </p:blipFill>
        <p:spPr>
          <a:xfrm>
            <a:off x="4098811" y="2951763"/>
            <a:ext cx="333445" cy="306291"/>
          </a:xfrm>
          <a:prstGeom prst="rect">
            <a:avLst/>
          </a:prstGeom>
        </p:spPr>
      </p:pic>
      <p:pic>
        <p:nvPicPr>
          <p:cNvPr id="4" name="Рисунок 3"/>
          <p:cNvPicPr>
            <a:picLocks noChangeAspect="1"/>
          </p:cNvPicPr>
          <p:nvPr/>
        </p:nvPicPr>
        <p:blipFill>
          <a:blip r:embed="rId13"/>
          <a:stretch>
            <a:fillRect/>
          </a:stretch>
        </p:blipFill>
        <p:spPr>
          <a:xfrm>
            <a:off x="7145111" y="7184728"/>
            <a:ext cx="414564" cy="493819"/>
          </a:xfrm>
          <a:prstGeom prst="rect">
            <a:avLst/>
          </a:prstGeom>
        </p:spPr>
      </p:pic>
      <p:pic>
        <p:nvPicPr>
          <p:cNvPr id="11" name="Рисунок 10"/>
          <p:cNvPicPr>
            <a:picLocks noChangeAspect="1"/>
          </p:cNvPicPr>
          <p:nvPr/>
        </p:nvPicPr>
        <p:blipFill>
          <a:blip r:embed="rId14"/>
          <a:stretch>
            <a:fillRect/>
          </a:stretch>
        </p:blipFill>
        <p:spPr>
          <a:xfrm>
            <a:off x="518" y="156238"/>
            <a:ext cx="676137" cy="805508"/>
          </a:xfrm>
          <a:prstGeom prst="rect">
            <a:avLst/>
          </a:prstGeom>
        </p:spPr>
      </p:pic>
      <p:pic>
        <p:nvPicPr>
          <p:cNvPr id="25" name="Рисунок 24">
            <a:extLst>
              <a:ext uri="{FF2B5EF4-FFF2-40B4-BE49-F238E27FC236}">
                <a16:creationId xmlns:a16="http://schemas.microsoft.com/office/drawing/2014/main" id="{89966DDE-6BFD-45EF-A853-CE5857D15736}"/>
              </a:ext>
            </a:extLst>
          </p:cNvPr>
          <p:cNvPicPr>
            <a:picLocks noChangeAspect="1"/>
          </p:cNvPicPr>
          <p:nvPr/>
        </p:nvPicPr>
        <p:blipFill rotWithShape="1">
          <a:blip r:embed="rId15"/>
          <a:srcRect t="10206" b="3426"/>
          <a:stretch/>
        </p:blipFill>
        <p:spPr>
          <a:xfrm>
            <a:off x="1" y="6708559"/>
            <a:ext cx="2957538" cy="836522"/>
          </a:xfrm>
          <a:prstGeom prst="rect">
            <a:avLst/>
          </a:prstGeom>
        </p:spPr>
      </p:pic>
      <p:sp>
        <p:nvSpPr>
          <p:cNvPr id="13" name="Прямоугольник 12">
            <a:extLst>
              <a:ext uri="{FF2B5EF4-FFF2-40B4-BE49-F238E27FC236}">
                <a16:creationId xmlns:a16="http://schemas.microsoft.com/office/drawing/2014/main" id="{D6799B42-DB40-46C6-96DF-3FF86D2029CA}"/>
              </a:ext>
            </a:extLst>
          </p:cNvPr>
          <p:cNvSpPr/>
          <p:nvPr/>
        </p:nvSpPr>
        <p:spPr>
          <a:xfrm>
            <a:off x="1890713" y="3318173"/>
            <a:ext cx="3778250" cy="923330"/>
          </a:xfrm>
          <a:prstGeom prst="rect">
            <a:avLst/>
          </a:prstGeom>
        </p:spPr>
        <p:txBody>
          <a:bodyPr>
            <a:spAutoFit/>
          </a:bodyPr>
          <a:lstStyle/>
          <a:p>
            <a:r>
              <a:rPr lang="ru-RU" dirty="0">
                <a:solidFill>
                  <a:schemeClr val="tx1">
                    <a:lumMod val="95000"/>
                    <a:lumOff val="5000"/>
                  </a:schemeClr>
                </a:solidFill>
                <a:latin typeface="Open Sans" pitchFamily="34" charset="0"/>
                <a:ea typeface="Open Sans" pitchFamily="34" charset="0"/>
                <a:cs typeface="Open Sans" pitchFamily="34" charset="0"/>
              </a:rPr>
              <a:t>Шумячский </a:t>
            </a:r>
          </a:p>
          <a:p>
            <a:r>
              <a:rPr lang="ru-RU" dirty="0">
                <a:solidFill>
                  <a:schemeClr val="tx1">
                    <a:lumMod val="95000"/>
                    <a:lumOff val="5000"/>
                  </a:schemeClr>
                </a:solidFill>
                <a:latin typeface="Open Sans" pitchFamily="34" charset="0"/>
                <a:ea typeface="Open Sans" pitchFamily="34" charset="0"/>
                <a:cs typeface="Open Sans" pitchFamily="34" charset="0"/>
              </a:rPr>
              <a:t>муниципальный</a:t>
            </a:r>
          </a:p>
          <a:p>
            <a:r>
              <a:rPr lang="ru-RU" dirty="0">
                <a:solidFill>
                  <a:schemeClr val="tx1">
                    <a:lumMod val="95000"/>
                    <a:lumOff val="5000"/>
                  </a:schemeClr>
                </a:solidFill>
                <a:latin typeface="Open Sans" pitchFamily="34" charset="0"/>
                <a:ea typeface="Open Sans" pitchFamily="34" charset="0"/>
                <a:cs typeface="Open Sans" pitchFamily="34" charset="0"/>
              </a:rPr>
              <a:t>округ</a:t>
            </a:r>
          </a:p>
        </p:txBody>
      </p:sp>
      <p:sp>
        <p:nvSpPr>
          <p:cNvPr id="14" name="Прямоугольник 13">
            <a:extLst>
              <a:ext uri="{FF2B5EF4-FFF2-40B4-BE49-F238E27FC236}">
                <a16:creationId xmlns:a16="http://schemas.microsoft.com/office/drawing/2014/main" id="{67AEC9F5-2DA6-49CD-9658-9D907D59F7CB}"/>
              </a:ext>
            </a:extLst>
          </p:cNvPr>
          <p:cNvSpPr/>
          <p:nvPr/>
        </p:nvSpPr>
        <p:spPr>
          <a:xfrm>
            <a:off x="1890713" y="3318173"/>
            <a:ext cx="3778250" cy="923330"/>
          </a:xfrm>
          <a:prstGeom prst="rect">
            <a:avLst/>
          </a:prstGeom>
        </p:spPr>
        <p:txBody>
          <a:bodyPr>
            <a:spAutoFit/>
          </a:bodyPr>
          <a:lstStyle/>
          <a:p>
            <a:r>
              <a:rPr lang="ru-RU" dirty="0">
                <a:solidFill>
                  <a:schemeClr val="tx1">
                    <a:lumMod val="95000"/>
                    <a:lumOff val="5000"/>
                  </a:schemeClr>
                </a:solidFill>
                <a:latin typeface="Open Sans" pitchFamily="34" charset="0"/>
                <a:ea typeface="Open Sans" pitchFamily="34" charset="0"/>
                <a:cs typeface="Open Sans" pitchFamily="34" charset="0"/>
              </a:rPr>
              <a:t>Шумячский </a:t>
            </a:r>
          </a:p>
          <a:p>
            <a:r>
              <a:rPr lang="ru-RU" dirty="0">
                <a:solidFill>
                  <a:schemeClr val="tx1">
                    <a:lumMod val="95000"/>
                    <a:lumOff val="5000"/>
                  </a:schemeClr>
                </a:solidFill>
                <a:latin typeface="Open Sans" pitchFamily="34" charset="0"/>
                <a:ea typeface="Open Sans" pitchFamily="34" charset="0"/>
                <a:cs typeface="Open Sans" pitchFamily="34" charset="0"/>
              </a:rPr>
              <a:t>муниципальный</a:t>
            </a:r>
          </a:p>
          <a:p>
            <a:r>
              <a:rPr lang="ru-RU" dirty="0">
                <a:solidFill>
                  <a:schemeClr val="tx1">
                    <a:lumMod val="95000"/>
                    <a:lumOff val="5000"/>
                  </a:schemeClr>
                </a:solidFill>
                <a:latin typeface="Open Sans" pitchFamily="34" charset="0"/>
                <a:ea typeface="Open Sans" pitchFamily="34" charset="0"/>
                <a:cs typeface="Open Sans" pitchFamily="34" charset="0"/>
              </a:rPr>
              <a:t>округ</a:t>
            </a:r>
          </a:p>
        </p:txBody>
      </p:sp>
      <p:sp>
        <p:nvSpPr>
          <p:cNvPr id="15" name="Прямоугольник 14">
            <a:extLst>
              <a:ext uri="{FF2B5EF4-FFF2-40B4-BE49-F238E27FC236}">
                <a16:creationId xmlns:a16="http://schemas.microsoft.com/office/drawing/2014/main" id="{1AEDABC7-EFC9-4DE7-BBB0-9C63668D6216}"/>
              </a:ext>
            </a:extLst>
          </p:cNvPr>
          <p:cNvSpPr/>
          <p:nvPr/>
        </p:nvSpPr>
        <p:spPr>
          <a:xfrm>
            <a:off x="1890713" y="3318173"/>
            <a:ext cx="3778250" cy="923330"/>
          </a:xfrm>
          <a:prstGeom prst="rect">
            <a:avLst/>
          </a:prstGeom>
        </p:spPr>
        <p:txBody>
          <a:bodyPr>
            <a:spAutoFit/>
          </a:bodyPr>
          <a:lstStyle/>
          <a:p>
            <a:r>
              <a:rPr lang="ru-RU" dirty="0">
                <a:solidFill>
                  <a:schemeClr val="tx1">
                    <a:lumMod val="95000"/>
                    <a:lumOff val="5000"/>
                  </a:schemeClr>
                </a:solidFill>
                <a:latin typeface="Open Sans" pitchFamily="34" charset="0"/>
                <a:ea typeface="Open Sans" pitchFamily="34" charset="0"/>
                <a:cs typeface="Open Sans" pitchFamily="34" charset="0"/>
              </a:rPr>
              <a:t>Шумячский </a:t>
            </a:r>
          </a:p>
          <a:p>
            <a:r>
              <a:rPr lang="ru-RU" dirty="0">
                <a:solidFill>
                  <a:schemeClr val="tx1">
                    <a:lumMod val="95000"/>
                    <a:lumOff val="5000"/>
                  </a:schemeClr>
                </a:solidFill>
                <a:latin typeface="Open Sans" pitchFamily="34" charset="0"/>
                <a:ea typeface="Open Sans" pitchFamily="34" charset="0"/>
                <a:cs typeface="Open Sans" pitchFamily="34" charset="0"/>
              </a:rPr>
              <a:t>муниципальный</a:t>
            </a:r>
          </a:p>
          <a:p>
            <a:r>
              <a:rPr lang="ru-RU" dirty="0">
                <a:solidFill>
                  <a:schemeClr val="tx1">
                    <a:lumMod val="95000"/>
                    <a:lumOff val="5000"/>
                  </a:schemeClr>
                </a:solidFill>
                <a:latin typeface="Open Sans" pitchFamily="34" charset="0"/>
                <a:ea typeface="Open Sans" pitchFamily="34" charset="0"/>
                <a:cs typeface="Open Sans" pitchFamily="34" charset="0"/>
              </a:rPr>
              <a:t>округ</a:t>
            </a:r>
          </a:p>
        </p:txBody>
      </p:sp>
      <p:sp>
        <p:nvSpPr>
          <p:cNvPr id="16" name="TextBox 15">
            <a:extLst>
              <a:ext uri="{FF2B5EF4-FFF2-40B4-BE49-F238E27FC236}">
                <a16:creationId xmlns:a16="http://schemas.microsoft.com/office/drawing/2014/main" id="{275ED018-9017-4038-A168-6962AA07E286}"/>
              </a:ext>
            </a:extLst>
          </p:cNvPr>
          <p:cNvSpPr txBox="1"/>
          <p:nvPr/>
        </p:nvSpPr>
        <p:spPr>
          <a:xfrm>
            <a:off x="622311" y="171289"/>
            <a:ext cx="1326885" cy="769441"/>
          </a:xfrm>
          <a:prstGeom prst="rect">
            <a:avLst/>
          </a:prstGeom>
          <a:noFill/>
        </p:spPr>
        <p:txBody>
          <a:bodyPr wrap="square" rtlCol="0">
            <a:spAutoFit/>
          </a:bodyPr>
          <a:lstStyle/>
          <a:p>
            <a:pPr lvl="0"/>
            <a:r>
              <a:rPr lang="ru-RU" sz="1100" dirty="0">
                <a:solidFill>
                  <a:prstClr val="black">
                    <a:lumMod val="95000"/>
                    <a:lumOff val="5000"/>
                  </a:prstClr>
                </a:solidFill>
                <a:latin typeface="Open Sans" pitchFamily="34" charset="0"/>
                <a:ea typeface="Open Sans" pitchFamily="34" charset="0"/>
                <a:cs typeface="Open Sans" pitchFamily="34" charset="0"/>
              </a:rPr>
              <a:t>Шумячский </a:t>
            </a:r>
          </a:p>
          <a:p>
            <a:pPr lvl="0"/>
            <a:r>
              <a:rPr lang="ru-RU" sz="1100" dirty="0">
                <a:solidFill>
                  <a:prstClr val="black">
                    <a:lumMod val="95000"/>
                    <a:lumOff val="5000"/>
                  </a:prstClr>
                </a:solidFill>
                <a:latin typeface="Open Sans" pitchFamily="34" charset="0"/>
                <a:ea typeface="Open Sans" pitchFamily="34" charset="0"/>
                <a:cs typeface="Open Sans" pitchFamily="34" charset="0"/>
              </a:rPr>
              <a:t>муниципальный</a:t>
            </a:r>
          </a:p>
          <a:p>
            <a:pPr lvl="0"/>
            <a:r>
              <a:rPr lang="ru-RU" sz="1100" dirty="0">
                <a:solidFill>
                  <a:prstClr val="black">
                    <a:lumMod val="95000"/>
                    <a:lumOff val="5000"/>
                  </a:prstClr>
                </a:solidFill>
                <a:latin typeface="Open Sans" pitchFamily="34" charset="0"/>
                <a:ea typeface="Open Sans" pitchFamily="34" charset="0"/>
                <a:cs typeface="Open Sans" pitchFamily="34" charset="0"/>
              </a:rPr>
              <a:t>о</a:t>
            </a:r>
            <a:r>
              <a:rPr lang="ru-RU" sz="1100" dirty="0" smtClean="0">
                <a:solidFill>
                  <a:prstClr val="black">
                    <a:lumMod val="95000"/>
                    <a:lumOff val="5000"/>
                  </a:prstClr>
                </a:solidFill>
                <a:latin typeface="Open Sans" pitchFamily="34" charset="0"/>
                <a:ea typeface="Open Sans" pitchFamily="34" charset="0"/>
                <a:cs typeface="Open Sans" pitchFamily="34" charset="0"/>
              </a:rPr>
              <a:t>круг Смоленской области</a:t>
            </a:r>
            <a:endParaRPr lang="ru-RU" sz="1200" dirty="0"/>
          </a:p>
        </p:txBody>
      </p:sp>
    </p:spTree>
    <p:extLst>
      <p:ext uri="{BB962C8B-B14F-4D97-AF65-F5344CB8AC3E}">
        <p14:creationId xmlns:p14="http://schemas.microsoft.com/office/powerpoint/2010/main" val="1489788394"/>
      </p:ext>
    </p:extLst>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Специальное оформление">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13187</TotalTime>
  <Words>3259</Words>
  <Application>Microsoft Office PowerPoint</Application>
  <PresentationFormat>Произвольный</PresentationFormat>
  <Paragraphs>757</Paragraphs>
  <Slides>32</Slides>
  <Notes>21</Notes>
  <HiddenSlides>0</HiddenSlides>
  <MMClips>0</MMClips>
  <ScaleCrop>false</ScaleCrop>
  <HeadingPairs>
    <vt:vector size="6" baseType="variant">
      <vt:variant>
        <vt:lpstr>Использованные шрифты</vt:lpstr>
      </vt:variant>
      <vt:variant>
        <vt:i4>7</vt:i4>
      </vt:variant>
      <vt:variant>
        <vt:lpstr>Тема</vt:lpstr>
      </vt:variant>
      <vt:variant>
        <vt:i4>2</vt:i4>
      </vt:variant>
      <vt:variant>
        <vt:lpstr>Заголовки слайдов</vt:lpstr>
      </vt:variant>
      <vt:variant>
        <vt:i4>32</vt:i4>
      </vt:variant>
    </vt:vector>
  </HeadingPairs>
  <TitlesOfParts>
    <vt:vector size="41" baseType="lpstr">
      <vt:lpstr>Arial</vt:lpstr>
      <vt:lpstr>Calibri</vt:lpstr>
      <vt:lpstr>Calibri Light</vt:lpstr>
      <vt:lpstr>Open Sans</vt:lpstr>
      <vt:lpstr>Open Sans Semibold</vt:lpstr>
      <vt:lpstr>Times New Roman</vt:lpstr>
      <vt:lpstr>Verdana</vt:lpstr>
      <vt:lpstr>Тема Office</vt:lpstr>
      <vt:lpstr>Специальное оформление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Home</dc:creator>
  <cp:lastModifiedBy>Терещенкова Людмила Викторовна</cp:lastModifiedBy>
  <cp:revision>1642</cp:revision>
  <cp:lastPrinted>2024-07-01T11:28:37Z</cp:lastPrinted>
  <dcterms:created xsi:type="dcterms:W3CDTF">2017-05-10T15:02:08Z</dcterms:created>
  <dcterms:modified xsi:type="dcterms:W3CDTF">2025-12-29T11:36:43Z</dcterms:modified>
</cp:coreProperties>
</file>