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5"/>
  </p:notesMasterIdLst>
  <p:sldIdLst>
    <p:sldId id="260" r:id="rId3"/>
    <p:sldId id="259" r:id="rId4"/>
    <p:sldId id="258" r:id="rId5"/>
    <p:sldId id="257" r:id="rId6"/>
    <p:sldId id="261" r:id="rId7"/>
    <p:sldId id="262" r:id="rId8"/>
    <p:sldId id="277" r:id="rId9"/>
    <p:sldId id="294" r:id="rId10"/>
    <p:sldId id="312" r:id="rId11"/>
    <p:sldId id="302" r:id="rId12"/>
    <p:sldId id="296" r:id="rId13"/>
    <p:sldId id="303" r:id="rId14"/>
    <p:sldId id="304" r:id="rId15"/>
    <p:sldId id="305" r:id="rId16"/>
    <p:sldId id="263" r:id="rId17"/>
    <p:sldId id="315" r:id="rId18"/>
    <p:sldId id="265" r:id="rId19"/>
    <p:sldId id="267" r:id="rId20"/>
    <p:sldId id="313" r:id="rId21"/>
    <p:sldId id="314" r:id="rId22"/>
    <p:sldId id="269" r:id="rId23"/>
    <p:sldId id="270" r:id="rId24"/>
    <p:sldId id="271" r:id="rId25"/>
    <p:sldId id="287" r:id="rId26"/>
    <p:sldId id="272" r:id="rId27"/>
    <p:sldId id="308" r:id="rId28"/>
    <p:sldId id="274" r:id="rId29"/>
    <p:sldId id="275" r:id="rId30"/>
    <p:sldId id="310" r:id="rId31"/>
    <p:sldId id="311" r:id="rId32"/>
    <p:sldId id="309" r:id="rId33"/>
    <p:sldId id="281" r:id="rId34"/>
  </p:sldIdLst>
  <p:sldSz cx="7559675" cy="7559675"/>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79BC57"/>
    <a:srgbClr val="8BDCDE"/>
    <a:srgbClr val="65B7CA"/>
    <a:srgbClr val="C0D03C"/>
    <a:srgbClr val="D4E597"/>
    <a:srgbClr val="CBE294"/>
    <a:srgbClr val="7CD9E0"/>
    <a:srgbClr val="6DC781"/>
    <a:srgbClr val="79C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92889" autoAdjust="0"/>
  </p:normalViewPr>
  <p:slideViewPr>
    <p:cSldViewPr snapToGrid="0">
      <p:cViewPr varScale="1">
        <p:scale>
          <a:sx n="97" d="100"/>
          <a:sy n="97" d="100"/>
        </p:scale>
        <p:origin x="2298" y="66"/>
      </p:cViewPr>
      <p:guideLst>
        <p:guide orient="horz" pos="2381"/>
        <p:guide pos="2381"/>
      </p:guideLst>
    </p:cSldViewPr>
  </p:slideViewPr>
  <p:outlineViewPr>
    <p:cViewPr>
      <p:scale>
        <a:sx n="33" d="100"/>
        <a:sy n="33" d="100"/>
      </p:scale>
      <p:origin x="0" y="-17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9317340448251141"/>
          <c:y val="8.1589760158741552E-7"/>
          <c:w val="0.50981465400858816"/>
          <c:h val="0.80394600716031761"/>
        </c:manualLayout>
      </c:layout>
      <c:pie3DChart>
        <c:varyColors val="1"/>
        <c:ser>
          <c:idx val="0"/>
          <c:order val="0"/>
          <c:tx>
            <c:strRef>
              <c:f>Лист1!$B$1</c:f>
              <c:strCache>
                <c:ptCount val="1"/>
                <c:pt idx="0">
                  <c:v>Столбец1</c:v>
                </c:pt>
              </c:strCache>
            </c:strRef>
          </c:tx>
          <c:dPt>
            <c:idx val="0"/>
            <c:bubble3D val="0"/>
            <c:explosion val="8"/>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1959-4126-A4D1-A99845705119}"/>
              </c:ext>
            </c:extLst>
          </c:dPt>
          <c:dPt>
            <c:idx val="1"/>
            <c:bubble3D val="0"/>
            <c:explosion val="7"/>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1959-4126-A4D1-A99845705119}"/>
              </c:ext>
            </c:extLst>
          </c:dPt>
          <c:dPt>
            <c:idx val="2"/>
            <c:bubble3D val="0"/>
            <c:explosion val="9"/>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1959-4126-A4D1-A99845705119}"/>
              </c:ext>
            </c:extLst>
          </c:dPt>
          <c:dPt>
            <c:idx val="3"/>
            <c:bubble3D val="0"/>
            <c:explosion val="8"/>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1959-4126-A4D1-A99845705119}"/>
              </c:ext>
            </c:extLst>
          </c:dPt>
          <c:dPt>
            <c:idx val="4"/>
            <c:bubble3D val="0"/>
            <c:explosion val="1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1959-4126-A4D1-A99845705119}"/>
              </c:ext>
            </c:extLst>
          </c:dPt>
          <c:dPt>
            <c:idx val="5"/>
            <c:bubble3D val="0"/>
            <c:explosion val="14"/>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B-1959-4126-A4D1-A99845705119}"/>
              </c:ext>
            </c:extLst>
          </c:dPt>
          <c:dPt>
            <c:idx val="7"/>
            <c:bubble3D val="0"/>
            <c:explosion val="12"/>
            <c:spPr>
              <a:solidFill>
                <a:srgbClr val="CBE294"/>
              </a:solidFill>
            </c:spPr>
            <c:extLst>
              <c:ext xmlns:c16="http://schemas.microsoft.com/office/drawing/2014/chart" uri="{C3380CC4-5D6E-409C-BE32-E72D297353CC}">
                <c16:uniqueId val="{00000007-993C-4E5B-A049-2B443809557A}"/>
              </c:ext>
            </c:extLst>
          </c:dPt>
          <c:dLbls>
            <c:dLbl>
              <c:idx val="1"/>
              <c:layout>
                <c:manualLayout>
                  <c:x val="0"/>
                  <c:y val="-4.835464008841849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5.2564089296483528E-3"/>
                  <c:y val="-1.38303408537617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5.0182184920752188E-2"/>
                  <c:y val="2.08620121340291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1.4337713360509759E-2"/>
                  <c:y val="3.1779211581829682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59-4126-A4D1-A99845705119}"/>
                </c:ext>
              </c:extLst>
            </c:dLbl>
            <c:dLbl>
              <c:idx val="5"/>
              <c:layout>
                <c:manualLayout>
                  <c:x val="-7.1688566802549283E-3"/>
                  <c:y val="-2.403960693317144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59-4126-A4D1-A99845705119}"/>
                </c:ext>
              </c:extLst>
            </c:dLbl>
            <c:dLbl>
              <c:idx val="6"/>
              <c:layout>
                <c:manualLayout>
                  <c:x val="2.8675238562051512E-2"/>
                  <c:y val="-3.136147200981689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3C-4E5B-A049-2B443809557A}"/>
                </c:ext>
              </c:extLst>
            </c:dLbl>
            <c:dLbl>
              <c:idx val="7"/>
              <c:layout>
                <c:manualLayout>
                  <c:x val="4.7792377868365425E-3"/>
                  <c:y val="-1.03618995401601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3C-4E5B-A049-2B443809557A}"/>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Лист1!$A$2:$A$9</c:f>
              <c:strCache>
                <c:ptCount val="8"/>
                <c:pt idx="0">
                  <c:v>хранение и транспортировка</c:v>
                </c:pt>
                <c:pt idx="1">
                  <c:v>производство и распределение электроэнергии, газа и воды</c:v>
                </c:pt>
                <c:pt idx="2">
                  <c:v>деятельность профессиональная.научная.техническая</c:v>
                </c:pt>
                <c:pt idx="3">
                  <c:v>образование</c:v>
                </c:pt>
                <c:pt idx="4">
                  <c:v>торговля  оптовая и розничная</c:v>
                </c:pt>
                <c:pt idx="5">
                  <c:v>здравоохранение</c:v>
                </c:pt>
                <c:pt idx="6">
                  <c:v>государственное управление</c:v>
                </c:pt>
                <c:pt idx="7">
                  <c:v>прочее</c:v>
                </c:pt>
              </c:strCache>
            </c:strRef>
          </c:cat>
          <c:val>
            <c:numRef>
              <c:f>Лист1!$B$2:$B$9</c:f>
              <c:numCache>
                <c:formatCode>0.0%</c:formatCode>
                <c:ptCount val="8"/>
                <c:pt idx="0">
                  <c:v>8.8999999999999996E-2</c:v>
                </c:pt>
                <c:pt idx="1">
                  <c:v>0.32100000000000001</c:v>
                </c:pt>
                <c:pt idx="2">
                  <c:v>2E-3</c:v>
                </c:pt>
                <c:pt idx="3">
                  <c:v>0.11799999999999999</c:v>
                </c:pt>
                <c:pt idx="4">
                  <c:v>0.36799999999999999</c:v>
                </c:pt>
                <c:pt idx="6">
                  <c:v>0.09</c:v>
                </c:pt>
                <c:pt idx="7">
                  <c:v>1.2E-2</c:v>
                </c:pt>
              </c:numCache>
            </c:numRef>
          </c:val>
          <c:extLst>
            <c:ext xmlns:c16="http://schemas.microsoft.com/office/drawing/2014/chart" uri="{C3380CC4-5D6E-409C-BE32-E72D297353CC}">
              <c16:uniqueId val="{00000016-1959-4126-A4D1-A99845705119}"/>
            </c:ext>
          </c:extLst>
        </c:ser>
        <c:dLbls>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3636661269640922E-2"/>
          <c:y val="0.62621005773291416"/>
          <c:w val="0.78944202398838681"/>
          <c:h val="0.3226031376158166"/>
        </c:manualLayout>
      </c:layout>
      <c:overlay val="0"/>
      <c:spPr>
        <a:noFill/>
        <a:ln>
          <a:noFill/>
        </a:ln>
        <a:effectLst/>
      </c:spPr>
      <c:txPr>
        <a:bodyPr rot="0" spcFirstLastPara="1" vertOverflow="ellipsis" vert="horz" wrap="square" anchor="b"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a:scene3d>
      <a:camera prst="orthographicFront"/>
      <a:lightRig rig="threePt" dir="t"/>
    </a:scene3d>
    <a:sp3d/>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74284240574641"/>
          <c:y val="0.13347038811186723"/>
          <c:w val="0.58332629399214397"/>
          <c:h val="0.76599481939134373"/>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6"/>
          <c:dPt>
            <c:idx val="0"/>
            <c:bubble3D val="0"/>
            <c:spPr>
              <a:solidFill>
                <a:srgbClr val="0070C0"/>
              </a:solidFill>
              <a:ln w="3175">
                <a:solidFill>
                  <a:srgbClr val="0070C0"/>
                </a:solidFill>
              </a:ln>
              <a:effectLst/>
            </c:spPr>
            <c:extLst>
              <c:ext xmlns:c16="http://schemas.microsoft.com/office/drawing/2014/chart" uri="{C3380CC4-5D6E-409C-BE32-E72D297353CC}">
                <c16:uniqueId val="{00000001-AB19-4056-BA0C-AD5E9B5B2677}"/>
              </c:ext>
            </c:extLst>
          </c:dPt>
          <c:dPt>
            <c:idx val="1"/>
            <c:bubble3D val="0"/>
            <c:explosion val="7"/>
            <c:spPr>
              <a:solidFill>
                <a:srgbClr val="C0D03C"/>
              </a:solidFill>
              <a:ln w="3175">
                <a:solidFill>
                  <a:srgbClr val="0070C0"/>
                </a:solidFill>
              </a:ln>
            </c:spPr>
            <c:extLs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c:ext xmlns:c16="http://schemas.microsoft.com/office/drawing/2014/chart" uri="{C3380CC4-5D6E-409C-BE32-E72D297353CC}">
                <c16:uniqueId val="{00000007-AB19-4056-BA0C-AD5E9B5B2677}"/>
              </c:ext>
            </c:extLst>
          </c:dPt>
          <c:dPt>
            <c:idx val="4"/>
            <c:bubble3D val="0"/>
            <c:spPr>
              <a:solidFill>
                <a:srgbClr val="65B7CA"/>
              </a:solidFill>
              <a:ln w="3175">
                <a:solidFill>
                  <a:srgbClr val="0070C0"/>
                </a:solidFill>
              </a:ln>
              <a:effectLst/>
            </c:spPr>
            <c:extLst>
              <c:ext xmlns:c16="http://schemas.microsoft.com/office/drawing/2014/chart" uri="{C3380CC4-5D6E-409C-BE32-E72D297353CC}">
                <c16:uniqueId val="{00000009-AB19-4056-BA0C-AD5E9B5B2677}"/>
              </c:ext>
            </c:extLst>
          </c:dPt>
          <c:dPt>
            <c:idx val="5"/>
            <c:bubble3D val="0"/>
            <c:spPr>
              <a:solidFill>
                <a:srgbClr val="8BDCDE"/>
              </a:solidFill>
              <a:ln w="3175">
                <a:solidFill>
                  <a:srgbClr val="0070C0"/>
                </a:solidFill>
              </a:ln>
              <a:effectLst/>
            </c:spPr>
            <c:extLst>
              <c:ext xmlns:c16="http://schemas.microsoft.com/office/drawing/2014/chart" uri="{C3380CC4-5D6E-409C-BE32-E72D297353CC}">
                <c16:uniqueId val="{0000000B-DEA9-4078-A26C-BA95FD8E8760}"/>
              </c:ext>
            </c:extLst>
          </c:dPt>
          <c:dLbls>
            <c:dLbl>
              <c:idx val="0"/>
              <c:layout>
                <c:manualLayout>
                  <c:x val="-1.6632508165242529E-2"/>
                  <c:y val="9.9342508877059681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B19-4056-BA0C-AD5E9B5B2677}"/>
                </c:ext>
              </c:extLst>
            </c:dLbl>
            <c:dLbl>
              <c:idx val="1"/>
              <c:layout>
                <c:manualLayout>
                  <c:x val="4.9791344488997608E-3"/>
                  <c:y val="4.0575754007845272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7452406581650298"/>
                      <c:h val="8.3639253645326608E-2"/>
                    </c:manualLayout>
                  </c15:layout>
                </c:ext>
                <c:ext xmlns:c16="http://schemas.microsoft.com/office/drawing/2014/chart" uri="{C3380CC4-5D6E-409C-BE32-E72D297353CC}">
                  <c16:uniqueId val="{00000003-AB19-4056-BA0C-AD5E9B5B2677}"/>
                </c:ext>
              </c:extLst>
            </c:dLbl>
            <c:dLbl>
              <c:idx val="2"/>
              <c:layout>
                <c:manualLayout>
                  <c:x val="-5.2749755432051168E-2"/>
                  <c:y val="-1.729399954142937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B19-4056-BA0C-AD5E9B5B2677}"/>
                </c:ext>
              </c:extLst>
            </c:dLbl>
            <c:dLbl>
              <c:idx val="3"/>
              <c:layout>
                <c:manualLayout>
                  <c:x val="3.8508185062785361E-2"/>
                  <c:y val="-4.6781949668775677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1728478374436008"/>
                      <c:h val="6.5991720941185217E-2"/>
                    </c:manualLayout>
                  </c15:layout>
                </c:ext>
                <c:ext xmlns:c16="http://schemas.microsoft.com/office/drawing/2014/chart" uri="{C3380CC4-5D6E-409C-BE32-E72D297353CC}">
                  <c16:uniqueId val="{00000007-AB19-4056-BA0C-AD5E9B5B2677}"/>
                </c:ext>
              </c:extLst>
            </c:dLbl>
            <c:dLbl>
              <c:idx val="4"/>
              <c:layout>
                <c:manualLayout>
                  <c:x val="1.6384282905066109E-2"/>
                  <c:y val="-2.385496774513388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B19-4056-BA0C-AD5E9B5B2677}"/>
                </c:ext>
              </c:extLst>
            </c:dLbl>
            <c:dLbl>
              <c:idx val="5"/>
              <c:layout>
                <c:manualLayout>
                  <c:x val="1.3397557293551883E-2"/>
                  <c:y val="2.715791561061175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Промышленность</c:v>
                </c:pt>
                <c:pt idx="1">
                  <c:v>Грузоперевозки</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0">
                  <c:v>0.04</c:v>
                </c:pt>
                <c:pt idx="1">
                  <c:v>8.4000000000000005E-2</c:v>
                </c:pt>
                <c:pt idx="2">
                  <c:v>0.37</c:v>
                </c:pt>
                <c:pt idx="3">
                  <c:v>7.0999999999999994E-2</c:v>
                </c:pt>
                <c:pt idx="4">
                  <c:v>7.0999999999999994E-2</c:v>
                </c:pt>
                <c:pt idx="5">
                  <c:v>0.36399999999999999</c:v>
                </c:pt>
              </c:numCache>
            </c:numRef>
          </c:val>
          <c:extLs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5286328998061"/>
          <c:y val="0.2333156749471087"/>
          <c:w val="0.76352825514748113"/>
          <c:h val="0.63432086181865732"/>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spPr>
              <a:solidFill>
                <a:srgbClr val="EBE352"/>
              </a:solidFill>
              <a:ln w="3175">
                <a:solidFill>
                  <a:schemeClr val="accent5">
                    <a:lumMod val="50000"/>
                  </a:schemeClr>
                </a:solidFill>
              </a:ln>
              <a:effectLst/>
            </c:spPr>
            <c:extLst>
              <c:ext xmlns:c16="http://schemas.microsoft.com/office/drawing/2014/chart" uri="{C3380CC4-5D6E-409C-BE32-E72D297353CC}">
                <c16:uniqueId val="{00000001-2FA3-4C9E-8347-B41F29429662}"/>
              </c:ext>
            </c:extLst>
          </c:dPt>
          <c:dPt>
            <c:idx val="1"/>
            <c:bubble3D val="0"/>
            <c:spPr>
              <a:solidFill>
                <a:srgbClr val="77CA82"/>
              </a:solidFill>
              <a:ln w="3175">
                <a:solidFill>
                  <a:schemeClr val="accent5">
                    <a:lumMod val="50000"/>
                  </a:schemeClr>
                </a:solidFill>
              </a:ln>
              <a:effectLst/>
            </c:spPr>
            <c:extLst>
              <c:ext xmlns:c16="http://schemas.microsoft.com/office/drawing/2014/chart" uri="{C3380CC4-5D6E-409C-BE32-E72D297353CC}">
                <c16:uniqueId val="{00000003-2FA3-4C9E-8347-B41F29429662}"/>
              </c:ext>
            </c:extLst>
          </c:dPt>
          <c:dPt>
            <c:idx val="2"/>
            <c:bubble3D val="0"/>
            <c:spPr>
              <a:solidFill>
                <a:srgbClr val="00AEFF"/>
              </a:solidFill>
              <a:ln w="3175">
                <a:solidFill>
                  <a:schemeClr val="accent5">
                    <a:lumMod val="50000"/>
                  </a:schemeClr>
                </a:solidFill>
              </a:ln>
              <a:effectLst/>
            </c:spPr>
            <c:extLst>
              <c:ext xmlns:c16="http://schemas.microsoft.com/office/drawing/2014/chart" uri="{C3380CC4-5D6E-409C-BE32-E72D297353CC}">
                <c16:uniqueId val="{00000005-2FA3-4C9E-8347-B41F29429662}"/>
              </c:ext>
            </c:extLst>
          </c:dPt>
          <c:dLbls>
            <c:dLbl>
              <c:idx val="0"/>
              <c:layout>
                <c:manualLayout>
                  <c:x val="0.11765370604896094"/>
                  <c:y val="1.967021287296354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FA3-4C9E-8347-B41F29429662}"/>
                </c:ext>
              </c:extLst>
            </c:dLbl>
            <c:dLbl>
              <c:idx val="1"/>
              <c:layout>
                <c:manualLayout>
                  <c:x val="-7.7991729806999185E-2"/>
                  <c:y val="-2.3366068405011853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FA3-4C9E-8347-B41F29429662}"/>
                </c:ext>
              </c:extLst>
            </c:dLbl>
            <c:dLbl>
              <c:idx val="2"/>
              <c:layout>
                <c:manualLayout>
                  <c:x val="6.1505827313914602E-2"/>
                  <c:y val="4.436703067529918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FA3-4C9E-8347-B41F29429662}"/>
                </c:ext>
              </c:extLst>
            </c:dLbl>
            <c:dLbl>
              <c:idx val="4"/>
              <c:layout>
                <c:manualLayout>
                  <c:x val="0"/>
                  <c:y val="-4.425303349840581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A3-4C9E-8347-B41F29429662}"/>
                </c:ext>
              </c:extLst>
            </c:dLbl>
            <c:dLbl>
              <c:idx val="5"/>
              <c:layout>
                <c:manualLayout>
                  <c:x val="-6.5289807870970176E-2"/>
                  <c:y val="4.430500279963653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A3-4C9E-8347-B41F29429662}"/>
                </c:ext>
              </c:extLst>
            </c:dLbl>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Сфера промышленности</c:v>
                </c:pt>
                <c:pt idx="1">
                  <c:v>Сфера промышленности</c:v>
                </c:pt>
                <c:pt idx="2">
                  <c:v>Сфера промышленности</c:v>
                </c:pt>
              </c:strCache>
            </c:strRef>
          </c:cat>
          <c:val>
            <c:numRef>
              <c:f>Лист1!$B$2:$B$4</c:f>
              <c:numCache>
                <c:formatCode>0.0%</c:formatCode>
                <c:ptCount val="3"/>
                <c:pt idx="0">
                  <c:v>0.13400000000000001</c:v>
                </c:pt>
                <c:pt idx="1">
                  <c:v>0.33600000000000002</c:v>
                </c:pt>
                <c:pt idx="2">
                  <c:v>0.53</c:v>
                </c:pt>
              </c:numCache>
            </c:numRef>
          </c:val>
          <c:extLst>
            <c:ext xmlns:c16="http://schemas.microsoft.com/office/drawing/2014/chart" uri="{C3380CC4-5D6E-409C-BE32-E72D297353CC}">
              <c16:uniqueId val="{0000000C-2FA3-4C9E-8347-B41F29429662}"/>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13836735529574"/>
          <c:y val="5.6849850136553047E-2"/>
          <c:w val="0.72451321635511745"/>
          <c:h val="0.73978987757959613"/>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c:ext xmlns:c16="http://schemas.microsoft.com/office/drawing/2014/chart" uri="{C3380CC4-5D6E-409C-BE32-E72D297353CC}">
                <c16:uniqueId val="{00000003-09DD-4903-8301-36BE8AE14F30}"/>
              </c:ext>
            </c:extLst>
          </c:dPt>
          <c:dLbls>
            <c:dLbl>
              <c:idx val="0"/>
              <c:layout>
                <c:manualLayout>
                  <c:x val="-0.25054567543960632"/>
                  <c:y val="3.154421839050745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9DD-4903-8301-36BE8AE14F30}"/>
                </c:ext>
              </c:extLst>
            </c:dLbl>
            <c:dLbl>
              <c:idx val="1"/>
              <c:layout>
                <c:manualLayout>
                  <c:x val="0.26828209235010508"/>
                  <c:y val="-7.078464700255929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0.69199999999999995</c:v>
                </c:pt>
                <c:pt idx="1">
                  <c:v>0.308</c:v>
                </c:pt>
              </c:numCache>
            </c:numRef>
          </c:val>
          <c:extLst>
            <c:ext xmlns:c16="http://schemas.microsoft.com/office/drawing/2014/chart" uri="{C3380CC4-5D6E-409C-BE32-E72D297353CC}">
              <c16:uniqueId val="{00000004-09DD-4903-8301-36BE8AE14F3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275"/>
          <c:y val="0.84464055881081856"/>
          <c:w val="0.64384712676990463"/>
          <c:h val="0.150474381430935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74263225914739"/>
          <c:y val="6.1856478466653805E-2"/>
          <c:w val="0.45118517016680837"/>
          <c:h val="0.55379680137648513"/>
        </c:manualLayout>
      </c:layout>
      <c:pieChart>
        <c:varyColors val="1"/>
        <c:ser>
          <c:idx val="0"/>
          <c:order val="0"/>
          <c:tx>
            <c:strRef>
              <c:f>Лист1!$B$1</c:f>
              <c:strCache>
                <c:ptCount val="1"/>
                <c:pt idx="0">
                  <c:v>2016</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extLst>
              <c:ext xmlns:c16="http://schemas.microsoft.com/office/drawing/2014/chart" uri="{C3380CC4-5D6E-409C-BE32-E72D297353CC}">
                <c16:uniqueId val="{00000000-8807-427C-8B80-2CB59859BBFF}"/>
              </c:ext>
            </c:extLst>
          </c:dPt>
          <c:dPt>
            <c:idx val="1"/>
            <c:bubble3D val="0"/>
            <c:explosion val="9"/>
            <c:spPr>
              <a:solidFill>
                <a:srgbClr val="05BAFF"/>
              </a:solidFill>
              <a:ln>
                <a:solidFill>
                  <a:schemeClr val="accent5">
                    <a:lumMod val="50000"/>
                  </a:schemeClr>
                </a:solidFill>
              </a:ln>
              <a:effectLst/>
            </c:spPr>
            <c:extLst>
              <c:ext xmlns:c16="http://schemas.microsoft.com/office/drawing/2014/chart" uri="{C3380CC4-5D6E-409C-BE32-E72D297353CC}">
                <c16:uniqueId val="{00000001-8807-427C-8B80-2CB59859BBFF}"/>
              </c:ext>
            </c:extLst>
          </c:dPt>
          <c:dPt>
            <c:idx val="2"/>
            <c:bubble3D val="0"/>
            <c:spPr>
              <a:solidFill>
                <a:srgbClr val="C3D445"/>
              </a:solidFill>
              <a:ln>
                <a:solidFill>
                  <a:schemeClr val="accent5">
                    <a:lumMod val="50000"/>
                  </a:schemeClr>
                </a:solidFill>
              </a:ln>
              <a:effectLst/>
            </c:spPr>
            <c:extLst>
              <c:ext xmlns:c16="http://schemas.microsoft.com/office/drawing/2014/chart" uri="{C3380CC4-5D6E-409C-BE32-E72D297353CC}">
                <c16:uniqueId val="{00000002-8807-427C-8B80-2CB59859BBFF}"/>
              </c:ext>
            </c:extLst>
          </c:dPt>
          <c:dLbls>
            <c:dLbl>
              <c:idx val="0"/>
              <c:layout>
                <c:manualLayout>
                  <c:x val="-2.876984014615985E-3"/>
                  <c:y val="2.471901239620935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807-427C-8B80-2CB59859BBFF}"/>
                </c:ext>
              </c:extLst>
            </c:dLbl>
            <c:dLbl>
              <c:idx val="1"/>
              <c:layout>
                <c:manualLayout>
                  <c:x val="-2.9357922862848392E-2"/>
                  <c:y val="-0.1483140743772562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807-427C-8B80-2CB59859BBFF}"/>
                </c:ext>
              </c:extLst>
            </c:dLbl>
            <c:dLbl>
              <c:idx val="2"/>
              <c:layout>
                <c:manualLayout>
                  <c:x val="-4.2900588875586412E-2"/>
                  <c:y val="2.6738797616075109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807-427C-8B80-2CB59859BBFF}"/>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13.2</c:v>
                </c:pt>
                <c:pt idx="1">
                  <c:v>85.9</c:v>
                </c:pt>
                <c:pt idx="2">
                  <c:v>0.9</c:v>
                </c:pt>
              </c:numCache>
            </c:numRef>
          </c:val>
          <c:extLst>
            <c:ext xmlns:c16="http://schemas.microsoft.com/office/drawing/2014/chart" uri="{C3380CC4-5D6E-409C-BE32-E72D297353CC}">
              <c16:uniqueId val="{00000003-8807-427C-8B80-2CB59859BBFF}"/>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4432945318048404"/>
          <c:y val="0.60510724269844118"/>
          <c:w val="0.5845289130604695"/>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7237077635686"/>
          <c:y val="0.53449844336849506"/>
          <c:w val="0.2803538044195743"/>
          <c:h val="0.44003487353664322"/>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1-CD74-4828-AC9A-D7FF2275CF7B}"/>
              </c:ext>
            </c:extLst>
          </c:dPt>
          <c:dPt>
            <c:idx val="1"/>
            <c:bubble3D val="0"/>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5-CD74-4828-AC9A-D7FF2275CF7B}"/>
              </c:ext>
            </c:extLst>
          </c:dPt>
          <c:dPt>
            <c:idx val="3"/>
            <c:bubble3D val="0"/>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7-CD74-4828-AC9A-D7FF2275CF7B}"/>
              </c:ext>
            </c:extLst>
          </c:dPt>
          <c:dPt>
            <c:idx val="4"/>
            <c:bubble3D val="0"/>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B-CD74-4828-AC9A-D7FF2275CF7B}"/>
              </c:ext>
            </c:extLst>
          </c:dPt>
          <c:dLbls>
            <c:dLbl>
              <c:idx val="0"/>
              <c:layout>
                <c:manualLayout>
                  <c:x val="-9.0140349233523188E-3"/>
                  <c:y val="-8.4888943649561645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D74-4828-AC9A-D7FF2275CF7B}"/>
                </c:ext>
              </c:extLst>
            </c:dLbl>
            <c:dLbl>
              <c:idx val="1"/>
              <c:layout>
                <c:manualLayout>
                  <c:x val="2.8051392774860852E-3"/>
                  <c:y val="-9.0831169705031228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D74-4828-AC9A-D7FF2275CF7B}"/>
                </c:ext>
              </c:extLst>
            </c:dLbl>
            <c:dLbl>
              <c:idx val="2"/>
              <c:layout>
                <c:manualLayout>
                  <c:x val="2.6102373885134246E-3"/>
                  <c:y val="-2.889053715540058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D74-4828-AC9A-D7FF2275CF7B}"/>
                </c:ext>
              </c:extLst>
            </c:dLbl>
            <c:dLbl>
              <c:idx val="3"/>
              <c:layout>
                <c:manualLayout>
                  <c:x val="1.7213541777567561E-2"/>
                  <c:y val="-3.771876448932839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D74-4828-AC9A-D7FF2275CF7B}"/>
                </c:ext>
              </c:extLst>
            </c:dLbl>
            <c:dLbl>
              <c:idx val="4"/>
              <c:layout>
                <c:manualLayout>
                  <c:x val="-1.8028069846704627E-2"/>
                  <c:y val="-8.4888943649559668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D74-4828-AC9A-D7FF2275CF7B}"/>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Лист1!$A$2:$A$7</c:f>
              <c:strCache>
                <c:ptCount val="6"/>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Другое</c:v>
                </c:pt>
              </c:strCache>
            </c:strRef>
          </c:cat>
          <c:val>
            <c:numRef>
              <c:f>Лист1!$B$2:$B$7</c:f>
              <c:numCache>
                <c:formatCode>General</c:formatCode>
                <c:ptCount val="6"/>
                <c:pt idx="0">
                  <c:v>9.6</c:v>
                </c:pt>
                <c:pt idx="1">
                  <c:v>7</c:v>
                </c:pt>
                <c:pt idx="2">
                  <c:v>17.3</c:v>
                </c:pt>
                <c:pt idx="3">
                  <c:v>5.2</c:v>
                </c:pt>
                <c:pt idx="4">
                  <c:v>45</c:v>
                </c:pt>
                <c:pt idx="5">
                  <c:v>15.9</c:v>
                </c:pt>
              </c:numCache>
            </c:numRef>
          </c:val>
          <c:extLs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4286067141074833E-2"/>
          <c:y val="0.5413198604256434"/>
          <c:w val="0.46009522227758404"/>
          <c:h val="0.34867928815743332"/>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A371B3DC-399D-44FA-8619-304EA245A766}" type="datetimeFigureOut">
              <a:rPr lang="ru-RU" smtClean="0"/>
              <a:pPr/>
              <a:t>18.07.2024</a:t>
            </a:fld>
            <a:endParaRPr lang="ru-RU" dirty="0"/>
          </a:p>
        </p:txBody>
      </p:sp>
      <p:sp>
        <p:nvSpPr>
          <p:cNvPr id="4" name="Образ слайда 3"/>
          <p:cNvSpPr>
            <a:spLocks noGrp="1" noRot="1" noChangeAspect="1"/>
          </p:cNvSpPr>
          <p:nvPr>
            <p:ph type="sldImg" idx="2"/>
          </p:nvPr>
        </p:nvSpPr>
        <p:spPr>
          <a:xfrm>
            <a:off x="1701800" y="1243013"/>
            <a:ext cx="3357563" cy="33559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2C823618-DF07-46CB-B655-B5123BD5FC91}" type="slidenum">
              <a:rPr lang="ru-RU" smtClean="0"/>
              <a:pPr/>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5</a:t>
            </a:fld>
            <a:endParaRPr lang="ru-RU" dirty="0"/>
          </a:p>
        </p:txBody>
      </p:sp>
    </p:spTree>
    <p:extLst>
      <p:ext uri="{BB962C8B-B14F-4D97-AF65-F5344CB8AC3E}">
        <p14:creationId xmlns:p14="http://schemas.microsoft.com/office/powerpoint/2010/main" val="472224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760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291409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val="181588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20</a:t>
            </a:fld>
            <a:endParaRPr lang="ru-RU" dirty="0"/>
          </a:p>
        </p:txBody>
      </p:sp>
    </p:spTree>
    <p:extLst>
      <p:ext uri="{BB962C8B-B14F-4D97-AF65-F5344CB8AC3E}">
        <p14:creationId xmlns:p14="http://schemas.microsoft.com/office/powerpoint/2010/main" val="2537433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418237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23</a:t>
            </a:fld>
            <a:endParaRPr lang="ru-RU" dirty="0"/>
          </a:p>
        </p:txBody>
      </p:sp>
    </p:spTree>
    <p:extLst>
      <p:ext uri="{BB962C8B-B14F-4D97-AF65-F5344CB8AC3E}">
        <p14:creationId xmlns:p14="http://schemas.microsoft.com/office/powerpoint/2010/main" val="83731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25</a:t>
            </a:fld>
            <a:endParaRPr lang="ru-RU" dirty="0"/>
          </a:p>
        </p:txBody>
      </p:sp>
    </p:spTree>
    <p:extLst>
      <p:ext uri="{BB962C8B-B14F-4D97-AF65-F5344CB8AC3E}">
        <p14:creationId xmlns:p14="http://schemas.microsoft.com/office/powerpoint/2010/main" val="107639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19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ECD873-BD94-4236-96BF-771E8AD4F701}" type="slidenum">
              <a:rPr lang="ru-RU"/>
              <a:pPr>
                <a:spcBef>
                  <a:spcPct val="0"/>
                </a:spcBef>
              </a:pPr>
              <a:t>26</a:t>
            </a:fld>
            <a:endParaRPr lang="ru-RU"/>
          </a:p>
        </p:txBody>
      </p:sp>
    </p:spTree>
    <p:extLst>
      <p:ext uri="{BB962C8B-B14F-4D97-AF65-F5344CB8AC3E}">
        <p14:creationId xmlns:p14="http://schemas.microsoft.com/office/powerpoint/2010/main" val="261791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1413565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50180"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E583E0-2042-4AAA-97C3-234AAD82A257}" type="slidenum">
              <a:rPr lang="ru-RU" altLang="ru-RU">
                <a:latin typeface="Calibri" panose="020F0502020204030204" pitchFamily="34" charset="0"/>
              </a:rPr>
              <a:pPr eaLnBrk="1" hangingPunct="1"/>
              <a:t>29</a:t>
            </a:fld>
            <a:endParaRPr lang="ru-RU" altLang="ru-RU">
              <a:latin typeface="Calibri" panose="020F0502020204030204" pitchFamily="34" charset="0"/>
            </a:endParaRPr>
          </a:p>
        </p:txBody>
      </p:sp>
    </p:spTree>
    <p:extLst>
      <p:ext uri="{BB962C8B-B14F-4D97-AF65-F5344CB8AC3E}">
        <p14:creationId xmlns:p14="http://schemas.microsoft.com/office/powerpoint/2010/main" val="219979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7</a:t>
            </a:fld>
            <a:endParaRPr lang="ru-RU" dirty="0"/>
          </a:p>
        </p:txBody>
      </p:sp>
    </p:spTree>
    <p:extLst>
      <p:ext uri="{BB962C8B-B14F-4D97-AF65-F5344CB8AC3E}">
        <p14:creationId xmlns:p14="http://schemas.microsoft.com/office/powerpoint/2010/main" val="29054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51204"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77DC7-9976-4351-BA43-2921D335A2E9}" type="slidenum">
              <a:rPr lang="ru-RU" altLang="ru-RU">
                <a:latin typeface="Calibri" panose="020F0502020204030204" pitchFamily="34" charset="0"/>
              </a:rPr>
              <a:pPr eaLnBrk="1" hangingPunct="1"/>
              <a:t>30</a:t>
            </a:fld>
            <a:endParaRPr lang="ru-RU" altLang="ru-RU">
              <a:latin typeface="Calibri" panose="020F0502020204030204" pitchFamily="34" charset="0"/>
            </a:endParaRPr>
          </a:p>
        </p:txBody>
      </p:sp>
    </p:spTree>
    <p:extLst>
      <p:ext uri="{BB962C8B-B14F-4D97-AF65-F5344CB8AC3E}">
        <p14:creationId xmlns:p14="http://schemas.microsoft.com/office/powerpoint/2010/main" val="220106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823618-DF07-46CB-B655-B5123BD5FC91}" type="slidenum">
              <a:rPr lang="ru-RU" smtClean="0"/>
              <a:pPr/>
              <a:t>32</a:t>
            </a:fld>
            <a:endParaRPr lang="ru-RU" dirty="0"/>
          </a:p>
        </p:txBody>
      </p:sp>
    </p:spTree>
    <p:extLst>
      <p:ext uri="{BB962C8B-B14F-4D97-AF65-F5344CB8AC3E}">
        <p14:creationId xmlns:p14="http://schemas.microsoft.com/office/powerpoint/2010/main" val="228357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BB31E8-1B2B-4407-8993-64E025C78A5E}" type="slidenum">
              <a:rPr lang="ru-RU"/>
              <a:pPr>
                <a:spcBef>
                  <a:spcPct val="0"/>
                </a:spcBef>
              </a:pPr>
              <a:t>10</a:t>
            </a:fld>
            <a:endParaRPr lang="ru-RU"/>
          </a:p>
        </p:txBody>
      </p:sp>
    </p:spTree>
    <p:extLst>
      <p:ext uri="{BB962C8B-B14F-4D97-AF65-F5344CB8AC3E}">
        <p14:creationId xmlns:p14="http://schemas.microsoft.com/office/powerpoint/2010/main" val="128772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11</a:t>
            </a:fld>
            <a:endParaRPr lang="ru-RU" dirty="0"/>
          </a:p>
        </p:txBody>
      </p:sp>
    </p:spTree>
    <p:extLst>
      <p:ext uri="{BB962C8B-B14F-4D97-AF65-F5344CB8AC3E}">
        <p14:creationId xmlns:p14="http://schemas.microsoft.com/office/powerpoint/2010/main" val="92268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93E3E0-7EBB-4BB1-BBED-0352D1322C33}" type="slidenum">
              <a:rPr lang="ru-RU"/>
              <a:pPr>
                <a:spcBef>
                  <a:spcPct val="0"/>
                </a:spcBef>
              </a:pPr>
              <a:t>12</a:t>
            </a:fld>
            <a:endParaRPr lang="ru-RU"/>
          </a:p>
        </p:txBody>
      </p:sp>
    </p:spTree>
    <p:extLst>
      <p:ext uri="{BB962C8B-B14F-4D97-AF65-F5344CB8AC3E}">
        <p14:creationId xmlns:p14="http://schemas.microsoft.com/office/powerpoint/2010/main" val="27881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04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970195-F69B-4F6F-9ACF-569822554A2F}" type="slidenum">
              <a:rPr lang="ru-RU"/>
              <a:pPr>
                <a:spcBef>
                  <a:spcPct val="0"/>
                </a:spcBef>
              </a:pPr>
              <a:t>13</a:t>
            </a:fld>
            <a:endParaRPr lang="ru-RU"/>
          </a:p>
        </p:txBody>
      </p:sp>
    </p:spTree>
    <p:extLst>
      <p:ext uri="{BB962C8B-B14F-4D97-AF65-F5344CB8AC3E}">
        <p14:creationId xmlns:p14="http://schemas.microsoft.com/office/powerpoint/2010/main" val="235658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25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9404B2-C1F0-4990-BF4D-CE7FCE1D66E2}" type="slidenum">
              <a:rPr lang="ru-RU"/>
              <a:pPr>
                <a:spcBef>
                  <a:spcPct val="0"/>
                </a:spcBef>
              </a:pPr>
              <a:t>14</a:t>
            </a:fld>
            <a:endParaRPr lang="ru-RU"/>
          </a:p>
        </p:txBody>
      </p:sp>
    </p:spTree>
    <p:extLst>
      <p:ext uri="{BB962C8B-B14F-4D97-AF65-F5344CB8AC3E}">
        <p14:creationId xmlns:p14="http://schemas.microsoft.com/office/powerpoint/2010/main" val="415945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val="134059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16</a:t>
            </a:fld>
            <a:endParaRPr lang="ru-RU" smtClean="0">
              <a:latin typeface="Calibri" pitchFamily="34" charset="0"/>
            </a:endParaRPr>
          </a:p>
        </p:txBody>
      </p:sp>
    </p:spTree>
    <p:extLst>
      <p:ext uri="{BB962C8B-B14F-4D97-AF65-F5344CB8AC3E}">
        <p14:creationId xmlns:p14="http://schemas.microsoft.com/office/powerpoint/2010/main" val="313696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3270BE-BE8D-4BDF-A739-25136C93AE10}"/>
              </a:ext>
            </a:extLst>
          </p:cNvPr>
          <p:cNvSpPr>
            <a:spLocks noGrp="1"/>
          </p:cNvSpPr>
          <p:nvPr>
            <p:ph type="ctrTitle"/>
          </p:nvPr>
        </p:nvSpPr>
        <p:spPr>
          <a:xfrm>
            <a:off x="944563" y="1236663"/>
            <a:ext cx="5670550" cy="2632075"/>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3ED7383-9190-4D0D-8248-01D96EB0CE53}"/>
              </a:ext>
            </a:extLst>
          </p:cNvPr>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AD4E333-DBED-4D13-A17F-E90101487CC3}"/>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5" name="Нижний колонтитул 4">
            <a:extLst>
              <a:ext uri="{FF2B5EF4-FFF2-40B4-BE49-F238E27FC236}">
                <a16:creationId xmlns:a16="http://schemas.microsoft.com/office/drawing/2014/main" id="{85B107C5-6162-4620-B1CC-771EC65328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D66101F-7AE3-4F50-B31C-402CE830C904}"/>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169700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3A0D9C-57C3-4EED-99A6-D117E7DE11A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5D3838D-7E30-4098-9FF8-5EBF6A09092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719A969-56D6-4B28-8F9E-9C1F7FB19BC3}"/>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5" name="Нижний колонтитул 4">
            <a:extLst>
              <a:ext uri="{FF2B5EF4-FFF2-40B4-BE49-F238E27FC236}">
                <a16:creationId xmlns:a16="http://schemas.microsoft.com/office/drawing/2014/main" id="{8A948721-2A02-48FA-8C1D-13829EA891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9F73508-9F62-4131-A63F-EDCA177AE84B}"/>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355365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83337C-CE19-4A75-941E-840CEA934C03}"/>
              </a:ext>
            </a:extLst>
          </p:cNvPr>
          <p:cNvSpPr>
            <a:spLocks noGrp="1"/>
          </p:cNvSpPr>
          <p:nvPr>
            <p:ph type="title"/>
          </p:nvPr>
        </p:nvSpPr>
        <p:spPr>
          <a:xfrm>
            <a:off x="515938" y="1884363"/>
            <a:ext cx="6519862" cy="31448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FFB3659-2336-45BB-A601-BD3072D75854}"/>
              </a:ext>
            </a:extLst>
          </p:cNvPr>
          <p:cNvSpPr>
            <a:spLocks noGrp="1"/>
          </p:cNvSpPr>
          <p:nvPr>
            <p:ph type="body" idx="1"/>
          </p:nvPr>
        </p:nvSpPr>
        <p:spPr>
          <a:xfrm>
            <a:off x="515938" y="5059363"/>
            <a:ext cx="6519862"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38DC152-1057-45EA-92F6-89C3A9DC1A19}"/>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5" name="Нижний колонтитул 4">
            <a:extLst>
              <a:ext uri="{FF2B5EF4-FFF2-40B4-BE49-F238E27FC236}">
                <a16:creationId xmlns:a16="http://schemas.microsoft.com/office/drawing/2014/main" id="{8CFE9242-FC33-4DC4-B56F-8DE8E90318C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0661C7A-6C9D-4E1E-9FF3-955F29482F95}"/>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5615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BC47B-7EBB-481C-8E2F-D6F426273B1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2625272-B819-4A3D-8575-FF4B646CCCB5}"/>
              </a:ext>
            </a:extLst>
          </p:cNvPr>
          <p:cNvSpPr>
            <a:spLocks noGrp="1"/>
          </p:cNvSpPr>
          <p:nvPr>
            <p:ph sz="half" idx="1"/>
          </p:nvPr>
        </p:nvSpPr>
        <p:spPr>
          <a:xfrm>
            <a:off x="519113" y="2012950"/>
            <a:ext cx="3184525" cy="47958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1A41551-71B7-4149-B4E9-34229A4B5A0C}"/>
              </a:ext>
            </a:extLst>
          </p:cNvPr>
          <p:cNvSpPr>
            <a:spLocks noGrp="1"/>
          </p:cNvSpPr>
          <p:nvPr>
            <p:ph sz="half" idx="2"/>
          </p:nvPr>
        </p:nvSpPr>
        <p:spPr>
          <a:xfrm>
            <a:off x="3856038" y="2012950"/>
            <a:ext cx="3184525" cy="47958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69878D9-1844-4DBD-9C11-52FD84FE70C7}"/>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6" name="Нижний колонтитул 5">
            <a:extLst>
              <a:ext uri="{FF2B5EF4-FFF2-40B4-BE49-F238E27FC236}">
                <a16:creationId xmlns:a16="http://schemas.microsoft.com/office/drawing/2014/main" id="{F6059B2A-0C38-4BC3-A3E3-2D0851E785B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4C88C53-77AF-4FE5-8773-F44B1B900C4D}"/>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930215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3F40C2-5BB9-4D25-985C-7D2407B0756B}"/>
              </a:ext>
            </a:extLst>
          </p:cNvPr>
          <p:cNvSpPr>
            <a:spLocks noGrp="1"/>
          </p:cNvSpPr>
          <p:nvPr>
            <p:ph type="title"/>
          </p:nvPr>
        </p:nvSpPr>
        <p:spPr>
          <a:xfrm>
            <a:off x="520700" y="403225"/>
            <a:ext cx="6519863" cy="1460500"/>
          </a:xfrm>
        </p:spPr>
        <p:txBody>
          <a:bodyPr/>
          <a:lstStyle/>
          <a:p>
            <a:r>
              <a:rPr lang="ru-RU"/>
              <a:t>Образец заголовка</a:t>
            </a:r>
          </a:p>
        </p:txBody>
      </p:sp>
      <p:sp>
        <p:nvSpPr>
          <p:cNvPr id="3" name="Текст 2">
            <a:extLst>
              <a:ext uri="{FF2B5EF4-FFF2-40B4-BE49-F238E27FC236}">
                <a16:creationId xmlns:a16="http://schemas.microsoft.com/office/drawing/2014/main" id="{53EFFFFC-B3A1-416C-BFD2-9718CA7D49B0}"/>
              </a:ext>
            </a:extLst>
          </p:cNvPr>
          <p:cNvSpPr>
            <a:spLocks noGrp="1"/>
          </p:cNvSpPr>
          <p:nvPr>
            <p:ph type="body" idx="1"/>
          </p:nvPr>
        </p:nvSpPr>
        <p:spPr>
          <a:xfrm>
            <a:off x="520700" y="1852613"/>
            <a:ext cx="31988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95F2A67-2822-46FC-9413-E4731DCA9979}"/>
              </a:ext>
            </a:extLst>
          </p:cNvPr>
          <p:cNvSpPr>
            <a:spLocks noGrp="1"/>
          </p:cNvSpPr>
          <p:nvPr>
            <p:ph sz="half" idx="2"/>
          </p:nvPr>
        </p:nvSpPr>
        <p:spPr>
          <a:xfrm>
            <a:off x="520700" y="2760663"/>
            <a:ext cx="3198813" cy="40624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73E1E27-20B4-4F57-AD91-EC1679E1BB5E}"/>
              </a:ext>
            </a:extLst>
          </p:cNvPr>
          <p:cNvSpPr>
            <a:spLocks noGrp="1"/>
          </p:cNvSpPr>
          <p:nvPr>
            <p:ph type="body" sz="quarter" idx="3"/>
          </p:nvPr>
        </p:nvSpPr>
        <p:spPr>
          <a:xfrm>
            <a:off x="3827463" y="1852613"/>
            <a:ext cx="32131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8DA79C0-0265-4D1C-9F17-77AA749AD164}"/>
              </a:ext>
            </a:extLst>
          </p:cNvPr>
          <p:cNvSpPr>
            <a:spLocks noGrp="1"/>
          </p:cNvSpPr>
          <p:nvPr>
            <p:ph sz="quarter" idx="4"/>
          </p:nvPr>
        </p:nvSpPr>
        <p:spPr>
          <a:xfrm>
            <a:off x="3827463" y="2760663"/>
            <a:ext cx="3213100" cy="40624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FD84A00-6D12-4307-8ACE-AB050D297086}"/>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8" name="Нижний колонтитул 7">
            <a:extLst>
              <a:ext uri="{FF2B5EF4-FFF2-40B4-BE49-F238E27FC236}">
                <a16:creationId xmlns:a16="http://schemas.microsoft.com/office/drawing/2014/main" id="{CCB1CAFE-27B1-430D-821E-F391C0EE2D7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5924288-58F9-437C-89AA-10E18DFB18CF}"/>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60760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03B839-E004-4134-A350-54E8A689A7E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6D52D0F-7380-4CEA-ACB2-81D2878DB61F}"/>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4" name="Нижний колонтитул 3">
            <a:extLst>
              <a:ext uri="{FF2B5EF4-FFF2-40B4-BE49-F238E27FC236}">
                <a16:creationId xmlns:a16="http://schemas.microsoft.com/office/drawing/2014/main" id="{B826E568-7AF4-483E-9F5E-C91B821ED23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0629B4E-3677-4B8A-AB8A-78FBB2F0B817}"/>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144633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AD16F7A-B99D-466B-823C-9C275AF18DB3}"/>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3" name="Нижний колонтитул 2">
            <a:extLst>
              <a:ext uri="{FF2B5EF4-FFF2-40B4-BE49-F238E27FC236}">
                <a16:creationId xmlns:a16="http://schemas.microsoft.com/office/drawing/2014/main" id="{C40E0AC9-8A2A-408A-AAC7-90B91220A94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DCED5D9-7F62-457E-AB5F-9E21E300C605}"/>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80207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9346AC-1294-4F5E-8276-851D4BF9BCBC}"/>
              </a:ext>
            </a:extLst>
          </p:cNvPr>
          <p:cNvSpPr>
            <a:spLocks noGrp="1"/>
          </p:cNvSpPr>
          <p:nvPr>
            <p:ph type="title"/>
          </p:nvPr>
        </p:nvSpPr>
        <p:spPr>
          <a:xfrm>
            <a:off x="520700" y="503238"/>
            <a:ext cx="2438400" cy="17653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2760A32-06EE-4FBE-9118-AB84A9341B5D}"/>
              </a:ext>
            </a:extLst>
          </p:cNvPr>
          <p:cNvSpPr>
            <a:spLocks noGrp="1"/>
          </p:cNvSpPr>
          <p:nvPr>
            <p:ph idx="1"/>
          </p:nvPr>
        </p:nvSpPr>
        <p:spPr>
          <a:xfrm>
            <a:off x="3213100" y="1089025"/>
            <a:ext cx="3827463"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B1633EC-0FF1-4ADF-B0F7-F3BCA0701FB1}"/>
              </a:ext>
            </a:extLst>
          </p:cNvPr>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D494434-4648-4B9A-8696-CAFC5490C6EA}"/>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6" name="Нижний колонтитул 5">
            <a:extLst>
              <a:ext uri="{FF2B5EF4-FFF2-40B4-BE49-F238E27FC236}">
                <a16:creationId xmlns:a16="http://schemas.microsoft.com/office/drawing/2014/main" id="{FBE13B2F-A46E-40B6-95E2-C0CCA473920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C268C50-EED3-4EFF-A66B-8486FE55D550}"/>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3734458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5C9B44-5CDF-4655-B84E-3404634A1C53}"/>
              </a:ext>
            </a:extLst>
          </p:cNvPr>
          <p:cNvSpPr>
            <a:spLocks noGrp="1"/>
          </p:cNvSpPr>
          <p:nvPr>
            <p:ph type="title"/>
          </p:nvPr>
        </p:nvSpPr>
        <p:spPr>
          <a:xfrm>
            <a:off x="520700" y="503238"/>
            <a:ext cx="2438400" cy="17653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362CB82-7700-4DC3-BB8C-342A5BD3212F}"/>
              </a:ext>
            </a:extLst>
          </p:cNvPr>
          <p:cNvSpPr>
            <a:spLocks noGrp="1"/>
          </p:cNvSpPr>
          <p:nvPr>
            <p:ph type="pic" idx="1"/>
          </p:nvPr>
        </p:nvSpPr>
        <p:spPr>
          <a:xfrm>
            <a:off x="3213100" y="1089025"/>
            <a:ext cx="382746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CE98C2D-912C-4503-B031-D57E936C49CA}"/>
              </a:ext>
            </a:extLst>
          </p:cNvPr>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1FF757-6F73-4E2F-935D-D7B53D5FD923}"/>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6" name="Нижний колонтитул 5">
            <a:extLst>
              <a:ext uri="{FF2B5EF4-FFF2-40B4-BE49-F238E27FC236}">
                <a16:creationId xmlns:a16="http://schemas.microsoft.com/office/drawing/2014/main" id="{1963AFB0-1EA9-43BE-941D-250454A2B93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AE9150-65C9-467E-A0A8-45B54DE70E69}"/>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910564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07C3F0-D68B-442E-98C3-A4358F25D94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FEE1753-97C2-4875-BB66-76AE66D5871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BEA2A08-77CF-4E63-AA42-6CFC75D51935}"/>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5" name="Нижний колонтитул 4">
            <a:extLst>
              <a:ext uri="{FF2B5EF4-FFF2-40B4-BE49-F238E27FC236}">
                <a16:creationId xmlns:a16="http://schemas.microsoft.com/office/drawing/2014/main" id="{E557AF53-BBD1-4ACC-936F-43494CCA04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0DF807-F92E-4A83-9059-FD275F1511B1}"/>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613871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0717865-86FE-46E3-85D3-3F3C58134CA7}"/>
              </a:ext>
            </a:extLst>
          </p:cNvPr>
          <p:cNvSpPr>
            <a:spLocks noGrp="1"/>
          </p:cNvSpPr>
          <p:nvPr>
            <p:ph type="title" orient="vert"/>
          </p:nvPr>
        </p:nvSpPr>
        <p:spPr>
          <a:xfrm>
            <a:off x="5410200" y="403225"/>
            <a:ext cx="1630363" cy="6405563"/>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4098097-17C4-4B51-AA2D-7E187B8789D6}"/>
              </a:ext>
            </a:extLst>
          </p:cNvPr>
          <p:cNvSpPr>
            <a:spLocks noGrp="1"/>
          </p:cNvSpPr>
          <p:nvPr>
            <p:ph type="body" orient="vert" idx="1"/>
          </p:nvPr>
        </p:nvSpPr>
        <p:spPr>
          <a:xfrm>
            <a:off x="519113" y="403225"/>
            <a:ext cx="4738687" cy="640556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0B7BFB5-79B4-4298-A196-294180950168}"/>
              </a:ext>
            </a:extLst>
          </p:cNvPr>
          <p:cNvSpPr>
            <a:spLocks noGrp="1"/>
          </p:cNvSpPr>
          <p:nvPr>
            <p:ph type="dt" sz="half" idx="10"/>
          </p:nvPr>
        </p:nvSpPr>
        <p:spPr/>
        <p:txBody>
          <a:bodyPr/>
          <a:lstStyle/>
          <a:p>
            <a:fld id="{0DAAD7B5-2016-42E6-AFF3-B5DC00361AF3}" type="datetimeFigureOut">
              <a:rPr lang="ru-RU" smtClean="0"/>
              <a:t>18.07.2024</a:t>
            </a:fld>
            <a:endParaRPr lang="ru-RU"/>
          </a:p>
        </p:txBody>
      </p:sp>
      <p:sp>
        <p:nvSpPr>
          <p:cNvPr id="5" name="Нижний колонтитул 4">
            <a:extLst>
              <a:ext uri="{FF2B5EF4-FFF2-40B4-BE49-F238E27FC236}">
                <a16:creationId xmlns:a16="http://schemas.microsoft.com/office/drawing/2014/main" id="{21FD94F2-CFDD-40EA-9FF8-BF0BAC41CD3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5F0F305-5347-4852-8F77-5FFFB6F4B99C}"/>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84667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1472" y="6921661"/>
            <a:ext cx="1700927" cy="196769"/>
          </a:xfrm>
          <a:prstGeom prst="rect">
            <a:avLst/>
          </a:prstGeom>
        </p:spPr>
        <p:txBody>
          <a:bodyPr/>
          <a:lstStyle/>
          <a:p>
            <a:r>
              <a:rPr lang="ru-RU" dirty="0"/>
              <a:t>    Министерство</a:t>
            </a:r>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D1DEC4-B700-4FD6-97CD-C8EBA4299D9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E4CEC56-D103-41C9-8B6F-7FC6A8459675}"/>
              </a:ext>
            </a:extLst>
          </p:cNvPr>
          <p:cNvSpPr>
            <a:spLocks noGrp="1"/>
          </p:cNvSpPr>
          <p:nvPr>
            <p:ph type="dt" sz="half" idx="10"/>
          </p:nvPr>
        </p:nvSpPr>
        <p:spPr/>
        <p:txBody>
          <a:bodyPr/>
          <a:lstStyle/>
          <a:p>
            <a:fld id="{CB54F4B1-7501-4FBD-9D17-2142E827AE0D}" type="datetimeFigureOut">
              <a:rPr lang="ru-RU" smtClean="0"/>
              <a:pPr/>
              <a:t>18.07.2024</a:t>
            </a:fld>
            <a:endParaRPr lang="ru-RU" dirty="0"/>
          </a:p>
        </p:txBody>
      </p:sp>
      <p:sp>
        <p:nvSpPr>
          <p:cNvPr id="4" name="Нижний колонтитул 3">
            <a:extLst>
              <a:ext uri="{FF2B5EF4-FFF2-40B4-BE49-F238E27FC236}">
                <a16:creationId xmlns:a16="http://schemas.microsoft.com/office/drawing/2014/main" id="{FF9690C3-C9BB-4C45-8F82-CE8CD426C191}"/>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AA1F9FCE-BE70-4C07-9C5D-85AB01382BF8}"/>
              </a:ext>
            </a:extLst>
          </p:cNvPr>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2688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18.07.2024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18.07.2024</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06064F-B91F-476D-9792-450BF22DA4B2}"/>
              </a:ext>
            </a:extLst>
          </p:cNvPr>
          <p:cNvSpPr>
            <a:spLocks noGrp="1"/>
          </p:cNvSpPr>
          <p:nvPr>
            <p:ph type="title"/>
          </p:nvPr>
        </p:nvSpPr>
        <p:spPr>
          <a:xfrm>
            <a:off x="519113" y="403225"/>
            <a:ext cx="6521450" cy="14605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955A6E8-018C-47AF-BF27-7E002AD40455}"/>
              </a:ext>
            </a:extLst>
          </p:cNvPr>
          <p:cNvSpPr>
            <a:spLocks noGrp="1"/>
          </p:cNvSpPr>
          <p:nvPr>
            <p:ph type="body" idx="1"/>
          </p:nvPr>
        </p:nvSpPr>
        <p:spPr>
          <a:xfrm>
            <a:off x="519113" y="2012950"/>
            <a:ext cx="6521450" cy="47958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45E3E8F-BCC8-486D-A5CE-BFEF50694283}"/>
              </a:ext>
            </a:extLst>
          </p:cNvPr>
          <p:cNvSpPr>
            <a:spLocks noGrp="1"/>
          </p:cNvSpPr>
          <p:nvPr>
            <p:ph type="dt" sz="half" idx="2"/>
          </p:nvPr>
        </p:nvSpPr>
        <p:spPr>
          <a:xfrm>
            <a:off x="519113" y="7007225"/>
            <a:ext cx="170180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0DAAD7B5-2016-42E6-AFF3-B5DC00361AF3}" type="datetimeFigureOut">
              <a:rPr lang="ru-RU" smtClean="0"/>
              <a:t>18.07.2024</a:t>
            </a:fld>
            <a:endParaRPr lang="ru-RU"/>
          </a:p>
        </p:txBody>
      </p:sp>
      <p:sp>
        <p:nvSpPr>
          <p:cNvPr id="5" name="Нижний колонтитул 4">
            <a:extLst>
              <a:ext uri="{FF2B5EF4-FFF2-40B4-BE49-F238E27FC236}">
                <a16:creationId xmlns:a16="http://schemas.microsoft.com/office/drawing/2014/main" id="{8F3A533F-D560-44B5-84D5-A9CA684E3AB8}"/>
              </a:ext>
            </a:extLst>
          </p:cNvPr>
          <p:cNvSpPr>
            <a:spLocks noGrp="1"/>
          </p:cNvSpPr>
          <p:nvPr>
            <p:ph type="ftr" sz="quarter" idx="3"/>
          </p:nvPr>
        </p:nvSpPr>
        <p:spPr>
          <a:xfrm>
            <a:off x="2503488" y="7007225"/>
            <a:ext cx="2552700"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DEF61C9-7891-4197-A2D1-916F0AB9EF81}"/>
              </a:ext>
            </a:extLst>
          </p:cNvPr>
          <p:cNvSpPr>
            <a:spLocks noGrp="1"/>
          </p:cNvSpPr>
          <p:nvPr>
            <p:ph type="sldNum" sz="quarter" idx="4"/>
          </p:nvPr>
        </p:nvSpPr>
        <p:spPr>
          <a:xfrm>
            <a:off x="5338763" y="7007225"/>
            <a:ext cx="170180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7E33B47C-C57A-4F34-BB52-9349BD05311B}" type="slidenum">
              <a:rPr lang="ru-RU" smtClean="0"/>
              <a:t>‹#›</a:t>
            </a:fld>
            <a:endParaRPr lang="ru-RU"/>
          </a:p>
        </p:txBody>
      </p:sp>
    </p:spTree>
    <p:extLst>
      <p:ext uri="{BB962C8B-B14F-4D97-AF65-F5344CB8AC3E}">
        <p14:creationId xmlns:p14="http://schemas.microsoft.com/office/powerpoint/2010/main" val="13464960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1.png"/><Relationship Id="rId18" Type="http://schemas.openxmlformats.org/officeDocument/2006/relationships/image" Target="../media/image15.jpeg"/><Relationship Id="rId3" Type="http://schemas.openxmlformats.org/officeDocument/2006/relationships/image" Target="../media/image81.png"/><Relationship Id="rId21" Type="http://schemas.openxmlformats.org/officeDocument/2006/relationships/image" Target="../media/image93.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1.png"/><Relationship Id="rId25" Type="http://schemas.openxmlformats.org/officeDocument/2006/relationships/image" Target="../media/image18.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png"/><Relationship Id="rId24" Type="http://schemas.microsoft.com/office/2007/relationships/hdphoto" Target="../media/hdphoto9.wdp"/><Relationship Id="rId5" Type="http://schemas.openxmlformats.org/officeDocument/2006/relationships/image" Target="../media/image14.png"/><Relationship Id="rId15" Type="http://schemas.openxmlformats.org/officeDocument/2006/relationships/image" Target="../media/image90.png"/><Relationship Id="rId23" Type="http://schemas.openxmlformats.org/officeDocument/2006/relationships/image" Target="../media/image95.png"/><Relationship Id="rId10" Type="http://schemas.openxmlformats.org/officeDocument/2006/relationships/image" Target="../media/image87.png"/><Relationship Id="rId19"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86.png"/><Relationship Id="rId14" Type="http://schemas.microsoft.com/office/2007/relationships/hdphoto" Target="../media/hdphoto2.wdp"/><Relationship Id="rId22"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hyperlink" Target="mailto:dep@smolinvest.com" TargetMode="External"/><Relationship Id="rId3" Type="http://schemas.openxmlformats.org/officeDocument/2006/relationships/image" Target="../media/image14.png"/><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7.png"/><Relationship Id="rId18" Type="http://schemas.openxmlformats.org/officeDocument/2006/relationships/image" Target="../media/image18.png"/><Relationship Id="rId3" Type="http://schemas.openxmlformats.org/officeDocument/2006/relationships/image" Target="../media/image100.png"/><Relationship Id="rId7" Type="http://schemas.openxmlformats.org/officeDocument/2006/relationships/image" Target="../media/image104.png"/><Relationship Id="rId12" Type="http://schemas.microsoft.com/office/2007/relationships/hdphoto" Target="../media/hdphoto10.wdp"/><Relationship Id="rId17" Type="http://schemas.openxmlformats.org/officeDocument/2006/relationships/image" Target="../media/image15.jpeg"/><Relationship Id="rId2" Type="http://schemas.openxmlformats.org/officeDocument/2006/relationships/notesSlide" Target="../notesSlides/notesSlide10.xml"/><Relationship Id="rId16" Type="http://schemas.openxmlformats.org/officeDocument/2006/relationships/chart" Target="../charts/chart3.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6.png"/><Relationship Id="rId5" Type="http://schemas.openxmlformats.org/officeDocument/2006/relationships/image" Target="../media/image102.png"/><Relationship Id="rId15" Type="http://schemas.openxmlformats.org/officeDocument/2006/relationships/image" Target="../media/image109.png"/><Relationship Id="rId10" Type="http://schemas.microsoft.com/office/2007/relationships/hdphoto" Target="../media/hdphoto2.wdp"/><Relationship Id="rId4" Type="http://schemas.openxmlformats.org/officeDocument/2006/relationships/image" Target="../media/image101.png"/><Relationship Id="rId9" Type="http://schemas.openxmlformats.org/officeDocument/2006/relationships/image" Target="../media/image105.png"/><Relationship Id="rId14" Type="http://schemas.openxmlformats.org/officeDocument/2006/relationships/image" Target="../media/image108.png"/></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16.png"/><Relationship Id="rId3" Type="http://schemas.openxmlformats.org/officeDocument/2006/relationships/image" Target="../media/image110.png"/><Relationship Id="rId7" Type="http://schemas.openxmlformats.org/officeDocument/2006/relationships/image" Target="../media/image112.png"/><Relationship Id="rId12" Type="http://schemas.openxmlformats.org/officeDocument/2006/relationships/image" Target="../media/image115.png"/><Relationship Id="rId17" Type="http://schemas.openxmlformats.org/officeDocument/2006/relationships/image" Target="../media/image18.png"/><Relationship Id="rId2" Type="http://schemas.openxmlformats.org/officeDocument/2006/relationships/notesSlide" Target="../notesSlides/notesSlide11.xml"/><Relationship Id="rId16"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4.png"/><Relationship Id="rId15" Type="http://schemas.openxmlformats.org/officeDocument/2006/relationships/image" Target="../media/image117.png"/><Relationship Id="rId10" Type="http://schemas.openxmlformats.org/officeDocument/2006/relationships/image" Target="../media/image113.png"/><Relationship Id="rId4" Type="http://schemas.microsoft.com/office/2007/relationships/hdphoto" Target="../media/hdphoto11.wdp"/><Relationship Id="rId9" Type="http://schemas.openxmlformats.org/officeDocument/2006/relationships/chart" Target="../charts/chart4.xml"/><Relationship Id="rId1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22.png"/><Relationship Id="rId13" Type="http://schemas.microsoft.com/office/2007/relationships/hdphoto" Target="../media/hdphoto16.wdp"/><Relationship Id="rId18" Type="http://schemas.openxmlformats.org/officeDocument/2006/relationships/image" Target="../media/image15.jpe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25.png"/><Relationship Id="rId17" Type="http://schemas.openxmlformats.org/officeDocument/2006/relationships/image" Target="../media/image129.jpeg"/><Relationship Id="rId2" Type="http://schemas.openxmlformats.org/officeDocument/2006/relationships/notesSlide" Target="../notesSlides/notesSlide12.xml"/><Relationship Id="rId16" Type="http://schemas.openxmlformats.org/officeDocument/2006/relationships/image" Target="../media/image128.png"/><Relationship Id="rId1" Type="http://schemas.openxmlformats.org/officeDocument/2006/relationships/slideLayout" Target="../slideLayouts/slideLayout2.xml"/><Relationship Id="rId6" Type="http://schemas.microsoft.com/office/2007/relationships/hdphoto" Target="../media/hdphoto14.wdp"/><Relationship Id="rId11" Type="http://schemas.openxmlformats.org/officeDocument/2006/relationships/image" Target="../media/image124.png"/><Relationship Id="rId5" Type="http://schemas.openxmlformats.org/officeDocument/2006/relationships/image" Target="../media/image120.png"/><Relationship Id="rId15" Type="http://schemas.openxmlformats.org/officeDocument/2006/relationships/image" Target="../media/image127.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123.png"/><Relationship Id="rId1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5.jpeg"/><Relationship Id="rId3" Type="http://schemas.openxmlformats.org/officeDocument/2006/relationships/image" Target="../media/image127.png"/><Relationship Id="rId7" Type="http://schemas.microsoft.com/office/2007/relationships/hdphoto" Target="../media/hdphoto17.wdp"/><Relationship Id="rId12"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28.png"/><Relationship Id="rId5" Type="http://schemas.openxmlformats.org/officeDocument/2006/relationships/image" Target="../media/image124.png"/><Relationship Id="rId10" Type="http://schemas.microsoft.com/office/2007/relationships/hdphoto" Target="../media/hdphoto13.wdp"/><Relationship Id="rId4" Type="http://schemas.openxmlformats.org/officeDocument/2006/relationships/image" Target="../media/image122.png"/><Relationship Id="rId9"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1.jpeg"/><Relationship Id="rId7" Type="http://schemas.openxmlformats.org/officeDocument/2006/relationships/image" Target="../media/image134.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3.jpeg"/><Relationship Id="rId11" Type="http://schemas.openxmlformats.org/officeDocument/2006/relationships/image" Target="../media/image136.png"/><Relationship Id="rId5" Type="http://schemas.openxmlformats.org/officeDocument/2006/relationships/image" Target="../media/image132.png"/><Relationship Id="rId10"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8.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50.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9.jpeg"/><Relationship Id="rId11" Type="http://schemas.openxmlformats.org/officeDocument/2006/relationships/image" Target="../media/image153.png"/><Relationship Id="rId5" Type="http://schemas.microsoft.com/office/2007/relationships/hdphoto" Target="../media/hdphoto2.wdp"/><Relationship Id="rId10" Type="http://schemas.openxmlformats.org/officeDocument/2006/relationships/image" Target="../media/image15.jpeg"/><Relationship Id="rId4" Type="http://schemas.openxmlformats.org/officeDocument/2006/relationships/image" Target="../media/image148.png"/><Relationship Id="rId9" Type="http://schemas.openxmlformats.org/officeDocument/2006/relationships/image" Target="../media/image152.png"/></Relationships>
</file>

<file path=ppt/slides/_rels/slide24.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5.jpeg"/><Relationship Id="rId3" Type="http://schemas.microsoft.com/office/2007/relationships/hdphoto" Target="../media/hdphoto2.wdp"/><Relationship Id="rId7" Type="http://schemas.openxmlformats.org/officeDocument/2006/relationships/image" Target="../media/image157.jpeg"/><Relationship Id="rId12" Type="http://schemas.openxmlformats.org/officeDocument/2006/relationships/image" Target="../media/image162.png"/><Relationship Id="rId2"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56.png"/><Relationship Id="rId11" Type="http://schemas.openxmlformats.org/officeDocument/2006/relationships/image" Target="../media/image161.jpe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4.png"/><Relationship Id="rId9" Type="http://schemas.openxmlformats.org/officeDocument/2006/relationships/image" Target="../media/image159.jpeg"/><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4.png"/><Relationship Id="rId7"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8.png"/><Relationship Id="rId4" Type="http://schemas.openxmlformats.org/officeDocument/2006/relationships/image" Target="../media/image168.jpeg"/><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75.png"/><Relationship Id="rId4" Type="http://schemas.openxmlformats.org/officeDocument/2006/relationships/image" Target="../media/image174.png"/></Relationships>
</file>

<file path=ppt/slides/_rels/slide2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4.png"/><Relationship Id="rId7" Type="http://schemas.openxmlformats.org/officeDocument/2006/relationships/image" Target="../media/image15.jpeg"/><Relationship Id="rId12"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8.jpeg"/><Relationship Id="rId11" Type="http://schemas.openxmlformats.org/officeDocument/2006/relationships/image" Target="../media/image182.jpeg"/><Relationship Id="rId5" Type="http://schemas.openxmlformats.org/officeDocument/2006/relationships/image" Target="../media/image177.png"/><Relationship Id="rId10" Type="http://schemas.openxmlformats.org/officeDocument/2006/relationships/image" Target="../media/image181.png"/><Relationship Id="rId4" Type="http://schemas.openxmlformats.org/officeDocument/2006/relationships/image" Target="../media/image176.png"/><Relationship Id="rId9" Type="http://schemas.openxmlformats.org/officeDocument/2006/relationships/image" Target="../media/image180.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jpeg"/><Relationship Id="rId5" Type="http://schemas.openxmlformats.org/officeDocument/2006/relationships/image" Target="../media/image22.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jpeg"/><Relationship Id="rId18" Type="http://schemas.openxmlformats.org/officeDocument/2006/relationships/image" Target="../media/image195.png"/><Relationship Id="rId3" Type="http://schemas.openxmlformats.org/officeDocument/2006/relationships/image" Target="../media/image183.jpeg"/><Relationship Id="rId7" Type="http://schemas.openxmlformats.org/officeDocument/2006/relationships/image" Target="../media/image186.png"/><Relationship Id="rId12" Type="http://schemas.openxmlformats.org/officeDocument/2006/relationships/image" Target="../media/image191.png"/><Relationship Id="rId17" Type="http://schemas.openxmlformats.org/officeDocument/2006/relationships/image" Target="../media/image194.png"/><Relationship Id="rId2" Type="http://schemas.openxmlformats.org/officeDocument/2006/relationships/notesSlide" Target="../notesSlides/notesSlide20.xml"/><Relationship Id="rId16"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4.png"/><Relationship Id="rId15" Type="http://schemas.openxmlformats.org/officeDocument/2006/relationships/image" Target="../media/image179.png"/><Relationship Id="rId10" Type="http://schemas.openxmlformats.org/officeDocument/2006/relationships/image" Target="../media/image189.png"/><Relationship Id="rId19" Type="http://schemas.openxmlformats.org/officeDocument/2006/relationships/image" Target="../media/image18.png"/><Relationship Id="rId4" Type="http://schemas.openxmlformats.org/officeDocument/2006/relationships/image" Target="../media/image184.png"/><Relationship Id="rId9" Type="http://schemas.openxmlformats.org/officeDocument/2006/relationships/image" Target="../media/image188.png"/><Relationship Id="rId1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6.png"/><Relationship Id="rId7" Type="http://schemas.openxmlformats.org/officeDocument/2006/relationships/hyperlink" Target="mailto:smolregion67@yandex.r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dep@smolinvest.com" TargetMode="External"/><Relationship Id="rId5" Type="http://schemas.openxmlformats.org/officeDocument/2006/relationships/hyperlink" Target="mailto:shumichi@admin-smolensk.ru" TargetMode="External"/><Relationship Id="rId10" Type="http://schemas.openxmlformats.org/officeDocument/2006/relationships/image" Target="../media/image18.png"/><Relationship Id="rId4" Type="http://schemas.microsoft.com/office/2007/relationships/hdphoto" Target="../media/hdphoto18.wdp"/><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4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15.jpeg"/><Relationship Id="rId10"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5.jpeg"/><Relationship Id="rId3" Type="http://schemas.openxmlformats.org/officeDocument/2006/relationships/image" Target="../media/image44.png"/><Relationship Id="rId7" Type="http://schemas.microsoft.com/office/2007/relationships/hdphoto" Target="../media/hdphoto5.wdp"/><Relationship Id="rId12"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8.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14.png"/><Relationship Id="rId10" Type="http://schemas.openxmlformats.org/officeDocument/2006/relationships/image" Target="../media/image15.jpeg"/><Relationship Id="rId4" Type="http://schemas.microsoft.com/office/2007/relationships/hdphoto" Target="../media/hdphoto2.wdp"/><Relationship Id="rId9"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2.wdp"/><Relationship Id="rId7"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34.png"/><Relationship Id="rId12" Type="http://schemas.openxmlformats.org/officeDocument/2006/relationships/image" Target="../media/image67.png"/><Relationship Id="rId2" Type="http://schemas.openxmlformats.org/officeDocument/2006/relationships/image" Target="../media/image1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5.png"/><Relationship Id="rId4" Type="http://schemas.microsoft.com/office/2007/relationships/hdphoto" Target="../media/hdphoto7.wdp"/><Relationship Id="rId9" Type="http://schemas.openxmlformats.org/officeDocument/2006/relationships/image" Target="../media/image64.pn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0" name="Рисунок 49"/>
          <p:cNvPicPr>
            <a:picLocks noChangeAspect="1"/>
          </p:cNvPicPr>
          <p:nvPr/>
        </p:nvPicPr>
        <p:blipFill>
          <a:blip r:embed="rId3" cstate="print"/>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40" name="Группа 39"/>
          <p:cNvGrpSpPr/>
          <p:nvPr/>
        </p:nvGrpSpPr>
        <p:grpSpPr>
          <a:xfrm>
            <a:off x="698130" y="1087242"/>
            <a:ext cx="6055490" cy="5786405"/>
            <a:chOff x="698130" y="1087242"/>
            <a:chExt cx="6055490" cy="5786405"/>
          </a:xfrm>
        </p:grpSpPr>
        <p:pic>
          <p:nvPicPr>
            <p:cNvPr id="41" name="Рисунок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42" name="Рисунок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44" name="Рисунок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45" name="Рисунок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46" name="TextBox 45"/>
            <p:cNvSpPr txBox="1"/>
            <p:nvPr/>
          </p:nvSpPr>
          <p:spPr>
            <a:xfrm>
              <a:off x="1632173" y="3196056"/>
              <a:ext cx="4090535" cy="400110"/>
            </a:xfrm>
            <a:prstGeom prst="rect">
              <a:avLst/>
            </a:prstGeom>
            <a:noFill/>
          </p:spPr>
          <p:txBody>
            <a:bodyPr wrap="square" rtlCol="0">
              <a:spAutoFit/>
            </a:bodyPr>
            <a:lstStyle/>
            <a:p>
              <a:pPr algn="ct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7" name="Рисунок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48" name="Рисунок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49" name="Рисунок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51" name="TextBox 50"/>
          <p:cNvSpPr txBox="1"/>
          <p:nvPr/>
        </p:nvSpPr>
        <p:spPr>
          <a:xfrm>
            <a:off x="1632173" y="3196056"/>
            <a:ext cx="4090535" cy="1323439"/>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Шумячский</a:t>
            </a: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sp>
        <p:nvSpPr>
          <p:cNvPr id="54" name="Прямоугольник 53"/>
          <p:cNvSpPr/>
          <p:nvPr/>
        </p:nvSpPr>
        <p:spPr>
          <a:xfrm>
            <a:off x="3168831" y="4916647"/>
            <a:ext cx="1155446" cy="369332"/>
          </a:xfrm>
          <a:prstGeom prst="rect">
            <a:avLst/>
          </a:prstGeom>
        </p:spPr>
        <p:txBody>
          <a:bodyPr wrap="none">
            <a:spAutoFit/>
          </a:bodyPr>
          <a:lstStyle/>
          <a:p>
            <a:pPr algn="ctr"/>
            <a:r>
              <a:rPr lang="ru-RU"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2024</a:t>
            </a: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год</a:t>
            </a: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DA\Desktop\Льнозавод_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88335" y="952501"/>
            <a:ext cx="254203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13317" name="TextBox 14"/>
          <p:cNvSpPr txBox="1">
            <a:spLocks noChangeArrowheads="1"/>
          </p:cNvSpPr>
          <p:nvPr/>
        </p:nvSpPr>
        <p:spPr bwMode="auto">
          <a:xfrm>
            <a:off x="7168896" y="7189788"/>
            <a:ext cx="649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10</a:t>
            </a:r>
          </a:p>
        </p:txBody>
      </p:sp>
      <p:graphicFrame>
        <p:nvGraphicFramePr>
          <p:cNvPr id="20" name="Таблица 19"/>
          <p:cNvGraphicFramePr>
            <a:graphicFrameLocks noGrp="1"/>
          </p:cNvGraphicFramePr>
          <p:nvPr/>
        </p:nvGraphicFramePr>
        <p:xfrm>
          <a:off x="228600" y="3030538"/>
          <a:ext cx="7029450" cy="1051192"/>
        </p:xfrm>
        <a:graphic>
          <a:graphicData uri="http://schemas.openxmlformats.org/drawingml/2006/table">
            <a:tbl>
              <a:tblPr/>
              <a:tblGrid>
                <a:gridCol w="1841500">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3225800">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2E75B6"/>
                          </a:solidFill>
                          <a:effectLst/>
                          <a:latin typeface="Open Sans Semibold" pitchFamily="34" charset="0"/>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4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2E75B6"/>
                          </a:solidFill>
                          <a:effectLst/>
                          <a:latin typeface="Open Sans Semibold" pitchFamily="34" charset="0"/>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2E75B6"/>
                          </a:solidFill>
                          <a:effectLst/>
                          <a:latin typeface="Open Sans Semibold" pitchFamily="34" charset="0"/>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государственная собственность не разграничена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900" b="0" i="0" u="none" strike="noStrike" cap="none" normalizeH="0" baseline="0">
                        <a:ln>
                          <a:noFill/>
                        </a:ln>
                        <a:solidFill>
                          <a:srgbClr val="2E75B6"/>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для производственной деятельности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334396254"/>
              </p:ext>
            </p:extLst>
          </p:nvPr>
        </p:nvGraphicFramePr>
        <p:xfrm>
          <a:off x="227013" y="4076700"/>
          <a:ext cx="6854825" cy="1737120"/>
        </p:xfrm>
        <a:graphic>
          <a:graphicData uri="http://schemas.openxmlformats.org/drawingml/2006/table">
            <a:tbl>
              <a:tblPr/>
              <a:tblGrid>
                <a:gridCol w="1365250">
                  <a:extLst>
                    <a:ext uri="{9D8B030D-6E8A-4147-A177-3AD203B41FA5}">
                      <a16:colId xmlns:a16="http://schemas.microsoft.com/office/drawing/2014/main" val="20000"/>
                    </a:ext>
                  </a:extLst>
                </a:gridCol>
                <a:gridCol w="1460500">
                  <a:extLst>
                    <a:ext uri="{9D8B030D-6E8A-4147-A177-3AD203B41FA5}">
                      <a16:colId xmlns:a16="http://schemas.microsoft.com/office/drawing/2014/main" val="20001"/>
                    </a:ext>
                  </a:extLst>
                </a:gridCol>
                <a:gridCol w="4029075">
                  <a:extLst>
                    <a:ext uri="{9D8B030D-6E8A-4147-A177-3AD203B41FA5}">
                      <a16:colId xmlns:a16="http://schemas.microsoft.com/office/drawing/2014/main" val="20002"/>
                    </a:ext>
                  </a:extLst>
                </a:gridCol>
              </a:tblGrid>
              <a:tr h="502742">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Электроснабжение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Шумячи 110/35/10 на расстоянии 1,5 км по прямой до границы земельного участка. Резерв мощности для тех. присоединения составляет 5,78МВА</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62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Газоснабжение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газопровод высокого давления на расстоянии 70 м, тех. присоединение – 2 мес. мощность Ду 219 (0,6 МПа)</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2742">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Водоснабжение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250 м от участка, диаметр трубы в точке подключения – 110 мм; мощность 4 атм., Ориентировочная стоимость тех. подключения – 60 </a:t>
                      </a:r>
                      <a:r>
                        <a:rPr kumimoji="0" lang="ru-RU" sz="900" b="0" i="0" u="none" strike="noStrike" cap="none" normalizeH="0" baseline="0" dirty="0" err="1">
                          <a:ln>
                            <a:noFill/>
                          </a:ln>
                          <a:solidFill>
                            <a:schemeClr val="tx1"/>
                          </a:solidFill>
                          <a:effectLst/>
                          <a:latin typeface="Open Sans" pitchFamily="34" charset="0"/>
                          <a:cs typeface="Open Sans" pitchFamily="34" charset="0"/>
                        </a:rPr>
                        <a:t>тыс.руб</a:t>
                      </a:r>
                      <a:r>
                        <a:rPr kumimoji="0" lang="ru-RU" sz="900" b="0" i="0" u="none" strike="noStrike" cap="none" normalizeH="0" baseline="0" dirty="0">
                          <a:ln>
                            <a:noFill/>
                          </a:ln>
                          <a:solidFill>
                            <a:schemeClr val="tx1"/>
                          </a:solidFill>
                          <a:effectLst/>
                          <a:latin typeface="Open Sans" pitchFamily="34" charset="0"/>
                          <a:cs typeface="Open Sans" pitchFamily="34" charset="0"/>
                        </a:rPr>
                        <a:t>.</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62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Водоотведение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300 м от участка. Сроки тех. присоединения – 2 мес. Ориентировочная стоимость  100 тыс. руб.</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nvGraphicFramePr>
        <p:xfrm>
          <a:off x="227013" y="5811838"/>
          <a:ext cx="5581650" cy="365482"/>
        </p:xfrm>
        <a:graphic>
          <a:graphicData uri="http://schemas.openxmlformats.org/drawingml/2006/table">
            <a:tbl>
              <a:tblPr/>
              <a:tblGrid>
                <a:gridCol w="2820987">
                  <a:extLst>
                    <a:ext uri="{9D8B030D-6E8A-4147-A177-3AD203B41FA5}">
                      <a16:colId xmlns:a16="http://schemas.microsoft.com/office/drawing/2014/main" val="20000"/>
                    </a:ext>
                  </a:extLst>
                </a:gridCol>
                <a:gridCol w="2760663">
                  <a:extLst>
                    <a:ext uri="{9D8B030D-6E8A-4147-A177-3AD203B41FA5}">
                      <a16:colId xmlns:a16="http://schemas.microsoft.com/office/drawing/2014/main" val="20001"/>
                    </a:ext>
                  </a:extLst>
                </a:gridCol>
              </a:tblGrid>
              <a:tr h="36512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Подъездные пути</a:t>
                      </a:r>
                    </a:p>
                  </a:txBody>
                  <a:tcPr marT="45581" marB="45581"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автомобильная дорога (обход п. Шумячи, асфальт) на расстоянии 0,5 км</a:t>
                      </a:r>
                    </a:p>
                  </a:txBody>
                  <a:tcPr marT="45581" marB="45581"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4" name="Таблица 23"/>
          <p:cNvGraphicFramePr>
            <a:graphicFrameLocks noGrp="1"/>
          </p:cNvGraphicFramePr>
          <p:nvPr/>
        </p:nvGraphicFramePr>
        <p:xfrm>
          <a:off x="227013" y="6176963"/>
          <a:ext cx="5105400" cy="244475"/>
        </p:xfrm>
        <a:graphic>
          <a:graphicData uri="http://schemas.openxmlformats.org/drawingml/2006/table">
            <a:tbl>
              <a:tblPr/>
              <a:tblGrid>
                <a:gridCol w="2820987">
                  <a:extLst>
                    <a:ext uri="{9D8B030D-6E8A-4147-A177-3AD203B41FA5}">
                      <a16:colId xmlns:a16="http://schemas.microsoft.com/office/drawing/2014/main" val="20000"/>
                    </a:ext>
                  </a:extLst>
                </a:gridCol>
                <a:gridCol w="2284413">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аренда: 1,35 руб/кв.м.</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3382" name="TextBox 17"/>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Шумячский </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район</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Смоленской</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области</a:t>
            </a:r>
          </a:p>
        </p:txBody>
      </p:sp>
      <p:sp>
        <p:nvSpPr>
          <p:cNvPr id="13383" name="TextBox 24"/>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13384"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1007668802"/>
              </p:ext>
            </p:extLst>
          </p:nvPr>
        </p:nvGraphicFramePr>
        <p:xfrm>
          <a:off x="227013" y="922338"/>
          <a:ext cx="5003356" cy="2359089"/>
        </p:xfrm>
        <a:graphic>
          <a:graphicData uri="http://schemas.openxmlformats.org/drawingml/2006/table">
            <a:tbl>
              <a:tblPr>
                <a:tableStyleId>{BDBED569-4797-4DF1-A0F4-6AAB3CD982D8}</a:tableStyleId>
              </a:tblPr>
              <a:tblGrid>
                <a:gridCol w="2456691">
                  <a:extLst>
                    <a:ext uri="{9D8B030D-6E8A-4147-A177-3AD203B41FA5}">
                      <a16:colId xmlns:a16="http://schemas.microsoft.com/office/drawing/2014/main" val="4165441938"/>
                    </a:ext>
                  </a:extLst>
                </a:gridCol>
                <a:gridCol w="2546665">
                  <a:extLst>
                    <a:ext uri="{9D8B030D-6E8A-4147-A177-3AD203B41FA5}">
                      <a16:colId xmlns:a16="http://schemas.microsoft.com/office/drawing/2014/main" val="1779954494"/>
                    </a:ext>
                  </a:extLst>
                </a:gridCol>
              </a:tblGrid>
              <a:tr h="74497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67-24-01</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614114">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endParaRPr lang="ru-RU" sz="1050" kern="1200" dirty="0">
                        <a:solidFill>
                          <a:schemeClr val="tx1"/>
                        </a:solidFill>
                        <a:latin typeface="Open Sans" pitchFamily="34" charset="0"/>
                        <a:ea typeface="Open Sans" pitchFamily="34" charset="0"/>
                        <a:cs typeface="Open Sans" pitchFamily="34" charset="0"/>
                      </a:endParaRP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п. Шумячи, ул. Льнозавод;</a:t>
                      </a:r>
                      <a:endParaRPr kumimoji="0" lang="ru-RU" sz="1050" b="0" i="0" u="none" strike="noStrike" cap="none" normalizeH="0" baseline="0" dirty="0">
                        <a:ln>
                          <a:noFill/>
                        </a:ln>
                        <a:solidFill>
                          <a:srgbClr val="007FAC"/>
                        </a:solidFill>
                        <a:effectLst/>
                        <a:latin typeface="Open Sans" pitchFamily="34" charset="0"/>
                        <a:cs typeface="Open Sans" pitchFamily="34" charset="0"/>
                      </a:endParaRP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Москвы: 425 км;</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Смоленска: 135 км;</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центра п. Шумячи: 2 км.</a:t>
                      </a:r>
                    </a:p>
                    <a:p>
                      <a:pPr marL="0" indent="31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1030" name="Picture 6" descr="http://photos.wikimapia.org/p/00/04/97/66/30_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367" y="922337"/>
            <a:ext cx="2249425" cy="2108199"/>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243287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DA\Desktop\Форпост_К.jpg"/>
          <p:cNvPicPr>
            <a:picLocks noChangeAspect="1" noChangeArrowheads="1"/>
          </p:cNvPicPr>
          <p:nvPr/>
        </p:nvPicPr>
        <p:blipFill rotWithShape="1">
          <a:blip r:embed="rId3" cstate="print"/>
          <a:srcRect l="12267" r="20195"/>
          <a:stretch/>
        </p:blipFill>
        <p:spPr bwMode="auto">
          <a:xfrm>
            <a:off x="2724913" y="952801"/>
            <a:ext cx="2573624" cy="2237098"/>
          </a:xfrm>
          <a:prstGeom prst="rect">
            <a:avLst/>
          </a:prstGeom>
          <a:noFill/>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5486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p>
        </p:txBody>
      </p:sp>
      <p:sp>
        <p:nvSpPr>
          <p:cNvPr id="18" name="TextBox 17"/>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24" name="TextBox 2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6" name="Picture 3" descr="Буфер обмена01"/>
          <p:cNvPicPr>
            <a:picLocks noChangeAspect="1" noChangeArrowheads="1"/>
          </p:cNvPicPr>
          <p:nvPr/>
        </p:nvPicPr>
        <p:blipFill>
          <a:blip r:embed="rId5" cstate="print"/>
          <a:srcRect/>
          <a:stretch>
            <a:fillRect/>
          </a:stretch>
        </p:blipFill>
        <p:spPr bwMode="auto">
          <a:xfrm>
            <a:off x="179390" y="156950"/>
            <a:ext cx="668154" cy="836522"/>
          </a:xfrm>
          <a:prstGeom prst="rect">
            <a:avLst/>
          </a:prstGeom>
          <a:noFill/>
          <a:ln w="9525">
            <a:noFill/>
            <a:miter lim="800000"/>
            <a:headEnd/>
            <a:tailEnd/>
          </a:ln>
        </p:spPr>
      </p:pic>
      <p:graphicFrame>
        <p:nvGraphicFramePr>
          <p:cNvPr id="22" name="Таблица 21"/>
          <p:cNvGraphicFramePr>
            <a:graphicFrameLocks noGrp="1"/>
          </p:cNvGraphicFramePr>
          <p:nvPr>
            <p:extLst>
              <p:ext uri="{D42A27DB-BD31-4B8C-83A1-F6EECF244321}">
                <p14:modId xmlns:p14="http://schemas.microsoft.com/office/powerpoint/2010/main" val="2244966304"/>
              </p:ext>
            </p:extLst>
          </p:nvPr>
        </p:nvGraphicFramePr>
        <p:xfrm>
          <a:off x="236368" y="3230518"/>
          <a:ext cx="7131050" cy="1051192"/>
        </p:xfrm>
        <a:graphic>
          <a:graphicData uri="http://schemas.openxmlformats.org/drawingml/2006/table">
            <a:tbl>
              <a:tblPr/>
              <a:tblGrid>
                <a:gridCol w="2052638">
                  <a:extLst>
                    <a:ext uri="{9D8B030D-6E8A-4147-A177-3AD203B41FA5}">
                      <a16:colId xmlns:a16="http://schemas.microsoft.com/office/drawing/2014/main" val="20000"/>
                    </a:ext>
                  </a:extLst>
                </a:gridCol>
                <a:gridCol w="1939925">
                  <a:extLst>
                    <a:ext uri="{9D8B030D-6E8A-4147-A177-3AD203B41FA5}">
                      <a16:colId xmlns:a16="http://schemas.microsoft.com/office/drawing/2014/main" val="20001"/>
                    </a:ext>
                  </a:extLst>
                </a:gridCol>
                <a:gridCol w="3138487">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1,8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государственная собственность не разграничена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900" b="0" i="0" u="none" strike="noStrike" cap="none" normalizeH="0" baseline="0" dirty="0">
                        <a:ln>
                          <a:noFill/>
                        </a:ln>
                        <a:solidFill>
                          <a:schemeClr val="tx1"/>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для производственной деятельности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5" name="Таблица 24"/>
          <p:cNvGraphicFramePr>
            <a:graphicFrameLocks noGrp="1"/>
          </p:cNvGraphicFramePr>
          <p:nvPr>
            <p:extLst>
              <p:ext uri="{D42A27DB-BD31-4B8C-83A1-F6EECF244321}">
                <p14:modId xmlns:p14="http://schemas.microsoft.com/office/powerpoint/2010/main" val="3398468008"/>
              </p:ext>
            </p:extLst>
          </p:nvPr>
        </p:nvGraphicFramePr>
        <p:xfrm>
          <a:off x="236368" y="4278268"/>
          <a:ext cx="6738938" cy="1463674"/>
        </p:xfrm>
        <a:graphic>
          <a:graphicData uri="http://schemas.openxmlformats.org/drawingml/2006/table">
            <a:tbl>
              <a:tblPr/>
              <a:tblGrid>
                <a:gridCol w="1341438">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503138">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Электроснабжение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Шумячи 110/35/10 на расстоянии </a:t>
                      </a:r>
                      <a:br>
                        <a:rPr kumimoji="0" lang="ru-RU" sz="900" b="0" i="0" u="none" strike="noStrike" cap="none" normalizeH="0" baseline="0" dirty="0">
                          <a:ln>
                            <a:noFill/>
                          </a:ln>
                          <a:solidFill>
                            <a:schemeClr val="tx1"/>
                          </a:solidFill>
                          <a:effectLst/>
                          <a:latin typeface="Open Sans" pitchFamily="34" charset="0"/>
                          <a:cs typeface="Open Sans" pitchFamily="34" charset="0"/>
                        </a:rPr>
                      </a:br>
                      <a:r>
                        <a:rPr kumimoji="0" lang="ru-RU" sz="900" b="0" i="0" u="none" strike="noStrike" cap="none" normalizeH="0" baseline="0" dirty="0">
                          <a:ln>
                            <a:noFill/>
                          </a:ln>
                          <a:solidFill>
                            <a:schemeClr val="tx1"/>
                          </a:solidFill>
                          <a:effectLst/>
                          <a:latin typeface="Open Sans" pitchFamily="34" charset="0"/>
                          <a:cs typeface="Open Sans" pitchFamily="34" charset="0"/>
                        </a:rPr>
                        <a:t>1,9 км по прямой до границы земельного участка. Резерв мощности для тех. присоединения составляет 5,78 МВА</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138">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Газоснабжение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100 м (диаметр трубы 273 мм), свободная мощность – 200 </a:t>
                      </a:r>
                      <a:r>
                        <a:rPr kumimoji="0" lang="ru-RU" sz="900" b="0" i="0" u="none" strike="noStrike" cap="none" normalizeH="0" baseline="0" dirty="0" err="1">
                          <a:ln>
                            <a:noFill/>
                          </a:ln>
                          <a:solidFill>
                            <a:schemeClr val="tx1"/>
                          </a:solidFill>
                          <a:effectLst/>
                          <a:latin typeface="Open Sans" pitchFamily="34" charset="0"/>
                          <a:cs typeface="Open Sans" pitchFamily="34" charset="0"/>
                        </a:rPr>
                        <a:t>куб.м</a:t>
                      </a:r>
                      <a:r>
                        <a:rPr kumimoji="0" lang="ru-RU" sz="900" b="0" i="0" u="none" strike="noStrike" cap="none" normalizeH="0" baseline="0" dirty="0">
                          <a:ln>
                            <a:noFill/>
                          </a:ln>
                          <a:solidFill>
                            <a:schemeClr val="tx1"/>
                          </a:solidFill>
                          <a:effectLst/>
                          <a:latin typeface="Open Sans" pitchFamily="34" charset="0"/>
                          <a:cs typeface="Open Sans" pitchFamily="34" charset="0"/>
                        </a:rPr>
                        <a:t>/год, ориентировочная стоимость </a:t>
                      </a:r>
                      <a:r>
                        <a:rPr kumimoji="0" lang="ru-RU" sz="900" b="0" i="0" u="none" strike="noStrike" cap="none" normalizeH="0" baseline="0" dirty="0" err="1">
                          <a:ln>
                            <a:noFill/>
                          </a:ln>
                          <a:solidFill>
                            <a:schemeClr val="tx1"/>
                          </a:solidFill>
                          <a:effectLst/>
                          <a:latin typeface="Open Sans" pitchFamily="34" charset="0"/>
                          <a:cs typeface="Open Sans" pitchFamily="34" charset="0"/>
                        </a:rPr>
                        <a:t>тех.присоединения</a:t>
                      </a:r>
                      <a:r>
                        <a:rPr kumimoji="0" lang="ru-RU" sz="900" b="0" i="0" u="none" strike="noStrike" cap="none" normalizeH="0" baseline="0" dirty="0">
                          <a:ln>
                            <a:noFill/>
                          </a:ln>
                          <a:solidFill>
                            <a:schemeClr val="tx1"/>
                          </a:solidFill>
                          <a:effectLst/>
                          <a:latin typeface="Open Sans" pitchFamily="34" charset="0"/>
                          <a:cs typeface="Open Sans" pitchFamily="34" charset="0"/>
                        </a:rPr>
                        <a:t> – 2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млн.руб</a:t>
                      </a:r>
                      <a:r>
                        <a:rPr kumimoji="0" lang="ru-RU" sz="900" b="0" i="0" u="none" strike="noStrike" cap="none" normalizeH="0" baseline="0" dirty="0">
                          <a:ln>
                            <a:noFill/>
                          </a:ln>
                          <a:solidFill>
                            <a:schemeClr val="tx1"/>
                          </a:solidFill>
                          <a:effectLst/>
                          <a:latin typeface="Open Sans" pitchFamily="34" charset="0"/>
                          <a:cs typeface="Open Sans" pitchFamily="34" charset="0"/>
                        </a:rPr>
                        <a:t>. (за 1км), сроки – от 2 мес.</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строительство собственного водозабора и водопроводных сетей</a:t>
                      </a:r>
                      <a:endParaRPr kumimoji="0" lang="ru-RU" sz="900" b="0" i="0" u="none" strike="noStrike" cap="none" normalizeH="0" baseline="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Водоотведение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необходимо строительство локальных сооружений </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3747966691"/>
              </p:ext>
            </p:extLst>
          </p:nvPr>
        </p:nvGraphicFramePr>
        <p:xfrm>
          <a:off x="236368" y="5741943"/>
          <a:ext cx="6029325" cy="330200"/>
        </p:xfrm>
        <a:graphic>
          <a:graphicData uri="http://schemas.openxmlformats.org/drawingml/2006/table">
            <a:tbl>
              <a:tblPr/>
              <a:tblGrid>
                <a:gridCol w="2697163">
                  <a:extLst>
                    <a:ext uri="{9D8B030D-6E8A-4147-A177-3AD203B41FA5}">
                      <a16:colId xmlns:a16="http://schemas.microsoft.com/office/drawing/2014/main" val="20000"/>
                    </a:ext>
                  </a:extLst>
                </a:gridCol>
                <a:gridCol w="3332162">
                  <a:extLst>
                    <a:ext uri="{9D8B030D-6E8A-4147-A177-3AD203B41FA5}">
                      <a16:colId xmlns:a16="http://schemas.microsoft.com/office/drawing/2014/main" val="20001"/>
                    </a:ext>
                  </a:extLst>
                </a:gridCol>
              </a:tblGrid>
              <a:tr h="33020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Подъездные пути</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chemeClr val="tx1"/>
                          </a:solidFill>
                          <a:effectLst/>
                          <a:latin typeface="Open Sans" pitchFamily="34" charset="0"/>
                          <a:cs typeface="Open Sans" pitchFamily="34" charset="0"/>
                        </a:rPr>
                        <a:t> </a:t>
                      </a:r>
                      <a:r>
                        <a:rPr kumimoji="0" lang="ru-RU" sz="900" b="0" i="0" u="none" strike="noStrike" cap="none" normalizeH="0" baseline="0" dirty="0">
                          <a:ln>
                            <a:noFill/>
                          </a:ln>
                          <a:solidFill>
                            <a:schemeClr val="tx1"/>
                          </a:solidFill>
                          <a:effectLst/>
                          <a:latin typeface="Open Sans" pitchFamily="34" charset="0"/>
                          <a:cs typeface="Open Sans" pitchFamily="34" charset="0"/>
                        </a:rPr>
                        <a:t>автомобильная дорога (асфальт) примыкает к участку</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3902811050"/>
              </p:ext>
            </p:extLst>
          </p:nvPr>
        </p:nvGraphicFramePr>
        <p:xfrm>
          <a:off x="236368" y="6070556"/>
          <a:ext cx="6029325" cy="244475"/>
        </p:xfrm>
        <a:graphic>
          <a:graphicData uri="http://schemas.openxmlformats.org/drawingml/2006/table">
            <a:tbl>
              <a:tblPr/>
              <a:tblGrid>
                <a:gridCol w="2703513">
                  <a:extLst>
                    <a:ext uri="{9D8B030D-6E8A-4147-A177-3AD203B41FA5}">
                      <a16:colId xmlns:a16="http://schemas.microsoft.com/office/drawing/2014/main" val="20000"/>
                    </a:ext>
                  </a:extLst>
                </a:gridCol>
                <a:gridCol w="3325812">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аренда: 1,15 руб./кв.м.</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4203592837"/>
              </p:ext>
            </p:extLst>
          </p:nvPr>
        </p:nvGraphicFramePr>
        <p:xfrm>
          <a:off x="236368" y="938245"/>
          <a:ext cx="5062169" cy="2253426"/>
        </p:xfrm>
        <a:graphic>
          <a:graphicData uri="http://schemas.openxmlformats.org/drawingml/2006/table">
            <a:tbl>
              <a:tblPr>
                <a:tableStyleId>{BDBED569-4797-4DF1-A0F4-6AAB3CD982D8}</a:tableStyleId>
              </a:tblPr>
              <a:tblGrid>
                <a:gridCol w="2485569">
                  <a:extLst>
                    <a:ext uri="{9D8B030D-6E8A-4147-A177-3AD203B41FA5}">
                      <a16:colId xmlns:a16="http://schemas.microsoft.com/office/drawing/2014/main" val="4165441938"/>
                    </a:ext>
                  </a:extLst>
                </a:gridCol>
                <a:gridCol w="2576600">
                  <a:extLst>
                    <a:ext uri="{9D8B030D-6E8A-4147-A177-3AD203B41FA5}">
                      <a16:colId xmlns:a16="http://schemas.microsoft.com/office/drawing/2014/main" val="1779954494"/>
                    </a:ext>
                  </a:extLst>
                </a:gridCol>
              </a:tblGrid>
              <a:tr h="82568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67-24-02</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2774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74625" marR="0" lvl="0" indent="0" algn="l"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п. Шумячи, ул. Кирпичный завод;</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Москвы: 427 км;</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Смоленска: 137 км</a:t>
                      </a:r>
                      <a:endParaRPr lang="ru-RU" sz="1050" kern="1200" dirty="0">
                        <a:solidFill>
                          <a:schemeClr val="tx1"/>
                        </a:solidFill>
                        <a:latin typeface="Open Sans" pitchFamily="34" charset="0"/>
                        <a:ea typeface="Open Sans" pitchFamily="34" charset="0"/>
                        <a:cs typeface="Open Sans"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2050" name="Picture 2" descr="https://tvernews.ru/uploads/khOK2yxuuHU9aWre2lNKGIMjrLRr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8536" y="924327"/>
            <a:ext cx="2175791" cy="230618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87735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DA\Desktop\Шумовка_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335" y="964947"/>
            <a:ext cx="2610199" cy="215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17423" name="TextBox 14"/>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12</a:t>
            </a:r>
          </a:p>
        </p:txBody>
      </p:sp>
      <p:graphicFrame>
        <p:nvGraphicFramePr>
          <p:cNvPr id="20" name="Таблица 19"/>
          <p:cNvGraphicFramePr>
            <a:graphicFrameLocks noGrp="1"/>
          </p:cNvGraphicFramePr>
          <p:nvPr>
            <p:extLst>
              <p:ext uri="{D42A27DB-BD31-4B8C-83A1-F6EECF244321}">
                <p14:modId xmlns:p14="http://schemas.microsoft.com/office/powerpoint/2010/main" val="2168784634"/>
              </p:ext>
            </p:extLst>
          </p:nvPr>
        </p:nvGraphicFramePr>
        <p:xfrm>
          <a:off x="215900" y="3146425"/>
          <a:ext cx="7131050" cy="1051192"/>
        </p:xfrm>
        <a:graphic>
          <a:graphicData uri="http://schemas.openxmlformats.org/drawingml/2006/table">
            <a:tbl>
              <a:tblPr/>
              <a:tblGrid>
                <a:gridCol w="2052638">
                  <a:extLst>
                    <a:ext uri="{9D8B030D-6E8A-4147-A177-3AD203B41FA5}">
                      <a16:colId xmlns:a16="http://schemas.microsoft.com/office/drawing/2014/main" val="20000"/>
                    </a:ext>
                  </a:extLst>
                </a:gridCol>
                <a:gridCol w="1939925">
                  <a:extLst>
                    <a:ext uri="{9D8B030D-6E8A-4147-A177-3AD203B41FA5}">
                      <a16:colId xmlns:a16="http://schemas.microsoft.com/office/drawing/2014/main" val="20001"/>
                    </a:ext>
                  </a:extLst>
                </a:gridCol>
                <a:gridCol w="3138487">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9 9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сельскохозяйственного назначения</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государственная собственность не разграничена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900" b="0" i="0" u="none" strike="noStrike" cap="none" normalizeH="0" baseline="0" dirty="0">
                        <a:ln>
                          <a:noFill/>
                        </a:ln>
                        <a:solidFill>
                          <a:schemeClr val="tx1"/>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для сельскохозяйственного производства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1183332832"/>
              </p:ext>
            </p:extLst>
          </p:nvPr>
        </p:nvGraphicFramePr>
        <p:xfrm>
          <a:off x="215900" y="4194175"/>
          <a:ext cx="6738938" cy="1463674"/>
        </p:xfrm>
        <a:graphic>
          <a:graphicData uri="http://schemas.openxmlformats.org/drawingml/2006/table">
            <a:tbl>
              <a:tblPr/>
              <a:tblGrid>
                <a:gridCol w="1341438">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503138">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Электроснабжение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Шумячи 110/35/10 на расстоянии 5,2 км по прямой до границы земельного участка. Резерв мощности для тех. присоединения составляет</a:t>
                      </a:r>
                      <a:r>
                        <a:rPr kumimoji="0" lang="ru-RU" sz="900" b="0" i="0" u="none" strike="noStrike" cap="none" normalizeH="0" baseline="0" dirty="0">
                          <a:ln>
                            <a:noFill/>
                          </a:ln>
                          <a:solidFill>
                            <a:srgbClr val="C00000"/>
                          </a:solidFill>
                          <a:effectLst/>
                          <a:latin typeface="Open Sans" pitchFamily="34" charset="0"/>
                          <a:cs typeface="Open Sans" pitchFamily="34" charset="0"/>
                        </a:rPr>
                        <a:t> </a:t>
                      </a:r>
                      <a:r>
                        <a:rPr kumimoji="0" lang="ru-RU" sz="900" b="0" i="0" u="none" strike="noStrike" cap="none" normalizeH="0" baseline="0" dirty="0">
                          <a:ln>
                            <a:noFill/>
                          </a:ln>
                          <a:solidFill>
                            <a:schemeClr val="tx1"/>
                          </a:solidFill>
                          <a:effectLst/>
                          <a:latin typeface="Open Sans" pitchFamily="34" charset="0"/>
                          <a:cs typeface="Open Sans" pitchFamily="34" charset="0"/>
                        </a:rPr>
                        <a:t>5,78МВА</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138">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Газоснабжение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2,5 км (диаметр трубы 110 мм), макс. мощность - 1,5млн.куб.м/год, ориентировочная стоимость </a:t>
                      </a:r>
                      <a:r>
                        <a:rPr kumimoji="0" lang="ru-RU" sz="900" b="0" i="0" u="none" strike="noStrike" cap="none" normalizeH="0" baseline="0" dirty="0" err="1">
                          <a:ln>
                            <a:noFill/>
                          </a:ln>
                          <a:solidFill>
                            <a:schemeClr val="tx1"/>
                          </a:solidFill>
                          <a:effectLst/>
                          <a:latin typeface="Open Sans" pitchFamily="34" charset="0"/>
                          <a:cs typeface="Open Sans" pitchFamily="34" charset="0"/>
                        </a:rPr>
                        <a:t>тех.присоединения</a:t>
                      </a:r>
                      <a:r>
                        <a:rPr kumimoji="0" lang="ru-RU" sz="900" b="0" i="0" u="none" strike="noStrike" cap="none" normalizeH="0" baseline="0" dirty="0">
                          <a:ln>
                            <a:noFill/>
                          </a:ln>
                          <a:solidFill>
                            <a:schemeClr val="tx1"/>
                          </a:solidFill>
                          <a:effectLst/>
                          <a:latin typeface="Open Sans" pitchFamily="34" charset="0"/>
                          <a:cs typeface="Open Sans" pitchFamily="34" charset="0"/>
                        </a:rPr>
                        <a:t> – 2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млн.руб</a:t>
                      </a:r>
                      <a:r>
                        <a:rPr kumimoji="0" lang="ru-RU" sz="900" b="0" i="0" u="none" strike="noStrike" cap="none" normalizeH="0" baseline="0" dirty="0">
                          <a:ln>
                            <a:noFill/>
                          </a:ln>
                          <a:solidFill>
                            <a:schemeClr val="tx1"/>
                          </a:solidFill>
                          <a:effectLst/>
                          <a:latin typeface="Open Sans" pitchFamily="34" charset="0"/>
                          <a:cs typeface="Open Sans" pitchFamily="34" charset="0"/>
                        </a:rPr>
                        <a:t>. (за 1км), сроки – от 2 мес.</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Водоснабжение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строительство собственного водозабора и водопроводных сетей</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Водоотведение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необходимо строительство локальных сооружений </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4" name="Таблица 23"/>
          <p:cNvGraphicFramePr>
            <a:graphicFrameLocks noGrp="1"/>
          </p:cNvGraphicFramePr>
          <p:nvPr/>
        </p:nvGraphicFramePr>
        <p:xfrm>
          <a:off x="215900" y="5657850"/>
          <a:ext cx="6029325" cy="330200"/>
        </p:xfrm>
        <a:graphic>
          <a:graphicData uri="http://schemas.openxmlformats.org/drawingml/2006/table">
            <a:tbl>
              <a:tblPr/>
              <a:tblGrid>
                <a:gridCol w="2697163">
                  <a:extLst>
                    <a:ext uri="{9D8B030D-6E8A-4147-A177-3AD203B41FA5}">
                      <a16:colId xmlns:a16="http://schemas.microsoft.com/office/drawing/2014/main" val="20000"/>
                    </a:ext>
                  </a:extLst>
                </a:gridCol>
                <a:gridCol w="3332162">
                  <a:extLst>
                    <a:ext uri="{9D8B030D-6E8A-4147-A177-3AD203B41FA5}">
                      <a16:colId xmlns:a16="http://schemas.microsoft.com/office/drawing/2014/main" val="20001"/>
                    </a:ext>
                  </a:extLst>
                </a:gridCol>
              </a:tblGrid>
              <a:tr h="33020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Подъездные пути</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chemeClr val="tx1"/>
                          </a:solidFill>
                          <a:effectLst/>
                          <a:latin typeface="Open Sans" pitchFamily="34" charset="0"/>
                          <a:cs typeface="Open Sans" pitchFamily="34" charset="0"/>
                        </a:rPr>
                        <a:t> </a:t>
                      </a:r>
                      <a:r>
                        <a:rPr kumimoji="0" lang="ru-RU" sz="900" b="0" i="0" u="none" strike="noStrike" cap="none" normalizeH="0" baseline="0" dirty="0">
                          <a:ln>
                            <a:noFill/>
                          </a:ln>
                          <a:solidFill>
                            <a:schemeClr val="tx1"/>
                          </a:solidFill>
                          <a:effectLst/>
                          <a:latin typeface="Open Sans" pitchFamily="34" charset="0"/>
                          <a:cs typeface="Open Sans" pitchFamily="34" charset="0"/>
                        </a:rPr>
                        <a:t>автомобильная дорога (асфальт) на расстоянии 150м</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818378783"/>
              </p:ext>
            </p:extLst>
          </p:nvPr>
        </p:nvGraphicFramePr>
        <p:xfrm>
          <a:off x="215900" y="5986463"/>
          <a:ext cx="6029325" cy="244475"/>
        </p:xfrm>
        <a:graphic>
          <a:graphicData uri="http://schemas.openxmlformats.org/drawingml/2006/table">
            <a:tbl>
              <a:tblPr/>
              <a:tblGrid>
                <a:gridCol w="2703513">
                  <a:extLst>
                    <a:ext uri="{9D8B030D-6E8A-4147-A177-3AD203B41FA5}">
                      <a16:colId xmlns:a16="http://schemas.microsoft.com/office/drawing/2014/main" val="20000"/>
                    </a:ext>
                  </a:extLst>
                </a:gridCol>
                <a:gridCol w="3325812">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аренда: </a:t>
                      </a:r>
                      <a:r>
                        <a:rPr kumimoji="0" lang="ru-RU" sz="900" b="0" i="0" u="none" strike="noStrike" cap="none" normalizeH="0" baseline="0" dirty="0" smtClean="0">
                          <a:ln>
                            <a:noFill/>
                          </a:ln>
                          <a:solidFill>
                            <a:schemeClr val="tx1"/>
                          </a:solidFill>
                          <a:effectLst/>
                          <a:latin typeface="Open Sans" pitchFamily="34" charset="0"/>
                          <a:cs typeface="Open Sans" pitchFamily="34" charset="0"/>
                        </a:rPr>
                        <a:t>1,35 </a:t>
                      </a:r>
                      <a:r>
                        <a:rPr kumimoji="0" lang="ru-RU" sz="900" b="0" i="0" u="none" strike="noStrike" cap="none" normalizeH="0" baseline="0" dirty="0">
                          <a:ln>
                            <a:noFill/>
                          </a:ln>
                          <a:solidFill>
                            <a:schemeClr val="tx1"/>
                          </a:solidFill>
                          <a:effectLst/>
                          <a:latin typeface="Open Sans" pitchFamily="34" charset="0"/>
                          <a:cs typeface="Open Sans" pitchFamily="34" charset="0"/>
                        </a:rPr>
                        <a:t>руб./</a:t>
                      </a:r>
                      <a:r>
                        <a:rPr kumimoji="0" lang="ru-RU" sz="900" b="0" i="0" u="none" strike="noStrike" cap="none" normalizeH="0" baseline="0" dirty="0" err="1">
                          <a:ln>
                            <a:noFill/>
                          </a:ln>
                          <a:solidFill>
                            <a:schemeClr val="tx1"/>
                          </a:solidFill>
                          <a:effectLst/>
                          <a:latin typeface="Open Sans" pitchFamily="34" charset="0"/>
                          <a:cs typeface="Open Sans" pitchFamily="34" charset="0"/>
                        </a:rPr>
                        <a:t>кв.м</a:t>
                      </a:r>
                      <a:r>
                        <a:rPr kumimoji="0" lang="ru-RU" sz="900" b="0" i="0" u="none" strike="noStrike" cap="none" normalizeH="0" baseline="0" dirty="0">
                          <a:ln>
                            <a:noFill/>
                          </a:ln>
                          <a:solidFill>
                            <a:schemeClr val="tx1"/>
                          </a:solidFill>
                          <a:effectLst/>
                          <a:latin typeface="Open Sans" pitchFamily="34" charset="0"/>
                          <a:cs typeface="Open Sans" pitchFamily="34" charset="0"/>
                        </a:rPr>
                        <a:t>.</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7479" name="TextBox 17"/>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Шумячский </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район</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Смоленской</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области</a:t>
            </a:r>
          </a:p>
        </p:txBody>
      </p:sp>
      <p:sp>
        <p:nvSpPr>
          <p:cNvPr id="17480" name="TextBox 20"/>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17481"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Таблица 15"/>
          <p:cNvGraphicFramePr>
            <a:graphicFrameLocks noGrp="1"/>
          </p:cNvGraphicFramePr>
          <p:nvPr>
            <p:extLst>
              <p:ext uri="{D42A27DB-BD31-4B8C-83A1-F6EECF244321}">
                <p14:modId xmlns:p14="http://schemas.microsoft.com/office/powerpoint/2010/main" val="2858298230"/>
              </p:ext>
            </p:extLst>
          </p:nvPr>
        </p:nvGraphicFramePr>
        <p:xfrm>
          <a:off x="168294" y="922339"/>
          <a:ext cx="5130243" cy="2237532"/>
        </p:xfrm>
        <a:graphic>
          <a:graphicData uri="http://schemas.openxmlformats.org/drawingml/2006/table">
            <a:tbl>
              <a:tblPr>
                <a:tableStyleId>{BDBED569-4797-4DF1-A0F4-6AAB3CD982D8}</a:tableStyleId>
              </a:tblPr>
              <a:tblGrid>
                <a:gridCol w="2518994">
                  <a:extLst>
                    <a:ext uri="{9D8B030D-6E8A-4147-A177-3AD203B41FA5}">
                      <a16:colId xmlns:a16="http://schemas.microsoft.com/office/drawing/2014/main" val="4165441938"/>
                    </a:ext>
                  </a:extLst>
                </a:gridCol>
                <a:gridCol w="2611249">
                  <a:extLst>
                    <a:ext uri="{9D8B030D-6E8A-4147-A177-3AD203B41FA5}">
                      <a16:colId xmlns:a16="http://schemas.microsoft.com/office/drawing/2014/main" val="1779954494"/>
                    </a:ext>
                  </a:extLst>
                </a:gridCol>
              </a:tblGrid>
              <a:tr h="718074">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67-24-05</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06012">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algn="ctr"/>
                      <a:r>
                        <a:rPr lang="ru-RU" sz="1050" kern="1200" dirty="0">
                          <a:solidFill>
                            <a:schemeClr val="tx1"/>
                          </a:solidFill>
                          <a:latin typeface="Open Sans" pitchFamily="34" charset="0"/>
                          <a:ea typeface="Open Sans" pitchFamily="34" charset="0"/>
                          <a:cs typeface="Open Sans" pitchFamily="34" charset="0"/>
                        </a:rPr>
                        <a:t>416км автодороги Москва-Малоярославец-Рославль-до</a:t>
                      </a:r>
                      <a:r>
                        <a:rPr lang="ru-RU" sz="1050" kern="1200" baseline="0" dirty="0">
                          <a:solidFill>
                            <a:schemeClr val="tx1"/>
                          </a:solidFill>
                          <a:latin typeface="Open Sans" pitchFamily="34" charset="0"/>
                          <a:ea typeface="Open Sans" pitchFamily="34" charset="0"/>
                          <a:cs typeface="Open Sans" pitchFamily="34" charset="0"/>
                        </a:rPr>
                        <a:t> </a:t>
                      </a:r>
                      <a:r>
                        <a:rPr lang="ru-RU" sz="1050" kern="1200" baseline="0" dirty="0" err="1">
                          <a:solidFill>
                            <a:schemeClr val="tx1"/>
                          </a:solidFill>
                          <a:latin typeface="Open Sans" pitchFamily="34" charset="0"/>
                          <a:ea typeface="Open Sans" pitchFamily="34" charset="0"/>
                          <a:cs typeface="Open Sans" pitchFamily="34" charset="0"/>
                        </a:rPr>
                        <a:t>границыс</a:t>
                      </a:r>
                      <a:r>
                        <a:rPr lang="ru-RU" sz="1050" kern="1200" baseline="0" dirty="0">
                          <a:solidFill>
                            <a:schemeClr val="tx1"/>
                          </a:solidFill>
                          <a:latin typeface="Open Sans" pitchFamily="34" charset="0"/>
                          <a:ea typeface="Open Sans" pitchFamily="34" charset="0"/>
                          <a:cs typeface="Open Sans" pitchFamily="34" charset="0"/>
                        </a:rPr>
                        <a:t> Республикой Беларусь;</a:t>
                      </a:r>
                    </a:p>
                    <a:p>
                      <a:pPr algn="ctr"/>
                      <a:r>
                        <a:rPr lang="ru-RU" sz="1050" kern="1200" baseline="0" dirty="0">
                          <a:solidFill>
                            <a:schemeClr val="tx1"/>
                          </a:solidFill>
                          <a:latin typeface="Open Sans" pitchFamily="34" charset="0"/>
                          <a:ea typeface="Open Sans" pitchFamily="34" charset="0"/>
                          <a:cs typeface="Open Sans" pitchFamily="34" charset="0"/>
                        </a:rPr>
                        <a:t>-расстояние до г. Москвы: 404км;</a:t>
                      </a:r>
                    </a:p>
                    <a:p>
                      <a:pPr algn="ctr"/>
                      <a:r>
                        <a:rPr lang="ru-RU" sz="1050" kern="1200" baseline="0" dirty="0">
                          <a:solidFill>
                            <a:schemeClr val="tx1"/>
                          </a:solidFill>
                          <a:latin typeface="Open Sans" pitchFamily="34" charset="0"/>
                          <a:ea typeface="Open Sans" pitchFamily="34" charset="0"/>
                          <a:cs typeface="Open Sans" pitchFamily="34" charset="0"/>
                        </a:rPr>
                        <a:t>-расстояние до г. Смоленск: 144км;</a:t>
                      </a:r>
                    </a:p>
                    <a:p>
                      <a:pPr algn="ctr"/>
                      <a:r>
                        <a:rPr lang="ru-RU" sz="1050" kern="1200" baseline="0" dirty="0">
                          <a:solidFill>
                            <a:schemeClr val="tx1"/>
                          </a:solidFill>
                          <a:latin typeface="Open Sans" pitchFamily="34" charset="0"/>
                          <a:ea typeface="Open Sans" pitchFamily="34" charset="0"/>
                          <a:cs typeface="Open Sans" pitchFamily="34" charset="0"/>
                        </a:rPr>
                        <a:t>-расстояние до центра </a:t>
                      </a:r>
                      <a:r>
                        <a:rPr lang="ru-RU" sz="1050" kern="1200" baseline="0" dirty="0" err="1">
                          <a:solidFill>
                            <a:schemeClr val="tx1"/>
                          </a:solidFill>
                          <a:latin typeface="Open Sans" pitchFamily="34" charset="0"/>
                          <a:ea typeface="Open Sans" pitchFamily="34" charset="0"/>
                          <a:cs typeface="Open Sans" pitchFamily="34" charset="0"/>
                        </a:rPr>
                        <a:t>п.Шумячи</a:t>
                      </a:r>
                      <a:r>
                        <a:rPr lang="ru-RU" sz="1050" kern="1200" baseline="0" dirty="0">
                          <a:solidFill>
                            <a:schemeClr val="tx1"/>
                          </a:solidFill>
                          <a:latin typeface="Open Sans" pitchFamily="34" charset="0"/>
                          <a:ea typeface="Open Sans" pitchFamily="34" charset="0"/>
                          <a:cs typeface="Open Sans" pitchFamily="34" charset="0"/>
                        </a:rPr>
                        <a:t>: 3,5 км</a:t>
                      </a:r>
                      <a:endParaRPr lang="ru-RU" sz="1050" kern="1200" dirty="0">
                        <a:solidFill>
                          <a:schemeClr val="tx1"/>
                        </a:solidFill>
                        <a:latin typeface="Open Sans" pitchFamily="34" charset="0"/>
                        <a:ea typeface="Open Sans" pitchFamily="34" charset="0"/>
                        <a:cs typeface="Open Sans"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26" name="Picture 4" descr="http://s1.fotokto.ru/photo/full/44/4478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9631" y="922340"/>
            <a:ext cx="2179305" cy="2237532"/>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255368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DA\Desktop\Русское_К.jpg"/>
          <p:cNvPicPr>
            <a:picLocks noChangeAspect="1" noChangeArrowheads="1"/>
          </p:cNvPicPr>
          <p:nvPr/>
        </p:nvPicPr>
        <p:blipFill>
          <a:blip r:embed="rId3">
            <a:extLst>
              <a:ext uri="{28A0092B-C50C-407E-A947-70E740481C1C}">
                <a14:useLocalDpi xmlns:a14="http://schemas.microsoft.com/office/drawing/2010/main" val="0"/>
              </a:ext>
            </a:extLst>
          </a:blip>
          <a:srcRect r="19507"/>
          <a:stretch>
            <a:fillRect/>
          </a:stretch>
        </p:blipFill>
        <p:spPr bwMode="auto">
          <a:xfrm>
            <a:off x="2724913" y="923925"/>
            <a:ext cx="2542412" cy="223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19461" name="TextBox 14"/>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13</a:t>
            </a:r>
          </a:p>
        </p:txBody>
      </p:sp>
      <p:graphicFrame>
        <p:nvGraphicFramePr>
          <p:cNvPr id="20" name="Таблица 19"/>
          <p:cNvGraphicFramePr>
            <a:graphicFrameLocks noGrp="1"/>
          </p:cNvGraphicFramePr>
          <p:nvPr>
            <p:extLst>
              <p:ext uri="{D42A27DB-BD31-4B8C-83A1-F6EECF244321}">
                <p14:modId xmlns:p14="http://schemas.microsoft.com/office/powerpoint/2010/main" val="1978821895"/>
              </p:ext>
            </p:extLst>
          </p:nvPr>
        </p:nvGraphicFramePr>
        <p:xfrm>
          <a:off x="168275" y="3171825"/>
          <a:ext cx="7224713" cy="1051192"/>
        </p:xfrm>
        <a:graphic>
          <a:graphicData uri="http://schemas.openxmlformats.org/drawingml/2006/table">
            <a:tbl>
              <a:tblPr/>
              <a:tblGrid>
                <a:gridCol w="1806575">
                  <a:extLst>
                    <a:ext uri="{9D8B030D-6E8A-4147-A177-3AD203B41FA5}">
                      <a16:colId xmlns:a16="http://schemas.microsoft.com/office/drawing/2014/main" val="20000"/>
                    </a:ext>
                  </a:extLst>
                </a:gridCol>
                <a:gridCol w="1863725">
                  <a:extLst>
                    <a:ext uri="{9D8B030D-6E8A-4147-A177-3AD203B41FA5}">
                      <a16:colId xmlns:a16="http://schemas.microsoft.com/office/drawing/2014/main" val="20001"/>
                    </a:ext>
                  </a:extLst>
                </a:gridCol>
                <a:gridCol w="3554413">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5,8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частная собственность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Приоритетное направление использования</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промышленное производство, переработка с/х продукции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 name="Таблица 16"/>
          <p:cNvGraphicFramePr>
            <a:graphicFrameLocks noGrp="1"/>
          </p:cNvGraphicFramePr>
          <p:nvPr/>
        </p:nvGraphicFramePr>
        <p:xfrm>
          <a:off x="171450" y="4222750"/>
          <a:ext cx="6686550" cy="1756218"/>
        </p:xfrm>
        <a:graphic>
          <a:graphicData uri="http://schemas.openxmlformats.org/drawingml/2006/table">
            <a:tbl>
              <a:tblPr/>
              <a:tblGrid>
                <a:gridCol w="1346200">
                  <a:extLst>
                    <a:ext uri="{9D8B030D-6E8A-4147-A177-3AD203B41FA5}">
                      <a16:colId xmlns:a16="http://schemas.microsoft.com/office/drawing/2014/main" val="20000"/>
                    </a:ext>
                  </a:extLst>
                </a:gridCol>
                <a:gridCol w="1465263">
                  <a:extLst>
                    <a:ext uri="{9D8B030D-6E8A-4147-A177-3AD203B41FA5}">
                      <a16:colId xmlns:a16="http://schemas.microsoft.com/office/drawing/2014/main" val="20001"/>
                    </a:ext>
                  </a:extLst>
                </a:gridCol>
                <a:gridCol w="3875087">
                  <a:extLst>
                    <a:ext uri="{9D8B030D-6E8A-4147-A177-3AD203B41FA5}">
                      <a16:colId xmlns:a16="http://schemas.microsoft.com/office/drawing/2014/main" val="20002"/>
                    </a:ext>
                  </a:extLst>
                </a:gridCol>
              </a:tblGrid>
              <a:tr h="502738">
                <a:tc rowSpan="4">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anose="020B0706030804020204" pitchFamily="34" charset="0"/>
                          <a:cs typeface="Open Sans Semibold" panose="020B0706030804020204" pitchFamily="34" charset="0"/>
                        </a:rPr>
                        <a:t>Инженерная инфраструктура</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anose="020B0706030804020204" pitchFamily="34" charset="0"/>
                          <a:cs typeface="Open Sans Semibold" panose="020B0706030804020204" pitchFamily="34" charset="0"/>
                        </a:rPr>
                        <a:t>Электроснабжение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ближайший центр питания ПС  Микуличи 35/10 на расстоянии 3,2 км по прямой до границы земельного участка. Резерв мощности для тех. присоединения составляет 5,78 МВА</a:t>
                      </a:r>
                      <a:endParaRPr kumimoji="0" lang="ru-RU" sz="900" b="0" i="0" u="none" strike="noStrike" cap="none" normalizeH="0" baseline="0">
                        <a:ln>
                          <a:noFill/>
                        </a:ln>
                        <a:solidFill>
                          <a:srgbClr val="3B3838"/>
                        </a:solidFill>
                        <a:effectLst/>
                        <a:latin typeface="Open Sans" panose="020B0606030504020204" pitchFamily="34" charset="0"/>
                        <a:cs typeface="Open Sans" panose="020B0606030504020204" pitchFamily="34" charset="0"/>
                      </a:endParaRP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9849">
                <a:tc vMerge="1">
                  <a:txBody>
                    <a:bodyPr/>
                    <a:lstStyle/>
                    <a:p>
                      <a:endParaRPr lang="ru-RU"/>
                    </a:p>
                  </a:txBody>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anose="020B0706030804020204" pitchFamily="34" charset="0"/>
                          <a:cs typeface="Open Sans Semibold" panose="020B0706030804020204" pitchFamily="34" charset="0"/>
                        </a:rPr>
                        <a:t>Газоснабжение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подключение газопровода высокого давления в 2019-2020гг. В границах населенного пункта будет проходить газопровод высокого давления, максимальная мощность – 10 кВт,  ориентировочная стоимость100 тыс. руб.</a:t>
                      </a:r>
                      <a:endParaRPr kumimoji="0" lang="ru-RU" sz="900" b="0" i="0" u="none" strike="noStrike" cap="none" normalizeH="0" baseline="0">
                        <a:ln>
                          <a:noFill/>
                        </a:ln>
                        <a:solidFill>
                          <a:srgbClr val="3B3838"/>
                        </a:solidFill>
                        <a:effectLst/>
                        <a:latin typeface="Open Sans" panose="020B0606030504020204" pitchFamily="34" charset="0"/>
                        <a:cs typeface="Open Sans" panose="020B0606030504020204" pitchFamily="34" charset="0"/>
                      </a:endParaRP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628">
                <a:tc vMerge="1">
                  <a:txBody>
                    <a:bodyPr/>
                    <a:lstStyle/>
                    <a:p>
                      <a:endParaRPr lang="ru-RU"/>
                    </a:p>
                  </a:txBody>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anose="020B0706030804020204" pitchFamily="34" charset="0"/>
                          <a:cs typeface="Open Sans Semibold" panose="020B0706030804020204" pitchFamily="34" charset="0"/>
                        </a:rPr>
                        <a:t>Водоснабжение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артезианская скважина на территории, подключено. Мощность   10  куб.м/час.</a:t>
                      </a:r>
                      <a:endParaRPr kumimoji="0" lang="ru-RU" sz="900" b="0" i="0" u="none" strike="noStrike" cap="none" normalizeH="0" baseline="0">
                        <a:ln>
                          <a:noFill/>
                        </a:ln>
                        <a:solidFill>
                          <a:srgbClr val="FF0000"/>
                        </a:solidFill>
                        <a:effectLst/>
                        <a:latin typeface="Open Sans" panose="020B0606030504020204" pitchFamily="34" charset="0"/>
                        <a:cs typeface="Open Sans" panose="020B0606030504020204" pitchFamily="34" charset="0"/>
                      </a:endParaRP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560">
                <a:tc vMerge="1">
                  <a:txBody>
                    <a:bodyPr/>
                    <a:lstStyle/>
                    <a:p>
                      <a:endParaRPr lang="ru-RU"/>
                    </a:p>
                  </a:txBody>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anose="020B0706030804020204" pitchFamily="34" charset="0"/>
                          <a:cs typeface="Open Sans Semibold" panose="020B0706030804020204" pitchFamily="34" charset="0"/>
                        </a:rPr>
                        <a:t>Водоотведение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очистные сооружения на территории</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nvGraphicFramePr>
        <p:xfrm>
          <a:off x="180975" y="5975350"/>
          <a:ext cx="6124575" cy="393700"/>
        </p:xfrm>
        <a:graphic>
          <a:graphicData uri="http://schemas.openxmlformats.org/drawingml/2006/table">
            <a:tbl>
              <a:tblPr/>
              <a:tblGrid>
                <a:gridCol w="2811666">
                  <a:extLst>
                    <a:ext uri="{9D8B030D-6E8A-4147-A177-3AD203B41FA5}">
                      <a16:colId xmlns:a16="http://schemas.microsoft.com/office/drawing/2014/main" val="20000"/>
                    </a:ext>
                  </a:extLst>
                </a:gridCol>
                <a:gridCol w="3312909">
                  <a:extLst>
                    <a:ext uri="{9D8B030D-6E8A-4147-A177-3AD203B41FA5}">
                      <a16:colId xmlns:a16="http://schemas.microsoft.com/office/drawing/2014/main" val="20001"/>
                    </a:ext>
                  </a:extLst>
                </a:gridCol>
              </a:tblGrid>
              <a:tr h="39370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Подъездные пути</a:t>
                      </a:r>
                    </a:p>
                  </a:txBody>
                  <a:tcPr marL="91447" marR="91447" marT="45754" marB="4575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автодорога Ершичи-Шумячи-Хиславичи примыкает к участку</a:t>
                      </a:r>
                    </a:p>
                  </a:txBody>
                  <a:tcPr marL="91447" marR="91447" marT="45754" marB="4575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4" name="Таблица 23"/>
          <p:cNvGraphicFramePr>
            <a:graphicFrameLocks noGrp="1"/>
          </p:cNvGraphicFramePr>
          <p:nvPr/>
        </p:nvGraphicFramePr>
        <p:xfrm>
          <a:off x="179388" y="6369050"/>
          <a:ext cx="5087937" cy="319088"/>
        </p:xfrm>
        <a:graphic>
          <a:graphicData uri="http://schemas.openxmlformats.org/drawingml/2006/table">
            <a:tbl>
              <a:tblPr/>
              <a:tblGrid>
                <a:gridCol w="2797728">
                  <a:extLst>
                    <a:ext uri="{9D8B030D-6E8A-4147-A177-3AD203B41FA5}">
                      <a16:colId xmlns:a16="http://schemas.microsoft.com/office/drawing/2014/main" val="20000"/>
                    </a:ext>
                  </a:extLst>
                </a:gridCol>
                <a:gridCol w="2290209">
                  <a:extLst>
                    <a:ext uri="{9D8B030D-6E8A-4147-A177-3AD203B41FA5}">
                      <a16:colId xmlns:a16="http://schemas.microsoft.com/office/drawing/2014/main" val="20001"/>
                    </a:ext>
                  </a:extLst>
                </a:gridCol>
              </a:tblGrid>
              <a:tr h="319088">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2E75B6"/>
                          </a:solidFill>
                          <a:effectLst/>
                          <a:latin typeface="Open Sans Semibold" pitchFamily="34" charset="0"/>
                          <a:cs typeface="Open Sans Semibold" pitchFamily="34" charset="0"/>
                        </a:rPr>
                        <a:t>Условия предоставления</a:t>
                      </a:r>
                    </a:p>
                  </a:txBody>
                  <a:tcPr marT="45736" marB="45736"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выкуп: 1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a:t>
                      </a:r>
                      <a:r>
                        <a:rPr kumimoji="0" lang="ru-RU" sz="900" b="0" i="0" u="none" strike="noStrike" cap="none" normalizeH="0" baseline="0" dirty="0">
                          <a:ln>
                            <a:noFill/>
                          </a:ln>
                          <a:solidFill>
                            <a:schemeClr val="tx1"/>
                          </a:solidFill>
                          <a:effectLst/>
                          <a:latin typeface="Open Sans" pitchFamily="34" charset="0"/>
                          <a:cs typeface="Open Sans" pitchFamily="34" charset="0"/>
                        </a:rPr>
                        <a:t> руб.</a:t>
                      </a:r>
                    </a:p>
                  </a:txBody>
                  <a:tcPr marT="45736" marB="45736"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9526" name="TextBox 17"/>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Шумячский </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район</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Смоленской</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области</a:t>
            </a:r>
          </a:p>
        </p:txBody>
      </p:sp>
      <p:sp>
        <p:nvSpPr>
          <p:cNvPr id="19527" name="TextBox 24"/>
          <p:cNvSpPr txBox="1">
            <a:spLocks noChangeArrowheads="1"/>
          </p:cNvSpPr>
          <p:nvPr/>
        </p:nvSpPr>
        <p:spPr bwMode="auto">
          <a:xfrm>
            <a:off x="236538" y="508000"/>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19528"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3941823260"/>
              </p:ext>
            </p:extLst>
          </p:nvPr>
        </p:nvGraphicFramePr>
        <p:xfrm>
          <a:off x="168275" y="923925"/>
          <a:ext cx="5130263" cy="2239946"/>
        </p:xfrm>
        <a:graphic>
          <a:graphicData uri="http://schemas.openxmlformats.org/drawingml/2006/table">
            <a:tbl>
              <a:tblPr>
                <a:tableStyleId>{BDBED569-4797-4DF1-A0F4-6AAB3CD982D8}</a:tableStyleId>
              </a:tblPr>
              <a:tblGrid>
                <a:gridCol w="2519004">
                  <a:extLst>
                    <a:ext uri="{9D8B030D-6E8A-4147-A177-3AD203B41FA5}">
                      <a16:colId xmlns:a16="http://schemas.microsoft.com/office/drawing/2014/main" val="4165441938"/>
                    </a:ext>
                  </a:extLst>
                </a:gridCol>
                <a:gridCol w="2611259">
                  <a:extLst>
                    <a:ext uri="{9D8B030D-6E8A-4147-A177-3AD203B41FA5}">
                      <a16:colId xmlns:a16="http://schemas.microsoft.com/office/drawing/2014/main" val="1779954494"/>
                    </a:ext>
                  </a:extLst>
                </a:gridCol>
              </a:tblGrid>
              <a:tr h="745167">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67-24-06</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94779">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endParaRPr lang="ru-RU" sz="1050" kern="1200" dirty="0">
                        <a:solidFill>
                          <a:schemeClr val="tx1"/>
                        </a:solidFill>
                        <a:latin typeface="Open Sans" pitchFamily="34" charset="0"/>
                        <a:ea typeface="Open Sans" pitchFamily="34" charset="0"/>
                        <a:cs typeface="Open Sans" pitchFamily="34" charset="0"/>
                      </a:endParaRP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 р-</a:t>
                      </a:r>
                      <a:r>
                        <a:rPr lang="ru-RU" sz="1050" dirty="0" err="1">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н,с.Русское</a:t>
                      </a:r>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a:t>
                      </a:r>
                      <a:r>
                        <a:rPr lang="ru-RU" sz="1050" dirty="0" err="1">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г.Москвы</a:t>
                      </a:r>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435 км;</a:t>
                      </a: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г. Смоленска: 147 км;</a:t>
                      </a: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центра п. Шумячи: 12 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19" name="Рисунок 18" descr="http://photos.wikimapia.org/p/00/05/88/14/95_big.jpg"/>
          <p:cNvPicPr/>
          <p:nvPr/>
        </p:nvPicPr>
        <p:blipFill>
          <a:blip r:embed="rId6">
            <a:extLst>
              <a:ext uri="{28A0092B-C50C-407E-A947-70E740481C1C}">
                <a14:useLocalDpi xmlns:a14="http://schemas.microsoft.com/office/drawing/2010/main" val="0"/>
              </a:ext>
            </a:extLst>
          </a:blip>
          <a:srcRect/>
          <a:stretch>
            <a:fillRect/>
          </a:stretch>
        </p:blipFill>
        <p:spPr bwMode="auto">
          <a:xfrm>
            <a:off x="5309651" y="932689"/>
            <a:ext cx="2115277" cy="2231182"/>
          </a:xfrm>
          <a:prstGeom prst="rect">
            <a:avLst/>
          </a:prstGeom>
          <a:noFill/>
          <a:ln>
            <a:noFill/>
          </a:ln>
        </p:spPr>
      </p:pic>
      <p:pic>
        <p:nvPicPr>
          <p:cNvPr id="15" name="Рисунок 14">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3111171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DA\Desktop\Сельхозтехника_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504" y="952501"/>
            <a:ext cx="240903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21519" name="TextBox 14"/>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14</a:t>
            </a:r>
          </a:p>
        </p:txBody>
      </p:sp>
      <p:graphicFrame>
        <p:nvGraphicFramePr>
          <p:cNvPr id="20" name="Таблица 19"/>
          <p:cNvGraphicFramePr>
            <a:graphicFrameLocks noGrp="1"/>
          </p:cNvGraphicFramePr>
          <p:nvPr/>
        </p:nvGraphicFramePr>
        <p:xfrm>
          <a:off x="192088" y="3057525"/>
          <a:ext cx="7208837" cy="1051192"/>
        </p:xfrm>
        <a:graphic>
          <a:graphicData uri="http://schemas.openxmlformats.org/drawingml/2006/table">
            <a:tbl>
              <a:tblPr/>
              <a:tblGrid>
                <a:gridCol w="1844675">
                  <a:extLst>
                    <a:ext uri="{9D8B030D-6E8A-4147-A177-3AD203B41FA5}">
                      <a16:colId xmlns:a16="http://schemas.microsoft.com/office/drawing/2014/main" val="20000"/>
                    </a:ext>
                  </a:extLst>
                </a:gridCol>
                <a:gridCol w="2098675">
                  <a:extLst>
                    <a:ext uri="{9D8B030D-6E8A-4147-A177-3AD203B41FA5}">
                      <a16:colId xmlns:a16="http://schemas.microsoft.com/office/drawing/2014/main" val="20001"/>
                    </a:ext>
                  </a:extLst>
                </a:gridCol>
                <a:gridCol w="3265487">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3,36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частная собственность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800" b="0" i="0" u="none" strike="noStrike" cap="none" normalizeH="0" baseline="0">
                        <a:ln>
                          <a:noFill/>
                        </a:ln>
                        <a:solidFill>
                          <a:schemeClr val="tx1"/>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производственная деятельность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2197955347"/>
              </p:ext>
            </p:extLst>
          </p:nvPr>
        </p:nvGraphicFramePr>
        <p:xfrm>
          <a:off x="188913" y="4102100"/>
          <a:ext cx="6637337" cy="1885950"/>
        </p:xfrm>
        <a:graphic>
          <a:graphicData uri="http://schemas.openxmlformats.org/drawingml/2006/table">
            <a:tbl>
              <a:tblPr/>
              <a:tblGrid>
                <a:gridCol w="1333500">
                  <a:extLst>
                    <a:ext uri="{9D8B030D-6E8A-4147-A177-3AD203B41FA5}">
                      <a16:colId xmlns:a16="http://schemas.microsoft.com/office/drawing/2014/main" val="20000"/>
                    </a:ext>
                  </a:extLst>
                </a:gridCol>
                <a:gridCol w="1338262">
                  <a:extLst>
                    <a:ext uri="{9D8B030D-6E8A-4147-A177-3AD203B41FA5}">
                      <a16:colId xmlns:a16="http://schemas.microsoft.com/office/drawing/2014/main" val="20001"/>
                    </a:ext>
                  </a:extLst>
                </a:gridCol>
                <a:gridCol w="3965575">
                  <a:extLst>
                    <a:ext uri="{9D8B030D-6E8A-4147-A177-3AD203B41FA5}">
                      <a16:colId xmlns:a16="http://schemas.microsoft.com/office/drawing/2014/main" val="20002"/>
                    </a:ext>
                  </a:extLst>
                </a:gridCol>
              </a:tblGrid>
              <a:tr h="514350">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Электроснабжение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Микуличи 35/10 на расстоянии 0,6 км по прямой до границы земельного участка. Резерв мощности для тех. присоединения составляет 5,78 МВА</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838">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Газоснабжение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газопровода на расстоянии 100 м от участка, </a:t>
                      </a:r>
                      <a:r>
                        <a:rPr kumimoji="0" lang="ru-RU" sz="900" b="0" i="0" u="none" strike="noStrike" cap="none" normalizeH="0" baseline="0" dirty="0" err="1">
                          <a:ln>
                            <a:noFill/>
                          </a:ln>
                          <a:solidFill>
                            <a:schemeClr val="tx1"/>
                          </a:solidFill>
                          <a:effectLst/>
                          <a:latin typeface="Open Sans" pitchFamily="34" charset="0"/>
                          <a:cs typeface="Open Sans" pitchFamily="34" charset="0"/>
                        </a:rPr>
                        <a:t>макс.мощность</a:t>
                      </a:r>
                      <a:r>
                        <a:rPr kumimoji="0" lang="ru-RU" sz="900" b="0" i="0" u="none" strike="noStrike" cap="none" normalizeH="0" baseline="0" dirty="0">
                          <a:ln>
                            <a:noFill/>
                          </a:ln>
                          <a:solidFill>
                            <a:schemeClr val="tx1"/>
                          </a:solidFill>
                          <a:effectLst/>
                          <a:latin typeface="Open Sans" pitchFamily="34" charset="0"/>
                          <a:cs typeface="Open Sans" pitchFamily="34" charset="0"/>
                        </a:rPr>
                        <a:t> 1,5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млн.куб.м</a:t>
                      </a:r>
                      <a:r>
                        <a:rPr kumimoji="0" lang="ru-RU" sz="900" b="0" i="0" u="none" strike="noStrike" cap="none" normalizeH="0" baseline="0" dirty="0">
                          <a:ln>
                            <a:noFill/>
                          </a:ln>
                          <a:solidFill>
                            <a:schemeClr val="tx1"/>
                          </a:solidFill>
                          <a:effectLst/>
                          <a:latin typeface="Open Sans" pitchFamily="34" charset="0"/>
                          <a:cs typeface="Open Sans" pitchFamily="34" charset="0"/>
                        </a:rPr>
                        <a:t>./год, ориентировочная стоимость  2 млн. рублей (за 1 км.)</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037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Водоснабжение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участке (труба диаметром 100 мм);</a:t>
                      </a:r>
                    </a:p>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свободная мощность - 7000 куб. м/год. ориентировочная стоимость – 1287руб./</a:t>
                      </a:r>
                      <a:r>
                        <a:rPr kumimoji="0" lang="ru-RU" sz="900" b="0" i="0" u="none" strike="noStrike" cap="none" normalizeH="0" baseline="0" dirty="0" err="1">
                          <a:ln>
                            <a:noFill/>
                          </a:ln>
                          <a:solidFill>
                            <a:schemeClr val="tx1"/>
                          </a:solidFill>
                          <a:effectLst/>
                          <a:latin typeface="Open Sans" pitchFamily="34" charset="0"/>
                          <a:cs typeface="Open Sans" pitchFamily="34" charset="0"/>
                        </a:rPr>
                        <a:t>п.м</a:t>
                      </a:r>
                      <a:r>
                        <a:rPr kumimoji="0" lang="ru-RU" sz="900" b="0" i="0" u="none" strike="noStrike" cap="none" normalizeH="0" baseline="0" dirty="0">
                          <a:ln>
                            <a:noFill/>
                          </a:ln>
                          <a:solidFill>
                            <a:schemeClr val="tx1"/>
                          </a:solidFill>
                          <a:effectLst/>
                          <a:latin typeface="Open Sans" pitchFamily="34" charset="0"/>
                          <a:cs typeface="Open Sans" pitchFamily="34" charset="0"/>
                        </a:rPr>
                        <a:t>.(для диаметра трубы 20мм)</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9250">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Водоотведение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400м, ориентировочная стоимость тех. присоединения  –  80 тыс. руб.</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nvGraphicFramePr>
        <p:xfrm>
          <a:off x="190500" y="5992813"/>
          <a:ext cx="5888038" cy="400050"/>
        </p:xfrm>
        <a:graphic>
          <a:graphicData uri="http://schemas.openxmlformats.org/drawingml/2006/table">
            <a:tbl>
              <a:tblPr/>
              <a:tblGrid>
                <a:gridCol w="2605088">
                  <a:extLst>
                    <a:ext uri="{9D8B030D-6E8A-4147-A177-3AD203B41FA5}">
                      <a16:colId xmlns:a16="http://schemas.microsoft.com/office/drawing/2014/main" val="20000"/>
                    </a:ext>
                  </a:extLst>
                </a:gridCol>
                <a:gridCol w="3282950">
                  <a:extLst>
                    <a:ext uri="{9D8B030D-6E8A-4147-A177-3AD203B41FA5}">
                      <a16:colId xmlns:a16="http://schemas.microsoft.com/office/drawing/2014/main" val="20001"/>
                    </a:ext>
                  </a:extLst>
                </a:gridCol>
              </a:tblGrid>
              <a:tr h="40005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Подъездные пути</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автодорога (ул. Сельхозтехника, асфальтобетон) примыкает к участку</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4" name="Таблица 23"/>
          <p:cNvGraphicFramePr>
            <a:graphicFrameLocks noGrp="1"/>
          </p:cNvGraphicFramePr>
          <p:nvPr/>
        </p:nvGraphicFramePr>
        <p:xfrm>
          <a:off x="498475" y="6389688"/>
          <a:ext cx="5286375" cy="244475"/>
        </p:xfrm>
        <a:graphic>
          <a:graphicData uri="http://schemas.openxmlformats.org/drawingml/2006/table">
            <a:tbl>
              <a:tblPr/>
              <a:tblGrid>
                <a:gridCol w="2300288">
                  <a:extLst>
                    <a:ext uri="{9D8B030D-6E8A-4147-A177-3AD203B41FA5}">
                      <a16:colId xmlns:a16="http://schemas.microsoft.com/office/drawing/2014/main" val="20000"/>
                    </a:ext>
                  </a:extLst>
                </a:gridCol>
                <a:gridCol w="2986087">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0C0"/>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 typeface="Arial" pitchFamily="34" charset="0"/>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выкуп: 709 261 руб</a:t>
                      </a:r>
                      <a:r>
                        <a:rPr kumimoji="0" lang="ru-RU" sz="900" b="1" i="0" u="none" strike="noStrike" cap="none" normalizeH="0" baseline="0">
                          <a:ln>
                            <a:noFill/>
                          </a:ln>
                          <a:solidFill>
                            <a:schemeClr val="tx1"/>
                          </a:solidFill>
                          <a:effectLst/>
                          <a:latin typeface="Open Sans" pitchFamily="34" charset="0"/>
                          <a:cs typeface="Open Sans" pitchFamily="34" charset="0"/>
                        </a:rPr>
                        <a:t>.</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1574" name="TextBox 17"/>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Шумячский </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район</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Смоленской</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области</a:t>
            </a:r>
          </a:p>
        </p:txBody>
      </p:sp>
      <p:sp>
        <p:nvSpPr>
          <p:cNvPr id="21575" name="TextBox 24"/>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21576"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327421771"/>
              </p:ext>
            </p:extLst>
          </p:nvPr>
        </p:nvGraphicFramePr>
        <p:xfrm>
          <a:off x="188915" y="928688"/>
          <a:ext cx="5109622" cy="2144401"/>
        </p:xfrm>
        <a:graphic>
          <a:graphicData uri="http://schemas.openxmlformats.org/drawingml/2006/table">
            <a:tbl>
              <a:tblPr>
                <a:tableStyleId>{BDBED569-4797-4DF1-A0F4-6AAB3CD982D8}</a:tableStyleId>
              </a:tblPr>
              <a:tblGrid>
                <a:gridCol w="2700589">
                  <a:extLst>
                    <a:ext uri="{9D8B030D-6E8A-4147-A177-3AD203B41FA5}">
                      <a16:colId xmlns:a16="http://schemas.microsoft.com/office/drawing/2014/main" val="4165441938"/>
                    </a:ext>
                  </a:extLst>
                </a:gridCol>
                <a:gridCol w="2409033">
                  <a:extLst>
                    <a:ext uri="{9D8B030D-6E8A-4147-A177-3AD203B41FA5}">
                      <a16:colId xmlns:a16="http://schemas.microsoft.com/office/drawing/2014/main" val="1779954494"/>
                    </a:ext>
                  </a:extLst>
                </a:gridCol>
              </a:tblGrid>
              <a:tr h="514346">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67-24-08</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626241">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п.Шумячи,ул.Сельхозтехника,д.1;</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г.Москвы:423км;   </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г.Смоленска:135 км;</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центра п.Шумячи:2км</a:t>
                      </a:r>
                    </a:p>
                    <a:p>
                      <a:pPr algn="ctr"/>
                      <a:endPar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050" kern="1200" dirty="0">
                        <a:solidFill>
                          <a:schemeClr val="tx1"/>
                        </a:solidFill>
                        <a:latin typeface="Open Sans" pitchFamily="34" charset="0"/>
                        <a:ea typeface="Open Sans" pitchFamily="34" charset="0"/>
                        <a:cs typeface="Open Sans"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15" name="Рисунок 14" descr="https://ic.pics.livejournal.com/m_zaxaroff/29096459/841416/841416_original.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8537" y="923926"/>
            <a:ext cx="2180176" cy="2149164"/>
          </a:xfrm>
          <a:prstGeom prst="rect">
            <a:avLst/>
          </a:prstGeom>
          <a:noFill/>
          <a:ln>
            <a:noFill/>
          </a:ln>
        </p:spPr>
      </p:pic>
      <p:pic>
        <p:nvPicPr>
          <p:cNvPr id="16" name="Рисунок 15">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52965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1458" y="5272612"/>
            <a:ext cx="927322" cy="899269"/>
          </a:xfrm>
          <a:prstGeom prst="rect">
            <a:avLst/>
          </a:prstGeom>
        </p:spPr>
      </p:pic>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5751" y="5357849"/>
            <a:ext cx="1018111" cy="1018111"/>
          </a:xfrm>
          <a:prstGeom prst="rect">
            <a:avLst/>
          </a:prstGeom>
        </p:spPr>
      </p:pic>
      <p:pic>
        <p:nvPicPr>
          <p:cNvPr id="26" name="Рисунок 25"/>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p>
        </p:txBody>
      </p:sp>
      <p:sp>
        <p:nvSpPr>
          <p:cNvPr id="6" name="TextBox 5"/>
          <p:cNvSpPr txBox="1"/>
          <p:nvPr/>
        </p:nvSpPr>
        <p:spPr>
          <a:xfrm>
            <a:off x="387923" y="4980201"/>
            <a:ext cx="1601721" cy="276999"/>
          </a:xfrm>
          <a:prstGeom prst="rect">
            <a:avLst/>
          </a:prstGeom>
          <a:noFill/>
        </p:spPr>
        <p:txBody>
          <a:bodyPr wrap="non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35" name="TextBox 34"/>
          <p:cNvSpPr txBox="1"/>
          <p:nvPr/>
        </p:nvSpPr>
        <p:spPr>
          <a:xfrm>
            <a:off x="236368" y="6343974"/>
            <a:ext cx="1792849"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36" name="TextBox 35"/>
          <p:cNvSpPr txBox="1"/>
          <p:nvPr/>
        </p:nvSpPr>
        <p:spPr>
          <a:xfrm>
            <a:off x="2093758" y="6417178"/>
            <a:ext cx="1293997"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02" y="5333798"/>
            <a:ext cx="976936" cy="976936"/>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852" y="3970819"/>
            <a:ext cx="974743" cy="974735"/>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5008" y="5320079"/>
            <a:ext cx="991395" cy="991395"/>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087" y="5272612"/>
            <a:ext cx="1058566" cy="10585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39" y="3913871"/>
            <a:ext cx="1064516" cy="1066330"/>
          </a:xfrm>
          <a:prstGeom prst="rect">
            <a:avLst/>
          </a:prstGeom>
        </p:spPr>
      </p:pic>
      <p:pic>
        <p:nvPicPr>
          <p:cNvPr id="23" name="Рисунок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9030" y="5304002"/>
            <a:ext cx="1070126" cy="1070126"/>
          </a:xfrm>
          <a:prstGeom prst="rect">
            <a:avLst/>
          </a:prstGeom>
        </p:spPr>
      </p:pic>
      <p:sp>
        <p:nvSpPr>
          <p:cNvPr id="47" name="TextBox 46"/>
          <p:cNvSpPr txBox="1"/>
          <p:nvPr/>
        </p:nvSpPr>
        <p:spPr>
          <a:xfrm>
            <a:off x="268136" y="1131849"/>
            <a:ext cx="2514471" cy="369332"/>
          </a:xfrm>
          <a:prstGeom prst="rect">
            <a:avLst/>
          </a:prstGeom>
          <a:noFill/>
        </p:spPr>
        <p:txBody>
          <a:bodyPr wrap="square" rtlCol="0">
            <a:spAutoFit/>
          </a:bodyPr>
          <a:lstStyle/>
          <a:p>
            <a:pPr algn="ct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390" y="2293812"/>
            <a:ext cx="911292" cy="871171"/>
          </a:xfrm>
          <a:prstGeom prst="rect">
            <a:avLst/>
          </a:prstGeom>
        </p:spPr>
      </p:pic>
      <p:pic>
        <p:nvPicPr>
          <p:cNvPr id="53" name="Рисунок 52"/>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25016" y="1126392"/>
            <a:ext cx="4552052" cy="914108"/>
          </a:xfrm>
          <a:prstGeom prst="rect">
            <a:avLst/>
          </a:prstGeom>
        </p:spPr>
      </p:pic>
      <p:sp>
        <p:nvSpPr>
          <p:cNvPr id="54" name="TextBox 53"/>
          <p:cNvSpPr txBox="1"/>
          <p:nvPr/>
        </p:nvSpPr>
        <p:spPr>
          <a:xfrm>
            <a:off x="2885099" y="1148316"/>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a:t>
            </a:r>
          </a:p>
        </p:txBody>
      </p:sp>
      <p:sp>
        <p:nvSpPr>
          <p:cNvPr id="15" name="TextBox 14"/>
          <p:cNvSpPr txBox="1"/>
          <p:nvPr/>
        </p:nvSpPr>
        <p:spPr>
          <a:xfrm>
            <a:off x="859023" y="4088228"/>
            <a:ext cx="1076178"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6</a:t>
            </a:r>
          </a:p>
        </p:txBody>
      </p:sp>
      <p:sp>
        <p:nvSpPr>
          <p:cNvPr id="39" name="TextBox 38"/>
          <p:cNvSpPr txBox="1"/>
          <p:nvPr/>
        </p:nvSpPr>
        <p:spPr>
          <a:xfrm>
            <a:off x="769617" y="5486030"/>
            <a:ext cx="853221" cy="646331"/>
          </a:xfrm>
          <a:prstGeom prst="rect">
            <a:avLst/>
          </a:prstGeom>
          <a:noFill/>
        </p:spPr>
        <p:txBody>
          <a:bodyPr wrap="squar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57</a:t>
            </a:r>
          </a:p>
        </p:txBody>
      </p:sp>
      <p:sp>
        <p:nvSpPr>
          <p:cNvPr id="40" name="TextBox 39"/>
          <p:cNvSpPr txBox="1"/>
          <p:nvPr/>
        </p:nvSpPr>
        <p:spPr>
          <a:xfrm>
            <a:off x="2372209" y="5525550"/>
            <a:ext cx="868229"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a:t>
            </a:r>
          </a:p>
        </p:txBody>
      </p:sp>
      <p:pic>
        <p:nvPicPr>
          <p:cNvPr id="41" name="Рисунок 40"/>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31453"/>
            <a:ext cx="2858359" cy="901249"/>
          </a:xfrm>
          <a:prstGeom prst="rect">
            <a:avLst/>
          </a:prstGeom>
        </p:spPr>
      </p:pic>
      <p:sp>
        <p:nvSpPr>
          <p:cNvPr id="44" name="Прямоугольник 43"/>
          <p:cNvSpPr/>
          <p:nvPr/>
        </p:nvSpPr>
        <p:spPr>
          <a:xfrm>
            <a:off x="1" y="1132432"/>
            <a:ext cx="2860158" cy="861774"/>
          </a:xfrm>
          <a:prstGeom prst="rect">
            <a:avLst/>
          </a:prstGeom>
        </p:spPr>
        <p:txBody>
          <a:bodyPr wrap="square">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pic>
        <p:nvPicPr>
          <p:cNvPr id="66" name="Рисунок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4629" y="2311445"/>
            <a:ext cx="841325" cy="853538"/>
          </a:xfrm>
          <a:prstGeom prst="rect">
            <a:avLst/>
          </a:prstGeom>
        </p:spPr>
      </p:pic>
      <p:sp>
        <p:nvSpPr>
          <p:cNvPr id="67" name="TextBox 66"/>
          <p:cNvSpPr txBox="1"/>
          <p:nvPr/>
        </p:nvSpPr>
        <p:spPr>
          <a:xfrm>
            <a:off x="1462185" y="2511554"/>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154</a:t>
            </a:r>
          </a:p>
        </p:txBody>
      </p:sp>
      <p:sp>
        <p:nvSpPr>
          <p:cNvPr id="30" name="TextBox 29"/>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31" name="TextBox 30"/>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2" name="Picture 3" descr="Буфер обмена01"/>
          <p:cNvPicPr>
            <a:picLocks noChangeAspect="1" noChangeArrowheads="1"/>
          </p:cNvPicPr>
          <p:nvPr/>
        </p:nvPicPr>
        <p:blipFill>
          <a:blip r:embed="rId18" cstate="print"/>
          <a:srcRect/>
          <a:stretch>
            <a:fillRect/>
          </a:stretch>
        </p:blipFill>
        <p:spPr bwMode="auto">
          <a:xfrm>
            <a:off x="179390" y="156950"/>
            <a:ext cx="668154" cy="836522"/>
          </a:xfrm>
          <a:prstGeom prst="rect">
            <a:avLst/>
          </a:prstGeom>
          <a:noFill/>
          <a:ln w="9525">
            <a:noFill/>
            <a:miter lim="800000"/>
            <a:headEnd/>
            <a:tailEnd/>
          </a:ln>
        </p:spPr>
      </p:pic>
      <p:pic>
        <p:nvPicPr>
          <p:cNvPr id="33" name="Рисунок 32"/>
          <p:cNvPicPr>
            <a:picLocks noChangeAspect="1"/>
          </p:cNvPicPr>
          <p:nvPr/>
        </p:nvPicPr>
        <p:blipFill>
          <a:blip r:embed="rId19"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663354" y="5333798"/>
            <a:ext cx="1060876" cy="1060876"/>
          </a:xfrm>
          <a:prstGeom prst="rect">
            <a:avLst/>
          </a:prstGeom>
        </p:spPr>
      </p:pic>
      <p:sp>
        <p:nvSpPr>
          <p:cNvPr id="37" name="TextBox 36"/>
          <p:cNvSpPr txBox="1"/>
          <p:nvPr/>
        </p:nvSpPr>
        <p:spPr>
          <a:xfrm flipH="1">
            <a:off x="3832389" y="5544963"/>
            <a:ext cx="1181100"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a:t>
            </a:r>
          </a:p>
        </p:txBody>
      </p:sp>
      <p:sp>
        <p:nvSpPr>
          <p:cNvPr id="38" name="TextBox 37"/>
          <p:cNvSpPr txBox="1"/>
          <p:nvPr/>
        </p:nvSpPr>
        <p:spPr>
          <a:xfrm>
            <a:off x="3429462" y="6408357"/>
            <a:ext cx="1528659"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42" name="Рисунок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54681" y="5204699"/>
            <a:ext cx="1060876" cy="1035095"/>
          </a:xfrm>
          <a:prstGeom prst="rect">
            <a:avLst/>
          </a:prstGeom>
        </p:spPr>
      </p:pic>
      <p:sp>
        <p:nvSpPr>
          <p:cNvPr id="45" name="TextBox 44"/>
          <p:cNvSpPr txBox="1"/>
          <p:nvPr/>
        </p:nvSpPr>
        <p:spPr>
          <a:xfrm>
            <a:off x="5104759" y="6303848"/>
            <a:ext cx="1167620"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sp>
        <p:nvSpPr>
          <p:cNvPr id="46" name="TextBox 45"/>
          <p:cNvSpPr txBox="1"/>
          <p:nvPr/>
        </p:nvSpPr>
        <p:spPr>
          <a:xfrm flipH="1">
            <a:off x="5338109" y="5377230"/>
            <a:ext cx="844060" cy="646331"/>
          </a:xfrm>
          <a:prstGeom prst="rect">
            <a:avLst/>
          </a:prstGeom>
          <a:noFill/>
        </p:spPr>
        <p:txBody>
          <a:bodyPr wrap="squar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56</a:t>
            </a:r>
          </a:p>
        </p:txBody>
      </p:sp>
      <p:graphicFrame>
        <p:nvGraphicFramePr>
          <p:cNvPr id="49" name="Диаграмма 48"/>
          <p:cNvGraphicFramePr/>
          <p:nvPr>
            <p:extLst>
              <p:ext uri="{D42A27DB-BD31-4B8C-83A1-F6EECF244321}">
                <p14:modId xmlns:p14="http://schemas.microsoft.com/office/powerpoint/2010/main" val="1967233073"/>
              </p:ext>
            </p:extLst>
          </p:nvPr>
        </p:nvGraphicFramePr>
        <p:xfrm>
          <a:off x="3528670" y="1943714"/>
          <a:ext cx="4238086" cy="3227420"/>
        </p:xfrm>
        <a:graphic>
          <a:graphicData uri="http://schemas.openxmlformats.org/drawingml/2006/chart">
            <c:chart xmlns:c="http://schemas.openxmlformats.org/drawingml/2006/chart" xmlns:r="http://schemas.openxmlformats.org/officeDocument/2006/relationships" r:id="rId20"/>
          </a:graphicData>
        </a:graphic>
      </p:graphicFrame>
      <p:pic>
        <p:nvPicPr>
          <p:cNvPr id="50" name="Рисунок 4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77959" y="3916169"/>
            <a:ext cx="1072107" cy="1067858"/>
          </a:xfrm>
          <a:prstGeom prst="rect">
            <a:avLst/>
          </a:prstGeom>
        </p:spPr>
      </p:pic>
      <p:pic>
        <p:nvPicPr>
          <p:cNvPr id="52" name="Рисунок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36715" y="3972440"/>
            <a:ext cx="951040" cy="959533"/>
          </a:xfrm>
          <a:prstGeom prst="rect">
            <a:avLst/>
          </a:prstGeom>
        </p:spPr>
      </p:pic>
      <p:sp>
        <p:nvSpPr>
          <p:cNvPr id="55" name="TextBox 54"/>
          <p:cNvSpPr txBox="1"/>
          <p:nvPr/>
        </p:nvSpPr>
        <p:spPr>
          <a:xfrm flipH="1">
            <a:off x="2553890" y="4127185"/>
            <a:ext cx="725266" cy="657512"/>
          </a:xfrm>
          <a:prstGeom prst="rect">
            <a:avLst/>
          </a:prstGeom>
          <a:noFill/>
        </p:spPr>
        <p:txBody>
          <a:bodyPr wrap="square" rtlCol="0">
            <a:spAutoFit/>
          </a:bodyPr>
          <a:lstStyle/>
          <a:p>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6" name="TextBox 55"/>
          <p:cNvSpPr txBox="1"/>
          <p:nvPr/>
        </p:nvSpPr>
        <p:spPr>
          <a:xfrm flipH="1">
            <a:off x="2568543" y="4119565"/>
            <a:ext cx="990364" cy="657512"/>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a:t>
            </a:r>
          </a:p>
        </p:txBody>
      </p:sp>
      <p:sp>
        <p:nvSpPr>
          <p:cNvPr id="59" name="TextBox 58"/>
          <p:cNvSpPr txBox="1"/>
          <p:nvPr/>
        </p:nvSpPr>
        <p:spPr>
          <a:xfrm>
            <a:off x="2078256" y="4980472"/>
            <a:ext cx="1667958"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Грузоперевозки</a:t>
            </a:r>
          </a:p>
        </p:txBody>
      </p:sp>
      <p:pic>
        <p:nvPicPr>
          <p:cNvPr id="57" name="Рисунок 56"/>
          <p:cNvPicPr>
            <a:picLocks noChangeAspect="1"/>
          </p:cNvPicPr>
          <p:nvPr/>
        </p:nvPicPr>
        <p:blipFill>
          <a:blip r:embed="rId23" cstate="print">
            <a:lum bright="70000" contrast="-70000"/>
            <a:extLst>
              <a:ext uri="{BEBA8EAE-BF5A-486C-A8C5-ECC9F3942E4B}">
                <a14:imgProps xmlns:a14="http://schemas.microsoft.com/office/drawing/2010/main">
                  <a14:imgLayer r:embed="rId2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388701"/>
            <a:ext cx="2772231" cy="358640"/>
          </a:xfrm>
          <a:prstGeom prst="rect">
            <a:avLst/>
          </a:prstGeom>
        </p:spPr>
      </p:pic>
      <p:sp>
        <p:nvSpPr>
          <p:cNvPr id="58" name="TextBox 57"/>
          <p:cNvSpPr txBox="1"/>
          <p:nvPr/>
        </p:nvSpPr>
        <p:spPr>
          <a:xfrm>
            <a:off x="0" y="3410625"/>
            <a:ext cx="2772232" cy="338554"/>
          </a:xfrm>
          <a:prstGeom prst="rect">
            <a:avLst/>
          </a:prstGeom>
          <a:noFill/>
        </p:spPr>
        <p:txBody>
          <a:bodyPr wrap="square" rtlCol="0">
            <a:spAutoFit/>
          </a:bodyPr>
          <a:lstStyle/>
          <a:p>
            <a:pPr algn="ctr"/>
            <a:r>
              <a:rPr lang="ru-RU" sz="1600" dirty="0">
                <a:solidFill>
                  <a:srgbClr val="265F92"/>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p>
        </p:txBody>
      </p:sp>
      <p:pic>
        <p:nvPicPr>
          <p:cNvPr id="48" name="Рисунок 47">
            <a:extLst>
              <a:ext uri="{FF2B5EF4-FFF2-40B4-BE49-F238E27FC236}">
                <a16:creationId xmlns:a16="http://schemas.microsoft.com/office/drawing/2014/main" id="{89966DDE-6BFD-45EF-A853-CE5857D15736}"/>
              </a:ext>
            </a:extLst>
          </p:cNvPr>
          <p:cNvPicPr>
            <a:picLocks noChangeAspect="1"/>
          </p:cNvPicPr>
          <p:nvPr/>
        </p:nvPicPr>
        <p:blipFill rotWithShape="1">
          <a:blip r:embed="rId25"/>
          <a:srcRect t="10206" b="3426"/>
          <a:stretch/>
        </p:blipFill>
        <p:spPr>
          <a:xfrm>
            <a:off x="1" y="6765513"/>
            <a:ext cx="2957538" cy="794162"/>
          </a:xfrm>
          <a:prstGeom prst="rect">
            <a:avLst/>
          </a:prstGeom>
        </p:spPr>
      </p:pic>
    </p:spTree>
    <p:extLst>
      <p:ext uri="{BB962C8B-B14F-4D97-AF65-F5344CB8AC3E}">
        <p14:creationId xmlns:p14="http://schemas.microsoft.com/office/powerpoint/2010/main" val="339503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2600" y="230188"/>
            <a:ext cx="61166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700">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700">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12000"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b="1" i="1" dirty="0" smtClean="0">
                <a:solidFill>
                  <a:srgbClr val="339533"/>
                </a:solidFill>
                <a:latin typeface="Open Sans Semibold" pitchFamily="34" charset="0"/>
                <a:cs typeface="Open Sans Semibold" pitchFamily="34" charset="0"/>
              </a:rPr>
              <a:t>16</a:t>
            </a:r>
            <a:endParaRPr lang="ru-RU" b="1" i="1" dirty="0">
              <a:solidFill>
                <a:srgbClr val="339533"/>
              </a:solidFill>
              <a:latin typeface="Open Sans Semibold" pitchFamily="34" charset="0"/>
              <a:cs typeface="Open Sans Semibold" pitchFamily="34" charset="0"/>
            </a:endParaRPr>
          </a:p>
        </p:txBody>
      </p:sp>
      <p:sp>
        <p:nvSpPr>
          <p:cNvPr id="20497" name="TextBox 26"/>
          <p:cNvSpPr txBox="1">
            <a:spLocks noChangeArrowheads="1"/>
          </p:cNvSpPr>
          <p:nvPr/>
        </p:nvSpPr>
        <p:spPr bwMode="auto">
          <a:xfrm>
            <a:off x="890588" y="166688"/>
            <a:ext cx="10278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100" dirty="0" smtClean="0">
                <a:solidFill>
                  <a:srgbClr val="002060"/>
                </a:solidFill>
                <a:latin typeface="Open Sans" pitchFamily="34" charset="0"/>
                <a:cs typeface="Open Sans" pitchFamily="34" charset="0"/>
              </a:rPr>
              <a:t>Шумячский</a:t>
            </a:r>
            <a:endParaRPr lang="ru-RU" sz="1100" dirty="0">
              <a:solidFill>
                <a:srgbClr val="002060"/>
              </a:solidFill>
              <a:latin typeface="Open Sans" pitchFamily="34" charset="0"/>
              <a:cs typeface="Open Sans" pitchFamily="34" charset="0"/>
            </a:endParaRPr>
          </a:p>
          <a:p>
            <a:pPr eaLnBrk="1" hangingPunct="1"/>
            <a:r>
              <a:rPr lang="ru-RU" sz="1100" dirty="0">
                <a:solidFill>
                  <a:srgbClr val="002060"/>
                </a:solidFill>
                <a:latin typeface="Open Sans" pitchFamily="34" charset="0"/>
                <a:cs typeface="Open Sans" pitchFamily="34" charset="0"/>
              </a:rPr>
              <a:t>район</a:t>
            </a:r>
          </a:p>
          <a:p>
            <a:pPr eaLnBrk="1" hangingPunct="1"/>
            <a:r>
              <a:rPr lang="ru-RU" sz="1100" dirty="0">
                <a:solidFill>
                  <a:srgbClr val="002060"/>
                </a:solidFill>
                <a:latin typeface="Open Sans" pitchFamily="34" charset="0"/>
                <a:cs typeface="Open Sans" pitchFamily="34" charset="0"/>
              </a:rPr>
              <a:t>Смоленской</a:t>
            </a:r>
          </a:p>
          <a:p>
            <a:pPr eaLnBrk="1" hangingPunct="1"/>
            <a:r>
              <a:rPr lang="ru-RU" sz="1100" dirty="0">
                <a:solidFill>
                  <a:srgbClr val="002060"/>
                </a:solidFill>
                <a:latin typeface="Open Sans" pitchFamily="34" charset="0"/>
                <a:cs typeface="Open Sans" pitchFamily="34" charset="0"/>
              </a:rPr>
              <a:t>области</a:t>
            </a:r>
          </a:p>
        </p:txBody>
      </p:sp>
      <p:pic>
        <p:nvPicPr>
          <p:cNvPr id="37" name="Рисунок 36"/>
          <p:cNvPicPr>
            <a:picLocks noChangeAspect="1"/>
          </p:cNvPicPr>
          <p:nvPr/>
        </p:nvPicPr>
        <p:blipFill>
          <a:blip r:embed="rId3" cstate="print"/>
          <a:stretch>
            <a:fillRect/>
          </a:stretch>
        </p:blipFill>
        <p:spPr>
          <a:xfrm>
            <a:off x="2061031" y="156237"/>
            <a:ext cx="5498644" cy="768091"/>
          </a:xfrm>
          <a:prstGeom prst="rect">
            <a:avLst/>
          </a:prstGeom>
        </p:spPr>
      </p:pic>
      <p:sp>
        <p:nvSpPr>
          <p:cNvPr id="38" name="TextBox 37"/>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741" y="2800962"/>
            <a:ext cx="697402" cy="697402"/>
          </a:xfrm>
          <a:prstGeom prst="rect">
            <a:avLst/>
          </a:prstGeom>
        </p:spPr>
      </p:pic>
      <p:sp>
        <p:nvSpPr>
          <p:cNvPr id="23" name="Объект 9"/>
          <p:cNvSpPr txBox="1">
            <a:spLocks/>
          </p:cNvSpPr>
          <p:nvPr/>
        </p:nvSpPr>
        <p:spPr bwMode="auto">
          <a:xfrm>
            <a:off x="209548" y="1258561"/>
            <a:ext cx="7076753" cy="17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325481" algn="just" defTabSz="755650" rtl="0" eaLnBrk="0" fontAlgn="base" latinLnBrk="0" hangingPunct="0">
              <a:lnSpc>
                <a:spcPct val="90000"/>
              </a:lnSpc>
              <a:spcBef>
                <a:spcPts val="825"/>
              </a:spcBef>
              <a:spcAft>
                <a:spcPct val="0"/>
              </a:spcAft>
              <a:buClrTx/>
              <a:buSzTx/>
              <a:buFont typeface="Arial" charset="0"/>
              <a:buNone/>
              <a:tabLst/>
              <a:defRPr/>
            </a:pP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kumimoji="0" lang="ru-RU" sz="1600" b="1" i="0" u="none" strike="noStrike" kern="1200" cap="none" spc="0" normalizeH="0" baseline="0" noProof="0" dirty="0" smtClean="0">
                <a:ln>
                  <a:noFill/>
                </a:ln>
                <a:solidFill>
                  <a:schemeClr val="accent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kumimoji="0" lang="ru-RU" sz="1600" b="0" i="0" u="none" strike="noStrike" kern="1200" cap="none" spc="0" normalizeH="0" baseline="0" noProof="0" dirty="0" smtClean="0">
                <a:ln>
                  <a:noFill/>
                </a:ln>
                <a:solidFill>
                  <a:schemeClr val="accent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endPar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23" y="2920775"/>
            <a:ext cx="2622923" cy="1339253"/>
          </a:xfrm>
          <a:prstGeom prst="rect">
            <a:avLst/>
          </a:prstGeom>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208" y="2877851"/>
            <a:ext cx="2643388" cy="1360662"/>
          </a:xfrm>
          <a:prstGeom prst="rect">
            <a:avLst/>
          </a:prstGeom>
        </p:spPr>
      </p:pic>
      <p:sp>
        <p:nvSpPr>
          <p:cNvPr id="26" name="Объект 9"/>
          <p:cNvSpPr txBox="1">
            <a:spLocks/>
          </p:cNvSpPr>
          <p:nvPr/>
        </p:nvSpPr>
        <p:spPr>
          <a:xfrm>
            <a:off x="4810927" y="2935258"/>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a:t>
            </a:r>
            <a:r>
              <a:rPr lang="ru-RU" sz="1200" dirty="0" smtClean="0">
                <a:latin typeface="Open Sans" panose="020B0606030504020204" pitchFamily="34" charset="0"/>
                <a:ea typeface="Open Sans" panose="020B0606030504020204" pitchFamily="34" charset="0"/>
                <a:cs typeface="Open Sans" panose="020B0606030504020204" pitchFamily="34" charset="0"/>
              </a:rPr>
              <a:t>80</a:t>
            </a:r>
            <a:r>
              <a:rPr lang="ru-RU" sz="1200" dirty="0">
                <a:latin typeface="Open Sans" panose="020B0606030504020204" pitchFamily="34" charset="0"/>
                <a:ea typeface="Open Sans" panose="020B0606030504020204" pitchFamily="34" charset="0"/>
                <a:cs typeface="Open Sans" panose="020B0606030504020204" pitchFamily="34" charset="0"/>
              </a:rPr>
              <a:t>% затрат на уплату первого взноса (аванса) 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a:t>
            </a:r>
            <a:r>
              <a:rPr lang="ru-RU" sz="1200">
                <a:latin typeface="Open Sans" panose="020B0606030504020204" pitchFamily="34" charset="0"/>
                <a:ea typeface="Open Sans" panose="020B0606030504020204" pitchFamily="34" charset="0"/>
                <a:cs typeface="Open Sans" panose="020B0606030504020204" pitchFamily="34" charset="0"/>
              </a:rPr>
              <a:t>более </a:t>
            </a:r>
            <a:r>
              <a:rPr lang="ru-RU" sz="1200" smtClean="0">
                <a:latin typeface="Open Sans" panose="020B0606030504020204" pitchFamily="34" charset="0"/>
                <a:ea typeface="Open Sans" panose="020B0606030504020204" pitchFamily="34" charset="0"/>
                <a:cs typeface="Open Sans" panose="020B0606030504020204" pitchFamily="34" charset="0"/>
              </a:rPr>
              <a:t>5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cxnSp>
        <p:nvCxnSpPr>
          <p:cNvPr id="27" name="Прямая со стрелкой 26"/>
          <p:cNvCxnSpPr/>
          <p:nvPr/>
        </p:nvCxnSpPr>
        <p:spPr>
          <a:xfrm flipH="1">
            <a:off x="3176268" y="3502453"/>
            <a:ext cx="385558" cy="85625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2764715" y="3281082"/>
            <a:ext cx="533184" cy="514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087906" y="3324113"/>
            <a:ext cx="580914" cy="10758"/>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49" y="5692607"/>
            <a:ext cx="359828" cy="312796"/>
          </a:xfrm>
          <a:prstGeom prst="rect">
            <a:avLst/>
          </a:prstGeom>
        </p:spPr>
      </p:pic>
      <p:sp>
        <p:nvSpPr>
          <p:cNvPr id="31" name="TextBox 30"/>
          <p:cNvSpPr txBox="1"/>
          <p:nvPr/>
        </p:nvSpPr>
        <p:spPr>
          <a:xfrm>
            <a:off x="1971825" y="5620194"/>
            <a:ext cx="3539233"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8"/>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17561" y="2923210"/>
            <a:ext cx="243810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50% затрат на технологическое присоединение к объектам электросетевого хозяйства мощностью до 1,5 МВт,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не более 2 млн. рублей</a:t>
            </a:r>
          </a:p>
        </p:txBody>
      </p:sp>
      <p:sp>
        <p:nvSpPr>
          <p:cNvPr id="33" name="Прямоугольник 32"/>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0" y="4475522"/>
            <a:ext cx="3694539" cy="1003504"/>
          </a:xfrm>
          <a:prstGeom prst="rect">
            <a:avLst/>
          </a:prstGeom>
        </p:spPr>
      </p:pic>
      <p:sp>
        <p:nvSpPr>
          <p:cNvPr id="35" name="Прямоугольник 34"/>
          <p:cNvSpPr/>
          <p:nvPr/>
        </p:nvSpPr>
        <p:spPr>
          <a:xfrm>
            <a:off x="280391" y="4475031"/>
            <a:ext cx="3619954" cy="1015663"/>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Предоставления грантов субъектам </a:t>
            </a:r>
            <a:r>
              <a:rPr lang="ru-RU" sz="1200" dirty="0" smtClean="0">
                <a:latin typeface="Open Sans" panose="020B0606030504020204" pitchFamily="34" charset="0"/>
                <a:ea typeface="Open Sans" panose="020B0606030504020204" pitchFamily="34" charset="0"/>
                <a:cs typeface="Open Sans" panose="020B0606030504020204" pitchFamily="34" charset="0"/>
              </a:rPr>
              <a:t>МСП, </a:t>
            </a:r>
            <a:r>
              <a:rPr lang="ru-RU" sz="1200" dirty="0">
                <a:latin typeface="Open Sans" panose="020B0606030504020204" pitchFamily="34" charset="0"/>
                <a:ea typeface="Open Sans" panose="020B0606030504020204" pitchFamily="34" charset="0"/>
                <a:cs typeface="Open Sans" panose="020B0606030504020204" pitchFamily="34" charset="0"/>
              </a:rPr>
              <a:t>являющимся социальными предприятиями, или субъектам </a:t>
            </a:r>
            <a:r>
              <a:rPr lang="ru-RU" sz="1200" dirty="0" smtClean="0">
                <a:latin typeface="Open Sans" panose="020B0606030504020204" pitchFamily="34" charset="0"/>
                <a:ea typeface="Open Sans" panose="020B0606030504020204" pitchFamily="34" charset="0"/>
                <a:cs typeface="Open Sans" panose="020B0606030504020204" pitchFamily="34" charset="0"/>
              </a:rPr>
              <a:t>МСП, </a:t>
            </a:r>
            <a:r>
              <a:rPr lang="ru-RU" sz="1200" dirty="0">
                <a:latin typeface="Open Sans" panose="020B0606030504020204" pitchFamily="34" charset="0"/>
                <a:ea typeface="Open Sans" panose="020B0606030504020204" pitchFamily="34" charset="0"/>
                <a:cs typeface="Open Sans" panose="020B0606030504020204" pitchFamily="34" charset="0"/>
              </a:rPr>
              <a:t>созданным физическими лицами в возрасте до 25 лет </a:t>
            </a:r>
            <a:r>
              <a:rPr lang="ru-RU" sz="1200" dirty="0" smtClean="0">
                <a:latin typeface="Open Sans" panose="020B0606030504020204" pitchFamily="34" charset="0"/>
                <a:ea typeface="Open Sans" panose="020B0606030504020204" pitchFamily="34" charset="0"/>
                <a:cs typeface="Open Sans" panose="020B0606030504020204" pitchFamily="34" charset="0"/>
              </a:rPr>
              <a:t>включительно - </a:t>
            </a:r>
            <a:r>
              <a:rPr lang="ru-RU" sz="1200" dirty="0">
                <a:latin typeface="Open Sans" panose="020B0606030504020204" pitchFamily="34" charset="0"/>
                <a:ea typeface="Open Sans" panose="020B0606030504020204" pitchFamily="34" charset="0"/>
                <a:cs typeface="Open Sans" panose="020B0606030504020204" pitchFamily="34" charset="0"/>
              </a:rPr>
              <a:t>до 0,5 млн.руб.</a:t>
            </a:r>
          </a:p>
        </p:txBody>
      </p:sp>
      <p:sp>
        <p:nvSpPr>
          <p:cNvPr id="36" name="Прямоугольник 35"/>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39" name="Рисунок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6872" y="4610460"/>
            <a:ext cx="2460844" cy="685606"/>
          </a:xfrm>
          <a:prstGeom prst="rect">
            <a:avLst/>
          </a:prstGeom>
        </p:spPr>
      </p:pic>
      <p:cxnSp>
        <p:nvCxnSpPr>
          <p:cNvPr id="40" name="Прямая со стрелкой 39"/>
          <p:cNvCxnSpPr/>
          <p:nvPr/>
        </p:nvCxnSpPr>
        <p:spPr>
          <a:xfrm>
            <a:off x="3900345" y="3498364"/>
            <a:ext cx="498557" cy="86034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4169510" y="4649735"/>
            <a:ext cx="2635568" cy="646331"/>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грантовой</a:t>
            </a:r>
            <a:r>
              <a:rPr lang="ru-RU" sz="1200" dirty="0" smtClean="0">
                <a:latin typeface="Open Sans" panose="020B0606030504020204" pitchFamily="34" charset="0"/>
                <a:ea typeface="Open Sans" panose="020B0606030504020204" pitchFamily="34" charset="0"/>
                <a:cs typeface="Open Sans" panose="020B0606030504020204" pitchFamily="34" charset="0"/>
              </a:rPr>
              <a:t> программы «Первый старт»</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spTree>
    <p:extLst>
      <p:ext uri="{BB962C8B-B14F-4D97-AF65-F5344CB8AC3E}">
        <p14:creationId xmlns:p14="http://schemas.microsoft.com/office/powerpoint/2010/main" val="1341133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44651" y="3885709"/>
            <a:ext cx="998255" cy="96720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639" y="2455442"/>
            <a:ext cx="1051919" cy="101873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230" y="1226137"/>
            <a:ext cx="971491" cy="968433"/>
          </a:xfrm>
          <a:prstGeom prst="rect">
            <a:avLst/>
          </a:prstGeom>
        </p:spPr>
      </p:pic>
      <p:pic>
        <p:nvPicPr>
          <p:cNvPr id="47" name="Рисунок 46"/>
          <p:cNvPicPr>
            <a:picLocks noChangeAspect="1"/>
          </p:cNvPicPr>
          <p:nvPr/>
        </p:nvPicPr>
        <p:blipFill>
          <a:blip r:embed="rId6" cstate="print">
            <a:duotone>
              <a:prstClr val="black"/>
              <a:srgbClr val="77CA82">
                <a:tint val="45000"/>
                <a:satMod val="400000"/>
              </a:srgbClr>
            </a:duotone>
            <a:extLst>
              <a:ext uri="{28A0092B-C50C-407E-A947-70E740481C1C}">
                <a14:useLocalDpi xmlns:a14="http://schemas.microsoft.com/office/drawing/2010/main" val="0"/>
              </a:ext>
            </a:extLst>
          </a:blip>
          <a:stretch>
            <a:fillRect/>
          </a:stretch>
        </p:blipFill>
        <p:spPr>
          <a:xfrm>
            <a:off x="3216934" y="3811782"/>
            <a:ext cx="1072183" cy="1072183"/>
          </a:xfrm>
          <a:prstGeom prst="rect">
            <a:avLst/>
          </a:prstGeom>
        </p:spPr>
      </p:pic>
      <p:pic>
        <p:nvPicPr>
          <p:cNvPr id="9" name="Рисунок 8"/>
          <p:cNvPicPr>
            <a:picLocks noChangeAspect="1"/>
          </p:cNvPicPr>
          <p:nvPr/>
        </p:nvPicPr>
        <p:blipFill>
          <a:blip r:embed="rId7" cstate="print">
            <a:duotone>
              <a:prstClr val="black"/>
              <a:srgbClr val="8BDCDE">
                <a:tint val="45000"/>
                <a:satMod val="400000"/>
              </a:srgbClr>
            </a:duotone>
            <a:extLst>
              <a:ext uri="{28A0092B-C50C-407E-A947-70E740481C1C}">
                <a14:useLocalDpi xmlns:a14="http://schemas.microsoft.com/office/drawing/2010/main" val="0"/>
              </a:ext>
            </a:extLst>
          </a:blip>
          <a:stretch>
            <a:fillRect/>
          </a:stretch>
        </p:blipFill>
        <p:spPr>
          <a:xfrm>
            <a:off x="3831429" y="2429164"/>
            <a:ext cx="1068925" cy="1068925"/>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4459" y="1172298"/>
            <a:ext cx="1072183" cy="1072183"/>
          </a:xfrm>
          <a:prstGeom prst="rect">
            <a:avLst/>
          </a:prstGeom>
        </p:spPr>
      </p:pic>
      <p:pic>
        <p:nvPicPr>
          <p:cNvPr id="36" name="Рисунок 35"/>
          <p:cNvPicPr>
            <a:picLocks noChangeAspect="1"/>
          </p:cNvPicPr>
          <p:nvPr/>
        </p:nvPicPr>
        <p:blipFill>
          <a:blip r:embed="rId8" cstate="print"/>
          <a:stretch>
            <a:fillRect/>
          </a:stretch>
        </p:blipFill>
        <p:spPr>
          <a:xfrm>
            <a:off x="2061031" y="156237"/>
            <a:ext cx="5498644" cy="768091"/>
          </a:xfrm>
          <a:prstGeom prst="rect">
            <a:avLst/>
          </a:prstGeom>
        </p:spPr>
      </p:pic>
      <p:sp>
        <p:nvSpPr>
          <p:cNvPr id="3" name="TextBox 2"/>
          <p:cNvSpPr txBox="1"/>
          <p:nvPr/>
        </p:nvSpPr>
        <p:spPr>
          <a:xfrm>
            <a:off x="2050584" y="30719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Промышленный комплекс</a:t>
            </a:r>
          </a:p>
        </p:txBody>
      </p:sp>
      <p:sp>
        <p:nvSpPr>
          <p:cNvPr id="37" name="TextBox 36"/>
          <p:cNvSpPr txBox="1"/>
          <p:nvPr/>
        </p:nvSpPr>
        <p:spPr>
          <a:xfrm>
            <a:off x="7112787"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sp>
        <p:nvSpPr>
          <p:cNvPr id="52" name="TextBox 51"/>
          <p:cNvSpPr txBox="1"/>
          <p:nvPr/>
        </p:nvSpPr>
        <p:spPr>
          <a:xfrm>
            <a:off x="1344778" y="1926405"/>
            <a:ext cx="890921" cy="523220"/>
          </a:xfrm>
          <a:prstGeom prst="rect">
            <a:avLst/>
          </a:prstGeom>
          <a:noFill/>
        </p:spPr>
        <p:txBody>
          <a:bodyPr wrap="square" rtlCol="0">
            <a:spAutoFit/>
          </a:bodyPr>
          <a:lstStyle/>
          <a:p>
            <a:pPr algn="ct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100 </a:t>
            </a:r>
          </a:p>
        </p:txBody>
      </p:sp>
      <p:pic>
        <p:nvPicPr>
          <p:cNvPr id="55" name="Рисунок 54"/>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3853819"/>
            <a:ext cx="2615631" cy="539782"/>
          </a:xfrm>
          <a:prstGeom prst="rect">
            <a:avLst/>
          </a:prstGeom>
        </p:spPr>
      </p:pic>
      <p:sp>
        <p:nvSpPr>
          <p:cNvPr id="57" name="TextBox 56"/>
          <p:cNvSpPr txBox="1"/>
          <p:nvPr/>
        </p:nvSpPr>
        <p:spPr>
          <a:xfrm>
            <a:off x="122606" y="3845850"/>
            <a:ext cx="2707010"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промышленного производства</a:t>
            </a:r>
          </a:p>
        </p:txBody>
      </p:sp>
      <p:pic>
        <p:nvPicPr>
          <p:cNvPr id="59" name="Рисунок 58"/>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558" y="1092960"/>
            <a:ext cx="2631730" cy="652263"/>
          </a:xfrm>
          <a:prstGeom prst="rect">
            <a:avLst/>
          </a:prstGeom>
        </p:spPr>
      </p:pic>
      <p:sp>
        <p:nvSpPr>
          <p:cNvPr id="61" name="TextBox 60"/>
          <p:cNvSpPr txBox="1"/>
          <p:nvPr/>
        </p:nvSpPr>
        <p:spPr>
          <a:xfrm>
            <a:off x="412947" y="1092013"/>
            <a:ext cx="214766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2" name="Рисунок 1"/>
          <p:cNvPicPr>
            <a:picLocks noChangeAspect="1"/>
          </p:cNvPicPr>
          <p:nvPr/>
        </p:nvPicPr>
        <p:blipFill>
          <a:blip r:embed="rId13" cstate="print">
            <a:clrChange>
              <a:clrFrom>
                <a:srgbClr val="FFFFFF"/>
              </a:clrFrom>
              <a:clrTo>
                <a:srgbClr val="FFFFFF">
                  <a:alpha val="0"/>
                </a:srgbClr>
              </a:clrTo>
            </a:clrChange>
            <a:duotone>
              <a:prstClr val="black"/>
              <a:srgbClr val="00B050">
                <a:tint val="45000"/>
                <a:satMod val="400000"/>
              </a:srgbClr>
            </a:duotone>
          </a:blip>
          <a:stretch>
            <a:fillRect/>
          </a:stretch>
        </p:blipFill>
        <p:spPr>
          <a:xfrm flipH="1">
            <a:off x="699728" y="1790065"/>
            <a:ext cx="713488" cy="679075"/>
          </a:xfrm>
          <a:prstGeom prst="rect">
            <a:avLst/>
          </a:prstGeom>
        </p:spPr>
      </p:pic>
      <p:pic>
        <p:nvPicPr>
          <p:cNvPr id="75" name="Рисунок 74"/>
          <p:cNvPicPr>
            <a:picLocks noChangeAspect="1"/>
          </p:cNvPicPr>
          <p:nvPr/>
        </p:nvPicPr>
        <p:blipFill>
          <a:blip r:embed="rId14"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7807" y="2517598"/>
            <a:ext cx="2631730" cy="670017"/>
          </a:xfrm>
          <a:prstGeom prst="rect">
            <a:avLst/>
          </a:prstGeom>
        </p:spPr>
      </p:pic>
      <p:sp>
        <p:nvSpPr>
          <p:cNvPr id="76" name="TextBox 75"/>
          <p:cNvSpPr txBox="1"/>
          <p:nvPr/>
        </p:nvSpPr>
        <p:spPr>
          <a:xfrm>
            <a:off x="206617" y="2525966"/>
            <a:ext cx="2566821" cy="615553"/>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работающих</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8" name="TextBox 77"/>
          <p:cNvSpPr txBox="1"/>
          <p:nvPr/>
        </p:nvSpPr>
        <p:spPr>
          <a:xfrm>
            <a:off x="409649" y="3291097"/>
            <a:ext cx="2533520"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1,018 </a:t>
            </a:r>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тыс. чел.</a:t>
            </a:r>
            <a:endParaRPr lang="ru-RU" sz="800" dirty="0">
              <a:solidFill>
                <a:srgbClr val="265F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Рисунок 7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6644" y="3251186"/>
            <a:ext cx="530900" cy="558745"/>
          </a:xfrm>
          <a:prstGeom prst="rect">
            <a:avLst/>
          </a:prstGeom>
        </p:spPr>
      </p:pic>
      <p:sp>
        <p:nvSpPr>
          <p:cNvPr id="33" name="TextBox 32"/>
          <p:cNvSpPr txBox="1"/>
          <p:nvPr/>
        </p:nvSpPr>
        <p:spPr>
          <a:xfrm>
            <a:off x="3871639" y="1172298"/>
            <a:ext cx="2887703" cy="523220"/>
          </a:xfrm>
          <a:prstGeom prst="rect">
            <a:avLst/>
          </a:prstGeom>
          <a:noFill/>
        </p:spPr>
        <p:txBody>
          <a:bodyPr wrap="square" rtlCol="0">
            <a:spAutoFit/>
          </a:bodyPr>
          <a:lstStyle/>
          <a:p>
            <a:pPr algn="ctr"/>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Добыча полезных ископаемых</a:t>
            </a:r>
          </a:p>
        </p:txBody>
      </p:sp>
      <p:sp>
        <p:nvSpPr>
          <p:cNvPr id="49" name="TextBox 48"/>
          <p:cNvSpPr txBox="1"/>
          <p:nvPr/>
        </p:nvSpPr>
        <p:spPr>
          <a:xfrm>
            <a:off x="3945650" y="1912765"/>
            <a:ext cx="2614407" cy="261610"/>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ЗАО «КПП»</a:t>
            </a:r>
          </a:p>
        </p:txBody>
      </p:sp>
      <p:sp>
        <p:nvSpPr>
          <p:cNvPr id="53" name="TextBox 52"/>
          <p:cNvSpPr txBox="1"/>
          <p:nvPr/>
        </p:nvSpPr>
        <p:spPr>
          <a:xfrm>
            <a:off x="4107238" y="1618628"/>
            <a:ext cx="2402234" cy="307777"/>
          </a:xfrm>
          <a:prstGeom prst="rect">
            <a:avLst/>
          </a:prstGeom>
          <a:noFill/>
        </p:spPr>
        <p:txBody>
          <a:bodyPr wrap="square" rtlCol="0">
            <a:spAutoFit/>
          </a:bodyPr>
          <a:lstStyle/>
          <a:p>
            <a:pPr algn="ctr"/>
            <a:r>
              <a:rPr lang="ru-RU" sz="1400" b="1" dirty="0">
                <a:latin typeface="Open Sans" panose="020B0606030504020204" pitchFamily="34" charset="0"/>
                <a:ea typeface="Open Sans" panose="020B0606030504020204" pitchFamily="34" charset="0"/>
                <a:cs typeface="Open Sans" panose="020B0606030504020204" pitchFamily="34" charset="0"/>
              </a:rPr>
              <a:t>26,0 млн. руб.</a:t>
            </a:r>
          </a:p>
        </p:txBody>
      </p:sp>
      <p:sp>
        <p:nvSpPr>
          <p:cNvPr id="69" name="TextBox 68"/>
          <p:cNvSpPr txBox="1"/>
          <p:nvPr/>
        </p:nvSpPr>
        <p:spPr>
          <a:xfrm>
            <a:off x="4511790" y="2394191"/>
            <a:ext cx="3081269" cy="307777"/>
          </a:xfrm>
          <a:prstGeom prst="rect">
            <a:avLst/>
          </a:prstGeom>
          <a:noFill/>
        </p:spPr>
        <p:txBody>
          <a:bodyPr wrap="square" rtlCol="0">
            <a:spAutoFit/>
          </a:bodyPr>
          <a:lstStyle>
            <a:defPPr>
              <a:defRPr lang="en-US"/>
            </a:defPPr>
            <a:lvl1pPr algn="ctr">
              <a:defRPr sz="1400" b="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Пищевое производство</a:t>
            </a:r>
          </a:p>
        </p:txBody>
      </p:sp>
      <p:sp>
        <p:nvSpPr>
          <p:cNvPr id="73" name="TextBox 72"/>
          <p:cNvSpPr txBox="1"/>
          <p:nvPr/>
        </p:nvSpPr>
        <p:spPr>
          <a:xfrm>
            <a:off x="4713626" y="2944812"/>
            <a:ext cx="2614407" cy="430887"/>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ШПО «Шумячи-Хлеб»</a:t>
            </a:r>
          </a:p>
          <a:p>
            <a:pPr algn="ct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4992060" y="2649050"/>
            <a:ext cx="2120727" cy="307777"/>
          </a:xfrm>
          <a:prstGeom prst="rect">
            <a:avLst/>
          </a:prstGeom>
          <a:noFill/>
        </p:spPr>
        <p:txBody>
          <a:bodyPr wrap="square" rtlCol="0">
            <a:spAutoFit/>
          </a:bodyPr>
          <a:lstStyle/>
          <a:p>
            <a:pPr algn="ctr"/>
            <a:r>
              <a:rPr lang="ru-RU" sz="1400" b="1" dirty="0">
                <a:latin typeface="Open Sans" panose="020B0606030504020204" pitchFamily="34" charset="0"/>
                <a:ea typeface="Open Sans" panose="020B0606030504020204" pitchFamily="34" charset="0"/>
                <a:cs typeface="Open Sans" panose="020B0606030504020204" pitchFamily="34" charset="0"/>
              </a:rPr>
              <a:t>103,2 млн. руб.</a:t>
            </a:r>
          </a:p>
        </p:txBody>
      </p:sp>
      <p:sp>
        <p:nvSpPr>
          <p:cNvPr id="79" name="TextBox 78"/>
          <p:cNvSpPr txBox="1"/>
          <p:nvPr/>
        </p:nvSpPr>
        <p:spPr>
          <a:xfrm>
            <a:off x="4107238" y="3843877"/>
            <a:ext cx="3355433" cy="523220"/>
          </a:xfrm>
          <a:prstGeom prst="rect">
            <a:avLst/>
          </a:prstGeom>
          <a:noFill/>
        </p:spPr>
        <p:txBody>
          <a:bodyPr wrap="square" rtlCol="0">
            <a:spAutoFit/>
          </a:bodyPr>
          <a:lstStyle>
            <a:defPPr>
              <a:defRPr lang="en-US"/>
            </a:defPPr>
            <a:lvl1pPr algn="ctr">
              <a:defRPr sz="1400" b="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Производство и распределение воды, электроэнергии и газа</a:t>
            </a:r>
          </a:p>
        </p:txBody>
      </p:sp>
      <p:sp>
        <p:nvSpPr>
          <p:cNvPr id="80" name="TextBox 79"/>
          <p:cNvSpPr txBox="1"/>
          <p:nvPr/>
        </p:nvSpPr>
        <p:spPr>
          <a:xfrm>
            <a:off x="4318120" y="4702712"/>
            <a:ext cx="2614407" cy="430887"/>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МУП «Коммунальщик»</a:t>
            </a:r>
          </a:p>
          <a:p>
            <a:pPr algn="ctr"/>
            <a:r>
              <a:rPr lang="ru-RU" sz="1100" dirty="0">
                <a:latin typeface="Open Sans" panose="020B0606030504020204" pitchFamily="34" charset="0"/>
                <a:ea typeface="Open Sans" panose="020B0606030504020204" pitchFamily="34" charset="0"/>
                <a:cs typeface="Open Sans" panose="020B0606030504020204" pitchFamily="34" charset="0"/>
              </a:rPr>
              <a:t>МУП «</a:t>
            </a:r>
            <a:r>
              <a:rPr lang="ru-RU" sz="1100" dirty="0" err="1">
                <a:latin typeface="Open Sans" panose="020B0606030504020204" pitchFamily="34" charset="0"/>
                <a:ea typeface="Open Sans" panose="020B0606030504020204" pitchFamily="34" charset="0"/>
                <a:cs typeface="Open Sans" panose="020B0606030504020204" pitchFamily="34" charset="0"/>
              </a:rPr>
              <a:t>Шумячское</a:t>
            </a:r>
            <a:r>
              <a:rPr lang="ru-RU" sz="1100" dirty="0">
                <a:latin typeface="Open Sans" panose="020B0606030504020204" pitchFamily="34" charset="0"/>
                <a:ea typeface="Open Sans" panose="020B0606030504020204" pitchFamily="34" charset="0"/>
                <a:cs typeface="Open Sans" panose="020B0606030504020204" pitchFamily="34" charset="0"/>
              </a:rPr>
              <a:t> РПО КХ»</a:t>
            </a:r>
          </a:p>
        </p:txBody>
      </p:sp>
      <p:sp>
        <p:nvSpPr>
          <p:cNvPr id="81" name="TextBox 80"/>
          <p:cNvSpPr txBox="1"/>
          <p:nvPr/>
        </p:nvSpPr>
        <p:spPr>
          <a:xfrm>
            <a:off x="4605636" y="4347873"/>
            <a:ext cx="2032810" cy="307777"/>
          </a:xfrm>
          <a:prstGeom prst="rect">
            <a:avLst/>
          </a:prstGeom>
          <a:noFill/>
        </p:spPr>
        <p:txBody>
          <a:bodyPr wrap="square" rtlCol="0">
            <a:spAutoFit/>
          </a:bodyPr>
          <a:lstStyle/>
          <a:p>
            <a:pPr algn="ctr"/>
            <a:r>
              <a:rPr lang="ru-RU" sz="1400" b="1" dirty="0">
                <a:latin typeface="Open Sans" panose="020B0606030504020204" pitchFamily="34" charset="0"/>
                <a:ea typeface="Open Sans" panose="020B0606030504020204" pitchFamily="34" charset="0"/>
                <a:cs typeface="Open Sans" panose="020B0606030504020204" pitchFamily="34" charset="0"/>
              </a:rPr>
              <a:t>65,5 млн. руб.</a:t>
            </a:r>
          </a:p>
        </p:txBody>
      </p:sp>
      <p:graphicFrame>
        <p:nvGraphicFramePr>
          <p:cNvPr id="88" name="Диаграмма 87"/>
          <p:cNvGraphicFramePr/>
          <p:nvPr>
            <p:extLst>
              <p:ext uri="{D42A27DB-BD31-4B8C-83A1-F6EECF244321}">
                <p14:modId xmlns:p14="http://schemas.microsoft.com/office/powerpoint/2010/main" val="24329638"/>
              </p:ext>
            </p:extLst>
          </p:nvPr>
        </p:nvGraphicFramePr>
        <p:xfrm>
          <a:off x="183209" y="4130089"/>
          <a:ext cx="2477814" cy="2982530"/>
        </p:xfrm>
        <a:graphic>
          <a:graphicData uri="http://schemas.openxmlformats.org/drawingml/2006/chart">
            <c:chart xmlns:c="http://schemas.openxmlformats.org/drawingml/2006/chart" xmlns:r="http://schemas.openxmlformats.org/officeDocument/2006/relationships" r:id="rId16"/>
          </a:graphicData>
        </a:graphic>
      </p:graphicFrame>
      <p:sp>
        <p:nvSpPr>
          <p:cNvPr id="42" name="TextBox 41"/>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43" name="TextBox 42"/>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4" name="Picture 3" descr="Буфер обмена01"/>
          <p:cNvPicPr>
            <a:picLocks noChangeAspect="1" noChangeArrowheads="1"/>
          </p:cNvPicPr>
          <p:nvPr/>
        </p:nvPicPr>
        <p:blipFill>
          <a:blip r:embed="rId17" cstate="print"/>
          <a:srcRect/>
          <a:stretch>
            <a:fillRect/>
          </a:stretch>
        </p:blipFill>
        <p:spPr bwMode="auto">
          <a:xfrm>
            <a:off x="179390" y="156950"/>
            <a:ext cx="668154" cy="836522"/>
          </a:xfrm>
          <a:prstGeom prst="rect">
            <a:avLst/>
          </a:prstGeom>
          <a:noFill/>
          <a:ln w="9525">
            <a:noFill/>
            <a:miter lim="800000"/>
            <a:headEnd/>
            <a:tailEnd/>
          </a:ln>
        </p:spPr>
      </p:pic>
      <p:pic>
        <p:nvPicPr>
          <p:cNvPr id="34" name="Рисунок 33">
            <a:extLst>
              <a:ext uri="{FF2B5EF4-FFF2-40B4-BE49-F238E27FC236}">
                <a16:creationId xmlns:a16="http://schemas.microsoft.com/office/drawing/2014/main" id="{89966DDE-6BFD-45EF-A853-CE5857D15736}"/>
              </a:ext>
            </a:extLst>
          </p:cNvPr>
          <p:cNvPicPr>
            <a:picLocks noChangeAspect="1"/>
          </p:cNvPicPr>
          <p:nvPr/>
        </p:nvPicPr>
        <p:blipFill rotWithShape="1">
          <a:blip r:embed="rId18"/>
          <a:srcRect t="10206" b="3426"/>
          <a:stretch/>
        </p:blipFill>
        <p:spPr>
          <a:xfrm>
            <a:off x="1" y="6708559"/>
            <a:ext cx="2957538" cy="836522"/>
          </a:xfrm>
          <a:prstGeom prst="rect">
            <a:avLst/>
          </a:prstGeom>
        </p:spPr>
      </p:pic>
    </p:spTree>
    <p:extLst>
      <p:ext uri="{BB962C8B-B14F-4D97-AF65-F5344CB8AC3E}">
        <p14:creationId xmlns:p14="http://schemas.microsoft.com/office/powerpoint/2010/main" val="237557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630" y="1837555"/>
            <a:ext cx="703970" cy="703970"/>
          </a:xfrm>
          <a:prstGeom prst="rect">
            <a:avLst/>
          </a:prstGeom>
        </p:spPr>
      </p:pic>
      <p:sp>
        <p:nvSpPr>
          <p:cNvPr id="76" name="TextBox 75"/>
          <p:cNvSpPr txBox="1"/>
          <p:nvPr/>
        </p:nvSpPr>
        <p:spPr>
          <a:xfrm>
            <a:off x="1339920" y="1979063"/>
            <a:ext cx="717393" cy="523220"/>
          </a:xfrm>
          <a:prstGeom prst="rect">
            <a:avLst/>
          </a:prstGeom>
          <a:noFill/>
        </p:spPr>
        <p:txBody>
          <a:bodyPr wrap="square" rtlCol="0">
            <a:spAutoFit/>
          </a:bodyPr>
          <a:lstStyle/>
          <a:p>
            <a:pPr algn="ctr"/>
            <a:r>
              <a:rPr lang="ru-RU" sz="2800"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7 </a:t>
            </a:r>
          </a:p>
        </p:txBody>
      </p:sp>
      <p:pic>
        <p:nvPicPr>
          <p:cNvPr id="78" name="Рисунок 77"/>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50161" y="1048052"/>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sp>
        <p:nvSpPr>
          <p:cNvPr id="30" name="TextBox 29"/>
          <p:cNvSpPr txBox="1"/>
          <p:nvPr/>
        </p:nvSpPr>
        <p:spPr>
          <a:xfrm>
            <a:off x="508118" y="1132386"/>
            <a:ext cx="1801050"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sp>
        <p:nvSpPr>
          <p:cNvPr id="59" name="TextBox 58"/>
          <p:cNvSpPr txBox="1"/>
          <p:nvPr/>
        </p:nvSpPr>
        <p:spPr>
          <a:xfrm>
            <a:off x="5396948" y="3886200"/>
            <a:ext cx="184731" cy="369332"/>
          </a:xfrm>
          <a:prstGeom prst="rect">
            <a:avLst/>
          </a:prstGeom>
          <a:noFill/>
        </p:spPr>
        <p:txBody>
          <a:bodyPr wrap="none" rtlCol="0">
            <a:spAutoFit/>
          </a:bodyPr>
          <a:lstStyle/>
          <a:p>
            <a:endParaRPr lang="ru-RU" dirty="0"/>
          </a:p>
        </p:txBody>
      </p:sp>
      <p:graphicFrame>
        <p:nvGraphicFramePr>
          <p:cNvPr id="55" name="Диаграмма 54"/>
          <p:cNvGraphicFramePr/>
          <p:nvPr>
            <p:extLst>
              <p:ext uri="{D42A27DB-BD31-4B8C-83A1-F6EECF244321}">
                <p14:modId xmlns:p14="http://schemas.microsoft.com/office/powerpoint/2010/main" val="76493716"/>
              </p:ext>
            </p:extLst>
          </p:nvPr>
        </p:nvGraphicFramePr>
        <p:xfrm>
          <a:off x="-290275" y="3275875"/>
          <a:ext cx="3195983" cy="3065106"/>
        </p:xfrm>
        <a:graphic>
          <a:graphicData uri="http://schemas.openxmlformats.org/drawingml/2006/chart">
            <c:chart xmlns:c="http://schemas.openxmlformats.org/drawingml/2006/chart" xmlns:r="http://schemas.openxmlformats.org/officeDocument/2006/relationships" r:id="rId9"/>
          </a:graphicData>
        </a:graphic>
      </p:graphicFrame>
      <p:pic>
        <p:nvPicPr>
          <p:cNvPr id="56" name="Рисунок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9811" y="1647131"/>
            <a:ext cx="1273651" cy="1225279"/>
          </a:xfrm>
          <a:prstGeom prst="rect">
            <a:avLst/>
          </a:prstGeom>
        </p:spPr>
      </p:pic>
      <p:sp>
        <p:nvSpPr>
          <p:cNvPr id="60" name="TextBox 59"/>
          <p:cNvSpPr txBox="1"/>
          <p:nvPr/>
        </p:nvSpPr>
        <p:spPr>
          <a:xfrm>
            <a:off x="3493008" y="2905747"/>
            <a:ext cx="3072384"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p:txBody>
      </p:sp>
      <p:pic>
        <p:nvPicPr>
          <p:cNvPr id="67" name="Рисунок 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62568" y="3276833"/>
            <a:ext cx="1133787" cy="1133787"/>
          </a:xfrm>
          <a:prstGeom prst="rect">
            <a:avLst/>
          </a:prstGeom>
        </p:spPr>
      </p:pic>
      <p:pic>
        <p:nvPicPr>
          <p:cNvPr id="68" name="Рисунок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6828" y="3309787"/>
            <a:ext cx="1084915" cy="1084915"/>
          </a:xfrm>
          <a:prstGeom prst="rect">
            <a:avLst/>
          </a:prstGeom>
        </p:spPr>
      </p:pic>
      <p:pic>
        <p:nvPicPr>
          <p:cNvPr id="69" name="Рисунок 6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7041" y="3300434"/>
            <a:ext cx="1094268" cy="1094268"/>
          </a:xfrm>
          <a:prstGeom prst="rect">
            <a:avLst/>
          </a:prstGeom>
        </p:spPr>
      </p:pic>
      <p:sp>
        <p:nvSpPr>
          <p:cNvPr id="70" name="TextBox 69"/>
          <p:cNvSpPr txBox="1"/>
          <p:nvPr/>
        </p:nvSpPr>
        <p:spPr>
          <a:xfrm>
            <a:off x="6023890" y="4454814"/>
            <a:ext cx="1478389" cy="276999"/>
          </a:xfrm>
          <a:prstGeom prst="rect">
            <a:avLst/>
          </a:prstGeom>
          <a:noFill/>
        </p:spPr>
        <p:txBody>
          <a:bodyPr wrap="square" rtlCol="0">
            <a:spAutoFit/>
          </a:bodyPr>
          <a:lstStyle>
            <a:defPPr>
              <a:defRPr lang="en-US"/>
            </a:defPPr>
            <a:lvl1pPr algn="ctr">
              <a:defRPr sz="12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яйцо</a:t>
            </a:r>
          </a:p>
        </p:txBody>
      </p:sp>
      <p:sp>
        <p:nvSpPr>
          <p:cNvPr id="71" name="TextBox 70"/>
          <p:cNvSpPr txBox="1"/>
          <p:nvPr/>
        </p:nvSpPr>
        <p:spPr>
          <a:xfrm>
            <a:off x="4495481" y="4454814"/>
            <a:ext cx="1478389" cy="461665"/>
          </a:xfrm>
          <a:prstGeom prst="rect">
            <a:avLst/>
          </a:prstGeom>
          <a:noFill/>
        </p:spPr>
        <p:txBody>
          <a:bodyPr wrap="square" rtlCol="0">
            <a:spAutoFit/>
          </a:bodyPr>
          <a:lstStyle>
            <a:defPPr>
              <a:defRPr lang="en-US"/>
            </a:defPPr>
            <a:lvl1pPr algn="ctr">
              <a:defRPr sz="12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мясо скота и птицы</a:t>
            </a:r>
          </a:p>
        </p:txBody>
      </p:sp>
      <p:sp>
        <p:nvSpPr>
          <p:cNvPr id="72" name="TextBox 71"/>
          <p:cNvSpPr txBox="1"/>
          <p:nvPr/>
        </p:nvSpPr>
        <p:spPr>
          <a:xfrm>
            <a:off x="2881422" y="4467908"/>
            <a:ext cx="1478389" cy="276999"/>
          </a:xfrm>
          <a:prstGeom prst="rect">
            <a:avLst/>
          </a:prstGeom>
          <a:noFill/>
        </p:spPr>
        <p:txBody>
          <a:bodyPr wrap="square" rtlCol="0">
            <a:spAutoFit/>
          </a:bodyPr>
          <a:lstStyle>
            <a:defPPr>
              <a:defRPr lang="en-US"/>
            </a:defPPr>
            <a:lvl1pPr algn="ctr">
              <a:defRPr sz="12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молоко</a:t>
            </a:r>
          </a:p>
        </p:txBody>
      </p:sp>
      <p:sp>
        <p:nvSpPr>
          <p:cNvPr id="73" name="TextBox 72"/>
          <p:cNvSpPr txBox="1"/>
          <p:nvPr/>
        </p:nvSpPr>
        <p:spPr>
          <a:xfrm>
            <a:off x="4083677" y="1969138"/>
            <a:ext cx="1731908" cy="800219"/>
          </a:xfrm>
          <a:prstGeom prst="rect">
            <a:avLst/>
          </a:prstGeom>
          <a:noFill/>
        </p:spPr>
        <p:txBody>
          <a:bodyPr wrap="square" rtlCol="0">
            <a:spAutoFit/>
          </a:bodyPr>
          <a:lstStyle/>
          <a:p>
            <a:pPr algn="ctr"/>
            <a:r>
              <a:rPr lang="ru-RU" sz="32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10374</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p>
        </p:txBody>
      </p:sp>
      <p:sp>
        <p:nvSpPr>
          <p:cNvPr id="77" name="TextBox 76"/>
          <p:cNvSpPr txBox="1"/>
          <p:nvPr/>
        </p:nvSpPr>
        <p:spPr>
          <a:xfrm>
            <a:off x="3143546" y="3503026"/>
            <a:ext cx="940131" cy="707886"/>
          </a:xfrm>
          <a:prstGeom prst="rect">
            <a:avLst/>
          </a:prstGeom>
          <a:noFill/>
        </p:spPr>
        <p:txBody>
          <a:bodyPr wrap="square" rtlCol="0">
            <a:spAutoFit/>
          </a:bodyPr>
          <a:lstStyle/>
          <a:p>
            <a:pPr algn="ctr"/>
            <a:r>
              <a:rPr lang="ru-RU" sz="2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1317 </a:t>
            </a:r>
          </a:p>
          <a:p>
            <a:pPr algn="ctr"/>
            <a:r>
              <a:rPr lang="ru-RU" sz="1600" dirty="0" err="1">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0" name="TextBox 79"/>
          <p:cNvSpPr txBox="1"/>
          <p:nvPr/>
        </p:nvSpPr>
        <p:spPr>
          <a:xfrm>
            <a:off x="4766391" y="3517467"/>
            <a:ext cx="867071" cy="646331"/>
          </a:xfrm>
          <a:prstGeom prst="rect">
            <a:avLst/>
          </a:prstGeom>
          <a:noFill/>
        </p:spPr>
        <p:txBody>
          <a:bodyPr wrap="square" rtlCol="0">
            <a:spAutoFit/>
          </a:bodyPr>
          <a:lstStyle/>
          <a:p>
            <a:pPr algn="ctr"/>
            <a:r>
              <a:rPr lang="ru-RU" sz="20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302 </a:t>
            </a:r>
          </a:p>
          <a:p>
            <a:pPr algn="ctr"/>
            <a:r>
              <a:rPr lang="ru-RU" sz="16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1" name="TextBox 80"/>
          <p:cNvSpPr txBox="1"/>
          <p:nvPr/>
        </p:nvSpPr>
        <p:spPr>
          <a:xfrm>
            <a:off x="6161242" y="3532856"/>
            <a:ext cx="1100972" cy="677108"/>
          </a:xfrm>
          <a:prstGeom prst="rect">
            <a:avLst/>
          </a:prstGeom>
          <a:noFill/>
        </p:spPr>
        <p:txBody>
          <a:bodyPr wrap="square" rtlCol="0">
            <a:spAutoFit/>
          </a:bodyPr>
          <a:lstStyle/>
          <a:p>
            <a:pPr algn="ctr"/>
            <a:r>
              <a:rPr lang="ru-RU" sz="2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1186</a:t>
            </a:r>
            <a:r>
              <a:rPr lang="ru-RU" sz="20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шт.</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46" name="TextBox 45"/>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7" name="Picture 3" descr="Буфер обмена01"/>
          <p:cNvPicPr>
            <a:picLocks noChangeAspect="1" noChangeArrowheads="1"/>
          </p:cNvPicPr>
          <p:nvPr/>
        </p:nvPicPr>
        <p:blipFill>
          <a:blip r:embed="rId14" cstate="print"/>
          <a:srcRect/>
          <a:stretch>
            <a:fillRect/>
          </a:stretch>
        </p:blipFill>
        <p:spPr bwMode="auto">
          <a:xfrm>
            <a:off x="179390" y="156950"/>
            <a:ext cx="668154" cy="836522"/>
          </a:xfrm>
          <a:prstGeom prst="rect">
            <a:avLst/>
          </a:prstGeom>
          <a:noFill/>
          <a:ln w="9525">
            <a:noFill/>
            <a:miter lim="800000"/>
            <a:headEnd/>
            <a:tailEnd/>
          </a:ln>
        </p:spPr>
      </p:pic>
      <p:pic>
        <p:nvPicPr>
          <p:cNvPr id="43" name="Рисунок 49"/>
          <p:cNvPicPr>
            <a:picLocks noChangeAspect="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2624138" y="5427663"/>
            <a:ext cx="24892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16"/>
          <p:cNvPicPr>
            <a:picLocks noChangeAspect="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2624138" y="5218113"/>
            <a:ext cx="36512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18"/>
          <p:cNvSpPr txBox="1">
            <a:spLocks noChangeArrowheads="1"/>
          </p:cNvSpPr>
          <p:nvPr/>
        </p:nvSpPr>
        <p:spPr bwMode="auto">
          <a:xfrm>
            <a:off x="2540000" y="4892675"/>
            <a:ext cx="454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600" b="1" dirty="0">
                <a:solidFill>
                  <a:srgbClr val="007FAC"/>
                </a:solidFill>
                <a:latin typeface="Open Sans Semibold" panose="020B0706030804020204" pitchFamily="34" charset="0"/>
                <a:cs typeface="Open Sans Semibold" panose="020B0706030804020204" pitchFamily="34" charset="0"/>
              </a:rPr>
              <a:t>Основные задачи на период до 2024 года</a:t>
            </a:r>
          </a:p>
        </p:txBody>
      </p:sp>
      <p:pic>
        <p:nvPicPr>
          <p:cNvPr id="49" name="Рисунок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81300" y="5332413"/>
            <a:ext cx="25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Рисунок 3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08288" y="6121400"/>
            <a:ext cx="2540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8"/>
          <p:cNvSpPr txBox="1">
            <a:spLocks noChangeArrowheads="1"/>
          </p:cNvSpPr>
          <p:nvPr/>
        </p:nvSpPr>
        <p:spPr bwMode="auto">
          <a:xfrm>
            <a:off x="3082925" y="5262563"/>
            <a:ext cx="3559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200">
                <a:latin typeface="Open Sans" panose="020B0606030504020204" pitchFamily="34" charset="0"/>
                <a:cs typeface="Open Sans" panose="020B0606030504020204" pitchFamily="34" charset="0"/>
              </a:rPr>
              <a:t>Развитие приоритетных подотраслей сельского хозяйства и достижение фин. устойчивости сельскохозяйственных товаропроизводителей</a:t>
            </a:r>
          </a:p>
        </p:txBody>
      </p:sp>
      <p:sp>
        <p:nvSpPr>
          <p:cNvPr id="53" name="TextBox 33"/>
          <p:cNvSpPr txBox="1">
            <a:spLocks noChangeArrowheads="1"/>
          </p:cNvSpPr>
          <p:nvPr/>
        </p:nvSpPr>
        <p:spPr bwMode="auto">
          <a:xfrm>
            <a:off x="3082925" y="6061075"/>
            <a:ext cx="290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200">
                <a:latin typeface="Open Sans" panose="020B0606030504020204" pitchFamily="34" charset="0"/>
                <a:cs typeface="Open Sans" panose="020B0606030504020204" pitchFamily="34" charset="0"/>
              </a:rPr>
              <a:t>Вовлечение в оборот неиспользуемых земель сельскохозяйственного </a:t>
            </a:r>
          </a:p>
          <a:p>
            <a:pPr eaLnBrk="1" hangingPunct="1">
              <a:lnSpc>
                <a:spcPct val="100000"/>
              </a:lnSpc>
              <a:spcBef>
                <a:spcPct val="0"/>
              </a:spcBef>
              <a:buFontTx/>
              <a:buNone/>
            </a:pPr>
            <a:r>
              <a:rPr lang="ru-RU" sz="1200">
                <a:latin typeface="Open Sans" panose="020B0606030504020204" pitchFamily="34" charset="0"/>
                <a:cs typeface="Open Sans" panose="020B0606030504020204" pitchFamily="34" charset="0"/>
              </a:rPr>
              <a:t>назначения</a:t>
            </a:r>
          </a:p>
        </p:txBody>
      </p:sp>
      <p:pic>
        <p:nvPicPr>
          <p:cNvPr id="36" name="Рисунок 35">
            <a:extLst>
              <a:ext uri="{FF2B5EF4-FFF2-40B4-BE49-F238E27FC236}">
                <a16:creationId xmlns:a16="http://schemas.microsoft.com/office/drawing/2014/main" id="{89966DDE-6BFD-45EF-A853-CE5857D15736}"/>
              </a:ext>
            </a:extLst>
          </p:cNvPr>
          <p:cNvPicPr>
            <a:picLocks noChangeAspect="1"/>
          </p:cNvPicPr>
          <p:nvPr/>
        </p:nvPicPr>
        <p:blipFill rotWithShape="1">
          <a:blip r:embed="rId17"/>
          <a:srcRect t="10206" b="3426"/>
          <a:stretch/>
        </p:blipFill>
        <p:spPr>
          <a:xfrm>
            <a:off x="1" y="6708559"/>
            <a:ext cx="2957538" cy="836522"/>
          </a:xfrm>
          <a:prstGeom prst="rect">
            <a:avLst/>
          </a:prstGeom>
        </p:spPr>
      </p:pic>
    </p:spTree>
    <p:extLst>
      <p:ext uri="{BB962C8B-B14F-4D97-AF65-F5344CB8AC3E}">
        <p14:creationId xmlns:p14="http://schemas.microsoft.com/office/powerpoint/2010/main" val="138110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4564" y="2607372"/>
            <a:ext cx="2318752" cy="176228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7" name="Рисунок 5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60470" y="2122268"/>
            <a:ext cx="2278865" cy="411187"/>
          </a:xfrm>
          <a:prstGeom prst="rect">
            <a:avLst/>
          </a:prstGeom>
        </p:spPr>
      </p:pic>
      <p:sp>
        <p:nvSpPr>
          <p:cNvPr id="48" name="TextBox 47"/>
          <p:cNvSpPr txBox="1"/>
          <p:nvPr/>
        </p:nvSpPr>
        <p:spPr>
          <a:xfrm>
            <a:off x="5109172" y="2090003"/>
            <a:ext cx="23667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5" cstate="print">
            <a:duotone>
              <a:prstClr val="black"/>
              <a:srgbClr val="CCE395">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51402" y="879485"/>
            <a:ext cx="2287933" cy="267708"/>
          </a:xfrm>
          <a:prstGeom prst="rect">
            <a:avLst/>
          </a:prstGeom>
        </p:spPr>
      </p:pic>
      <p:sp>
        <p:nvSpPr>
          <p:cNvPr id="21" name="TextBox 20"/>
          <p:cNvSpPr txBox="1"/>
          <p:nvPr/>
        </p:nvSpPr>
        <p:spPr>
          <a:xfrm>
            <a:off x="5078994" y="872818"/>
            <a:ext cx="236301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747" y="854310"/>
            <a:ext cx="2524148" cy="315507"/>
          </a:xfrm>
          <a:prstGeom prst="rect">
            <a:avLst/>
          </a:prstGeom>
        </p:spPr>
      </p:pic>
      <p:sp>
        <p:nvSpPr>
          <p:cNvPr id="6" name="TextBox 5"/>
          <p:cNvSpPr txBox="1"/>
          <p:nvPr/>
        </p:nvSpPr>
        <p:spPr>
          <a:xfrm>
            <a:off x="80149" y="862084"/>
            <a:ext cx="25197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Объект 31"/>
          <p:cNvSpPr txBox="1">
            <a:spLocks/>
          </p:cNvSpPr>
          <p:nvPr/>
        </p:nvSpPr>
        <p:spPr>
          <a:xfrm>
            <a:off x="2616581" y="1227206"/>
            <a:ext cx="2517983" cy="335585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оборудования в целях создания и (или) модернизации производства молочной продукции.</a:t>
            </a:r>
          </a:p>
        </p:txBody>
      </p:sp>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2487" y="1194414"/>
            <a:ext cx="2452195" cy="3468121"/>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45849" y="862442"/>
            <a:ext cx="2452477" cy="299242"/>
          </a:xfrm>
          <a:prstGeom prst="rect">
            <a:avLst/>
          </a:prstGeom>
        </p:spPr>
      </p:pic>
      <p:sp>
        <p:nvSpPr>
          <p:cNvPr id="46" name="TextBox 45"/>
          <p:cNvSpPr txBox="1"/>
          <p:nvPr/>
        </p:nvSpPr>
        <p:spPr>
          <a:xfrm>
            <a:off x="2672303" y="860951"/>
            <a:ext cx="240669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48" y="1198775"/>
            <a:ext cx="2529447" cy="2096382"/>
          </a:xfrm>
          <a:prstGeom prst="rect">
            <a:avLst/>
          </a:prstGeom>
        </p:spPr>
      </p:pic>
      <p:sp>
        <p:nvSpPr>
          <p:cNvPr id="49" name="Объект 31"/>
          <p:cNvSpPr>
            <a:spLocks noGrp="1"/>
          </p:cNvSpPr>
          <p:nvPr/>
        </p:nvSpPr>
        <p:spPr>
          <a:xfrm>
            <a:off x="48430" y="1220332"/>
            <a:ext cx="2551814" cy="202922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горюче-смазочных материалов, используемых при производстве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p>
        </p:txBody>
      </p:sp>
      <p:pic>
        <p:nvPicPr>
          <p:cNvPr id="7" name="Рисунок 6"/>
          <p:cNvPicPr>
            <a:picLocks noChangeAspect="1"/>
          </p:cNvPicPr>
          <p:nvPr/>
        </p:nvPicPr>
        <p:blipFill>
          <a:blip r:embed="rId9" cstate="print">
            <a:duotone>
              <a:prstClr val="black"/>
              <a:srgbClr val="DEE59D">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62" y="3341618"/>
            <a:ext cx="2520132" cy="293796"/>
          </a:xfrm>
          <a:prstGeom prst="rect">
            <a:avLst/>
          </a:prstGeom>
        </p:spPr>
      </p:pic>
      <p:sp>
        <p:nvSpPr>
          <p:cNvPr id="12" name="TextBox 11"/>
          <p:cNvSpPr txBox="1"/>
          <p:nvPr/>
        </p:nvSpPr>
        <p:spPr>
          <a:xfrm>
            <a:off x="104291" y="3357689"/>
            <a:ext cx="249560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240449" y="5339022"/>
            <a:ext cx="1260636" cy="1220743"/>
          </a:xfrm>
          <a:prstGeom prst="rect">
            <a:avLst/>
          </a:prstGeom>
        </p:spPr>
      </p:pic>
      <p:pic>
        <p:nvPicPr>
          <p:cNvPr id="24" name="Рисунок 23"/>
          <p:cNvPicPr>
            <a:picLocks noChangeAspect="1"/>
          </p:cNvPicPr>
          <p:nvPr/>
        </p:nvPicPr>
        <p:blipFill>
          <a:blip r:embed="rId12" cstate="print">
            <a:duotone>
              <a:prstClr val="black"/>
              <a:srgbClr val="AEFFDE">
                <a:tint val="45000"/>
                <a:satMod val="400000"/>
              </a:srgbClr>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21072" y="4708444"/>
            <a:ext cx="2426023" cy="357743"/>
          </a:xfrm>
          <a:prstGeom prst="rect">
            <a:avLst/>
          </a:prstGeom>
        </p:spPr>
      </p:pic>
      <p:pic>
        <p:nvPicPr>
          <p:cNvPr id="10" name="Рисунок 9"/>
          <p:cNvPicPr>
            <a:picLocks noChangeAspect="1"/>
          </p:cNvPicPr>
          <p:nvPr/>
        </p:nvPicPr>
        <p:blipFill>
          <a:blip r:embed="rId14"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665896" y="4656482"/>
            <a:ext cx="2298906"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8"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48" y="3681874"/>
            <a:ext cx="2529447" cy="2511163"/>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39159" y="5114982"/>
            <a:ext cx="2407936" cy="620072"/>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39159" y="5121595"/>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0900" y="1190852"/>
            <a:ext cx="2283313" cy="873186"/>
          </a:xfrm>
          <a:prstGeom prst="rect">
            <a:avLst/>
          </a:prstGeom>
        </p:spPr>
      </p:pic>
      <p:sp>
        <p:nvSpPr>
          <p:cNvPr id="50" name="Объект 31"/>
          <p:cNvSpPr txBox="1">
            <a:spLocks/>
          </p:cNvSpPr>
          <p:nvPr/>
        </p:nvSpPr>
        <p:spPr>
          <a:xfrm>
            <a:off x="136449" y="3704378"/>
            <a:ext cx="2388518" cy="246615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прирост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содержание высокопродуктивного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развитие мясного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рыбопосадочного материала.</a:t>
            </a:r>
          </a:p>
        </p:txBody>
      </p:sp>
      <p:sp>
        <p:nvSpPr>
          <p:cNvPr id="47" name="TextBox 46"/>
          <p:cNvSpPr txBox="1"/>
          <p:nvPr/>
        </p:nvSpPr>
        <p:spPr>
          <a:xfrm>
            <a:off x="833915" y="24262"/>
            <a:ext cx="1027845" cy="769441"/>
          </a:xfrm>
          <a:prstGeom prst="rect">
            <a:avLst/>
          </a:prstGeom>
          <a:noFill/>
        </p:spPr>
        <p:txBody>
          <a:bodyPr wrap="none" rtlCol="0">
            <a:spAutoFit/>
          </a:bodyPr>
          <a:lstStyle/>
          <a:p>
            <a:r>
              <a:rPr lang="ru-RU" sz="11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Шумячский</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0471" y="2590602"/>
            <a:ext cx="2267594" cy="2117842"/>
          </a:xfrm>
          <a:prstGeom prst="rect">
            <a:avLst/>
          </a:prstGeom>
        </p:spPr>
      </p:pic>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37" name="Picture 3" descr="Буфер обмена01"/>
          <p:cNvPicPr>
            <a:picLocks noChangeAspect="1" noChangeArrowheads="1"/>
          </p:cNvPicPr>
          <p:nvPr/>
        </p:nvPicPr>
        <p:blipFill>
          <a:blip r:embed="rId18" cstate="print"/>
          <a:srcRect/>
          <a:stretch>
            <a:fillRect/>
          </a:stretch>
        </p:blipFill>
        <p:spPr bwMode="auto">
          <a:xfrm>
            <a:off x="104291" y="62928"/>
            <a:ext cx="743253" cy="759734"/>
          </a:xfrm>
          <a:prstGeom prst="rect">
            <a:avLst/>
          </a:prstGeom>
          <a:noFill/>
          <a:ln w="9525">
            <a:noFill/>
            <a:miter lim="800000"/>
            <a:headEnd/>
            <a:tailEnd/>
          </a:ln>
        </p:spPr>
      </p:pic>
    </p:spTree>
    <p:extLst>
      <p:ext uri="{BB962C8B-B14F-4D97-AF65-F5344CB8AC3E}">
        <p14:creationId xmlns:p14="http://schemas.microsoft.com/office/powerpoint/2010/main" val="1990502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stretch>
            <a:fillRect/>
          </a:stretch>
        </p:blipFill>
        <p:spPr>
          <a:xfrm>
            <a:off x="2061031" y="156237"/>
            <a:ext cx="5498644" cy="768091"/>
          </a:xfrm>
          <a:prstGeom prst="rect">
            <a:avLst/>
          </a:prstGeom>
        </p:spPr>
      </p:pic>
      <p:sp>
        <p:nvSpPr>
          <p:cNvPr id="18" name="TextBox 17"/>
          <p:cNvSpPr txBox="1"/>
          <p:nvPr/>
        </p:nvSpPr>
        <p:spPr>
          <a:xfrm>
            <a:off x="1751897" y="256035"/>
            <a:ext cx="6116912" cy="584775"/>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6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район» 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2" name="TextBox 21"/>
          <p:cNvSpPr txBox="1"/>
          <p:nvPr/>
        </p:nvSpPr>
        <p:spPr>
          <a:xfrm>
            <a:off x="341525" y="4057075"/>
            <a:ext cx="2422465" cy="523220"/>
          </a:xfrm>
          <a:prstGeom prst="rect">
            <a:avLst/>
          </a:prstGeom>
          <a:noFill/>
        </p:spPr>
        <p:txBody>
          <a:bodyPr wrap="square" rtlCol="0">
            <a:spAutoFit/>
          </a:bodyPr>
          <a:lstStyle/>
          <a:p>
            <a:pPr algn="ctr"/>
            <a:r>
              <a:rPr lang="ru-RU" sz="1400" dirty="0">
                <a:solidFill>
                  <a:schemeClr val="tx1">
                    <a:lumMod val="95000"/>
                    <a:lumOff val="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Каменев Дмитрий Анатольевич</a:t>
            </a:r>
          </a:p>
        </p:txBody>
      </p:sp>
      <p:sp>
        <p:nvSpPr>
          <p:cNvPr id="23" name="TextBox 22"/>
          <p:cNvSpPr txBox="1"/>
          <p:nvPr/>
        </p:nvSpPr>
        <p:spPr>
          <a:xfrm>
            <a:off x="4061568" y="1239005"/>
            <a:ext cx="2049613" cy="307777"/>
          </a:xfrm>
          <a:prstGeom prst="rect">
            <a:avLst/>
          </a:prstGeom>
          <a:noFill/>
        </p:spPr>
        <p:txBody>
          <a:bodyPr wrap="square" rtlCol="0">
            <a:spAutoFit/>
          </a:bodyPr>
          <a:lstStyle>
            <a:defPPr>
              <a:defRPr lang="en-US"/>
            </a:defPPr>
            <a:lvl1pPr algn="ctr">
              <a:defRPr sz="140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Дорогие друзья!</a:t>
            </a: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6"/>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14" name="TextBox 1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0" name="Прямоугольник 29"/>
          <p:cNvSpPr/>
          <p:nvPr/>
        </p:nvSpPr>
        <p:spPr>
          <a:xfrm>
            <a:off x="2957538" y="1647365"/>
            <a:ext cx="4257675" cy="2923877"/>
          </a:xfrm>
          <a:prstGeom prst="rect">
            <a:avLst/>
          </a:prstGeom>
        </p:spPr>
        <p:txBody>
          <a:bodyPr wrap="square">
            <a:spAutoFit/>
          </a:bodyPr>
          <a:lstStyle/>
          <a:p>
            <a:pPr indent="361950" algn="just"/>
            <a:r>
              <a:rPr lang="ru-RU" sz="1200" dirty="0">
                <a:latin typeface="Open Sans" pitchFamily="34" charset="0"/>
                <a:ea typeface="Open Sans" pitchFamily="34" charset="0"/>
                <a:cs typeface="Open Sans" pitchFamily="34" charset="0"/>
              </a:rPr>
              <a:t>Рады приветствовать всех, кто заинтересовался нашим древним </a:t>
            </a:r>
            <a:r>
              <a:rPr lang="ru-RU" sz="1200" dirty="0" err="1">
                <a:latin typeface="Open Sans" pitchFamily="34" charset="0"/>
                <a:ea typeface="Open Sans" pitchFamily="34" charset="0"/>
                <a:cs typeface="Open Sans" pitchFamily="34" charset="0"/>
              </a:rPr>
              <a:t>Шумячским</a:t>
            </a:r>
            <a:r>
              <a:rPr lang="ru-RU" sz="1200" dirty="0">
                <a:latin typeface="Open Sans" pitchFamily="34" charset="0"/>
                <a:ea typeface="Open Sans" pitchFamily="34" charset="0"/>
                <a:cs typeface="Open Sans" pitchFamily="34" charset="0"/>
              </a:rPr>
              <a:t> краем! </a:t>
            </a:r>
          </a:p>
          <a:p>
            <a:pPr indent="361950" algn="just"/>
            <a:endParaRPr lang="ru-RU" sz="800" dirty="0">
              <a:latin typeface="Open Sans" pitchFamily="34" charset="0"/>
              <a:ea typeface="Open Sans" pitchFamily="34" charset="0"/>
              <a:cs typeface="Open Sans" pitchFamily="34" charset="0"/>
            </a:endParaRPr>
          </a:p>
          <a:p>
            <a:pPr indent="361950" algn="just"/>
            <a:r>
              <a:rPr lang="ru-RU" sz="1200" dirty="0" err="1">
                <a:latin typeface="Open Sans" pitchFamily="34" charset="0"/>
                <a:ea typeface="Open Sans" pitchFamily="34" charset="0"/>
                <a:cs typeface="Open Sans" pitchFamily="34" charset="0"/>
              </a:rPr>
              <a:t>Шумячский</a:t>
            </a:r>
            <a:r>
              <a:rPr lang="ru-RU" sz="1200" dirty="0">
                <a:latin typeface="Open Sans" pitchFamily="34" charset="0"/>
                <a:ea typeface="Open Sans" pitchFamily="34" charset="0"/>
                <a:cs typeface="Open Sans" pitchFamily="34" charset="0"/>
              </a:rPr>
              <a:t> район – один из живописных и богатых историей уголков Смоленской области. Мы свято чтим боевые и культурные традиции нашего района. Любовь к району рождает гордость за него, гордость за свою малую Родину, которая дала нашей стране видных деятелей науки, искусства, военачальников. Современный </a:t>
            </a:r>
            <a:r>
              <a:rPr lang="ru-RU" sz="1200" dirty="0" err="1">
                <a:latin typeface="Open Sans" pitchFamily="34" charset="0"/>
                <a:ea typeface="Open Sans" pitchFamily="34" charset="0"/>
                <a:cs typeface="Open Sans" pitchFamily="34" charset="0"/>
              </a:rPr>
              <a:t>Шумячский</a:t>
            </a:r>
            <a:r>
              <a:rPr lang="ru-RU" sz="1200" dirty="0">
                <a:latin typeface="Open Sans" pitchFamily="34" charset="0"/>
                <a:ea typeface="Open Sans" pitchFamily="34" charset="0"/>
                <a:cs typeface="Open Sans" pitchFamily="34" charset="0"/>
              </a:rPr>
              <a:t> район обладает развитой инфраструктурой, газифицирован, имеет хорошее транспортное сообщение с областным центром.</a:t>
            </a:r>
          </a:p>
          <a:p>
            <a:pPr indent="361950" algn="just"/>
            <a:endParaRPr lang="ru-RU" sz="800" dirty="0">
              <a:latin typeface="Open Sans" pitchFamily="34" charset="0"/>
              <a:ea typeface="Open Sans" pitchFamily="34" charset="0"/>
              <a:cs typeface="Open Sans" pitchFamily="34" charset="0"/>
            </a:endParaRPr>
          </a:p>
          <a:p>
            <a:pPr indent="361950" algn="just"/>
            <a:r>
              <a:rPr lang="ru-RU" sz="1200" dirty="0">
                <a:latin typeface="Open Sans" pitchFamily="34" charset="0"/>
                <a:ea typeface="Open Sans" pitchFamily="34" charset="0"/>
                <a:cs typeface="Open Sans" pitchFamily="34" charset="0"/>
              </a:rPr>
              <a:t>Район представляет собой удобную площадку для развития производства в агропромышленном комплексе. Мы готовы представить инвесторам необходимое количество земли для развития овощеводства, растениеводства, животноводства.</a:t>
            </a:r>
          </a:p>
        </p:txBody>
      </p:sp>
      <p:sp>
        <p:nvSpPr>
          <p:cNvPr id="20" name="TextBox 19"/>
          <p:cNvSpPr txBox="1"/>
          <p:nvPr/>
        </p:nvSpPr>
        <p:spPr>
          <a:xfrm>
            <a:off x="1264702" y="6409704"/>
            <a:ext cx="437745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a:t>
            </a:r>
            <a:r>
              <a:rPr lang="ru-RU" sz="1400" dirty="0" err="1">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a:t>
            </a: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район!</a:t>
            </a:r>
          </a:p>
        </p:txBody>
      </p:sp>
      <p:sp>
        <p:nvSpPr>
          <p:cNvPr id="5" name="Прямоугольник 4"/>
          <p:cNvSpPr/>
          <p:nvPr/>
        </p:nvSpPr>
        <p:spPr>
          <a:xfrm>
            <a:off x="368937" y="5125240"/>
            <a:ext cx="6491151" cy="1000274"/>
          </a:xfrm>
          <a:prstGeom prst="rect">
            <a:avLst/>
          </a:prstGeom>
        </p:spPr>
        <p:txBody>
          <a:bodyPr wrap="square">
            <a:spAutoFit/>
          </a:bodyPr>
          <a:lstStyle/>
          <a:p>
            <a:pPr indent="357188" algn="just"/>
            <a:r>
              <a:rPr lang="ru-RU" sz="1200" dirty="0">
                <a:latin typeface="Open Sans" pitchFamily="34" charset="0"/>
                <a:ea typeface="Open Sans" pitchFamily="34" charset="0"/>
                <a:cs typeface="Open Sans" pitchFamily="34" charset="0"/>
              </a:rPr>
              <a:t>Кроме того, район имеет немало красивейших природных зон для строительства баз отдыха.</a:t>
            </a:r>
          </a:p>
          <a:p>
            <a:pPr algn="just"/>
            <a:r>
              <a:rPr lang="ru-RU" sz="1100" dirty="0">
                <a:latin typeface="Open Sans" pitchFamily="34" charset="0"/>
                <a:ea typeface="Open Sans" pitchFamily="34" charset="0"/>
                <a:cs typeface="Open Sans" pitchFamily="34" charset="0"/>
              </a:rPr>
              <a:t> </a:t>
            </a:r>
            <a:endParaRPr lang="ru-RU" sz="300" dirty="0">
              <a:latin typeface="Open Sans" pitchFamily="34" charset="0"/>
              <a:ea typeface="Open Sans" pitchFamily="34" charset="0"/>
              <a:cs typeface="Open Sans" pitchFamily="34" charset="0"/>
            </a:endParaRPr>
          </a:p>
          <a:p>
            <a:pPr indent="361950" algn="just"/>
            <a:r>
              <a:rPr lang="ru-RU" sz="1200" dirty="0">
                <a:latin typeface="Open Sans" pitchFamily="34" charset="0"/>
                <a:ea typeface="Open Sans" pitchFamily="34" charset="0"/>
                <a:cs typeface="Open Sans" pitchFamily="34" charset="0"/>
              </a:rPr>
              <a:t>Администрация муниципального образования стремится сделать наш край привлекательным для инвесторов и всегда готова к сотрудничеству. </a:t>
            </a:r>
          </a:p>
        </p:txBody>
      </p:sp>
      <p:pic>
        <p:nvPicPr>
          <p:cNvPr id="1027" name="Picture 3" descr="Буфер обмена01"/>
          <p:cNvPicPr>
            <a:picLocks noChangeAspect="1" noChangeArrowheads="1"/>
          </p:cNvPicPr>
          <p:nvPr/>
        </p:nvPicPr>
        <p:blipFill>
          <a:blip r:embed="rId3" cstate="print"/>
          <a:srcRect/>
          <a:stretch>
            <a:fillRect/>
          </a:stretch>
        </p:blipFill>
        <p:spPr bwMode="auto">
          <a:xfrm>
            <a:off x="179390" y="156950"/>
            <a:ext cx="668154" cy="836522"/>
          </a:xfrm>
          <a:prstGeom prst="rect">
            <a:avLst/>
          </a:prstGeom>
          <a:noFill/>
          <a:ln w="9525">
            <a:noFill/>
            <a:miter lim="800000"/>
            <a:headEnd/>
            <a:tailEnd/>
          </a:ln>
        </p:spPr>
      </p:pic>
      <p:pic>
        <p:nvPicPr>
          <p:cNvPr id="21" name="Рисунок 20" descr="C:\Users\User\Downloads\Telegram Desktop\photo_2024-07-01_12-11-37.jpg">
            <a:extLst>
              <a:ext uri="{FF2B5EF4-FFF2-40B4-BE49-F238E27FC236}">
                <a16:creationId xmlns:a16="http://schemas.microsoft.com/office/drawing/2014/main" id="{9649E5C8-1916-4584-8169-293F9FE689F0}"/>
              </a:ext>
            </a:extLst>
          </p:cNvPr>
          <p:cNvPicPr/>
          <p:nvPr/>
        </p:nvPicPr>
        <p:blipFill rotWithShape="1">
          <a:blip r:embed="rId4" cstate="print">
            <a:extLst>
              <a:ext uri="{28A0092B-C50C-407E-A947-70E740481C1C}">
                <a14:useLocalDpi xmlns:a14="http://schemas.microsoft.com/office/drawing/2010/main" val="0"/>
              </a:ext>
            </a:extLst>
          </a:blip>
          <a:srcRect l="1094" t="1094"/>
          <a:stretch/>
        </p:blipFill>
        <p:spPr bwMode="auto">
          <a:xfrm>
            <a:off x="473228" y="1613651"/>
            <a:ext cx="2006574" cy="2006574"/>
          </a:xfrm>
          <a:prstGeom prst="ellipse">
            <a:avLst/>
          </a:prstGeom>
          <a:noFill/>
          <a:ln>
            <a:noFill/>
          </a:ln>
          <a:extLst>
            <a:ext uri="{53640926-AAD7-44D8-BBD7-CCE9431645EC}">
              <a14:shadowObscured xmlns:a14="http://schemas.microsoft.com/office/drawing/2010/main"/>
            </a:ext>
          </a:extLst>
        </p:spPr>
      </p:pic>
      <p:pic>
        <p:nvPicPr>
          <p:cNvPr id="2" name="Рисунок 1">
            <a:extLst>
              <a:ext uri="{FF2B5EF4-FFF2-40B4-BE49-F238E27FC236}">
                <a16:creationId xmlns:a16="http://schemas.microsoft.com/office/drawing/2014/main" id="{0E4D1686-AA60-40C2-B778-7B887E4D5490}"/>
              </a:ext>
            </a:extLst>
          </p:cNvPr>
          <p:cNvPicPr>
            <a:picLocks noChangeAspect="1"/>
          </p:cNvPicPr>
          <p:nvPr/>
        </p:nvPicPr>
        <p:blipFill>
          <a:blip r:embed="rId5"/>
          <a:stretch>
            <a:fillRect/>
          </a:stretch>
        </p:blipFill>
        <p:spPr>
          <a:xfrm>
            <a:off x="456403" y="1572980"/>
            <a:ext cx="2047245" cy="2047245"/>
          </a:xfrm>
          <a:prstGeom prst="rect">
            <a:avLst/>
          </a:prstGeom>
        </p:spPr>
      </p:pic>
      <p:pic>
        <p:nvPicPr>
          <p:cNvPr id="3" name="Рисунок 2">
            <a:extLst>
              <a:ext uri="{FF2B5EF4-FFF2-40B4-BE49-F238E27FC236}">
                <a16:creationId xmlns:a16="http://schemas.microsoft.com/office/drawing/2014/main" id="{89966DDE-6BFD-45EF-A853-CE5857D15736}"/>
              </a:ext>
            </a:extLst>
          </p:cNvPr>
          <p:cNvPicPr>
            <a:picLocks noChangeAspect="1"/>
          </p:cNvPicPr>
          <p:nvPr/>
        </p:nvPicPr>
        <p:blipFill rotWithShape="1">
          <a:blip r:embed="rId6"/>
          <a:srcRect t="10206" b="3426"/>
          <a:stretch/>
        </p:blipFill>
        <p:spPr>
          <a:xfrm>
            <a:off x="1" y="6708559"/>
            <a:ext cx="2957538" cy="836522"/>
          </a:xfrm>
          <a:prstGeom prst="rect">
            <a:avLst/>
          </a:prstGeom>
        </p:spPr>
      </p:pic>
    </p:spTree>
    <p:extLst>
      <p:ext uri="{BB962C8B-B14F-4D97-AF65-F5344CB8AC3E}">
        <p14:creationId xmlns:p14="http://schemas.microsoft.com/office/powerpoint/2010/main" val="336979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3375" y="1811046"/>
            <a:ext cx="2382596" cy="328397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в том числе в рамках федерального проекта «Экспорт продукции АПК»;</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на проведение гидромелиоративных мероприятий;</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сельскохозяйственным </a:t>
            </a:r>
            <a:r>
              <a:rPr lang="ru-RU" sz="9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9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9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работ.</a:t>
            </a:r>
          </a:p>
        </p:txBody>
      </p:sp>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3" y="1769999"/>
            <a:ext cx="2382598" cy="3343542"/>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3405" y="1413262"/>
            <a:ext cx="2309147" cy="264316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8"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1413261"/>
            <a:ext cx="2347401" cy="4696786"/>
          </a:xfrm>
          <a:prstGeom prst="rect">
            <a:avLst/>
          </a:prstGeom>
        </p:spPr>
      </p:pic>
      <p:sp>
        <p:nvSpPr>
          <p:cNvPr id="47" name="TextBox 46"/>
          <p:cNvSpPr txBox="1"/>
          <p:nvPr/>
        </p:nvSpPr>
        <p:spPr>
          <a:xfrm>
            <a:off x="833915" y="24262"/>
            <a:ext cx="1027845" cy="769441"/>
          </a:xfrm>
          <a:prstGeom prst="rect">
            <a:avLst/>
          </a:prstGeom>
          <a:noFill/>
        </p:spPr>
        <p:txBody>
          <a:bodyPr wrap="none" rtlCol="0">
            <a:spAutoFit/>
          </a:bodyPr>
          <a:lstStyle/>
          <a:p>
            <a:r>
              <a:rPr lang="ru-RU" sz="11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Шумячский</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667522" y="1496219"/>
            <a:ext cx="2337247" cy="4613827"/>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на 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p:txBody>
      </p:sp>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2585323"/>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pic>
        <p:nvPicPr>
          <p:cNvPr id="23" name="Picture 3" descr="Буфер обмена01"/>
          <p:cNvPicPr>
            <a:picLocks noChangeAspect="1" noChangeArrowheads="1"/>
          </p:cNvPicPr>
          <p:nvPr/>
        </p:nvPicPr>
        <p:blipFill>
          <a:blip r:embed="rId13" cstate="print"/>
          <a:srcRect/>
          <a:stretch>
            <a:fillRect/>
          </a:stretch>
        </p:blipFill>
        <p:spPr bwMode="auto">
          <a:xfrm>
            <a:off x="74243" y="25307"/>
            <a:ext cx="773301" cy="876759"/>
          </a:xfrm>
          <a:prstGeom prst="rect">
            <a:avLst/>
          </a:prstGeom>
          <a:noFill/>
          <a:ln w="9525">
            <a:noFill/>
            <a:miter lim="800000"/>
            <a:headEnd/>
            <a:tailEnd/>
          </a:ln>
        </p:spPr>
      </p:pic>
    </p:spTree>
    <p:extLst>
      <p:ext uri="{BB962C8B-B14F-4D97-AF65-F5344CB8AC3E}">
        <p14:creationId xmlns:p14="http://schemas.microsoft.com/office/powerpoint/2010/main" val="1385640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6" descr="http://tomnosti.info/dorogi-kak-i-pochemu-4/foto/17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r="12500"/>
          <a:stretch/>
        </p:blipFill>
        <p:spPr bwMode="auto">
          <a:xfrm>
            <a:off x="614892" y="1250566"/>
            <a:ext cx="1027679" cy="974472"/>
          </a:xfrm>
          <a:prstGeom prst="ellipse">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3767"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1532629" y="1345876"/>
            <a:ext cx="2190308" cy="841748"/>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20" name="TextBox 19"/>
          <p:cNvSpPr txBox="1"/>
          <p:nvPr/>
        </p:nvSpPr>
        <p:spPr>
          <a:xfrm>
            <a:off x="-38299" y="2320080"/>
            <a:ext cx="4082583"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федерального значения:</a:t>
            </a:r>
          </a:p>
        </p:txBody>
      </p:sp>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50" y="2805343"/>
            <a:ext cx="468176" cy="468176"/>
          </a:xfrm>
          <a:prstGeom prst="rect">
            <a:avLst/>
          </a:prstGeom>
        </p:spPr>
      </p:pic>
      <p:sp>
        <p:nvSpPr>
          <p:cNvPr id="30" name="Прямоугольник 29"/>
          <p:cNvSpPr/>
          <p:nvPr/>
        </p:nvSpPr>
        <p:spPr>
          <a:xfrm>
            <a:off x="847544" y="2714098"/>
            <a:ext cx="3268718" cy="738664"/>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А-130 Москва-Малоярославец-Рославль-до границы с Республикой Беларусь</a:t>
            </a:r>
          </a:p>
        </p:txBody>
      </p:sp>
      <p:sp>
        <p:nvSpPr>
          <p:cNvPr id="31" name="TextBox 30"/>
          <p:cNvSpPr txBox="1"/>
          <p:nvPr/>
        </p:nvSpPr>
        <p:spPr>
          <a:xfrm>
            <a:off x="104962" y="3398277"/>
            <a:ext cx="3296093"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pic>
        <p:nvPicPr>
          <p:cNvPr id="32" name="Рисунок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50" y="3747653"/>
            <a:ext cx="469038" cy="536734"/>
          </a:xfrm>
          <a:prstGeom prst="rect">
            <a:avLst/>
          </a:prstGeom>
        </p:spPr>
      </p:pic>
      <p:sp>
        <p:nvSpPr>
          <p:cNvPr id="37" name="Прямоугольник 36"/>
          <p:cNvSpPr/>
          <p:nvPr/>
        </p:nvSpPr>
        <p:spPr>
          <a:xfrm>
            <a:off x="847544" y="3767609"/>
            <a:ext cx="2158018" cy="738664"/>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Рославль1-Понятовка-Шестёровка</a:t>
            </a:r>
          </a:p>
        </p:txBody>
      </p:sp>
      <p:sp>
        <p:nvSpPr>
          <p:cNvPr id="38" name="TextBox 37"/>
          <p:cNvSpPr txBox="1"/>
          <p:nvPr/>
        </p:nvSpPr>
        <p:spPr>
          <a:xfrm>
            <a:off x="3958571" y="1323421"/>
            <a:ext cx="3386983"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pic>
        <p:nvPicPr>
          <p:cNvPr id="39" name="Рисунок 3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1130" y="1902925"/>
            <a:ext cx="2621866" cy="997322"/>
          </a:xfrm>
          <a:prstGeom prst="rect">
            <a:avLst/>
          </a:prstGeom>
        </p:spPr>
      </p:pic>
      <p:sp>
        <p:nvSpPr>
          <p:cNvPr id="40" name="TextBox 39"/>
          <p:cNvSpPr txBox="1"/>
          <p:nvPr/>
        </p:nvSpPr>
        <p:spPr>
          <a:xfrm>
            <a:off x="4341130" y="1995748"/>
            <a:ext cx="2621866" cy="369332"/>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 605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41" name="TextBox 40"/>
          <p:cNvSpPr txBox="1"/>
          <p:nvPr/>
        </p:nvSpPr>
        <p:spPr>
          <a:xfrm>
            <a:off x="4385282" y="2394427"/>
            <a:ext cx="2586353" cy="369332"/>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 218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p>
        </p:txBody>
      </p:sp>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475" y="1220341"/>
            <a:ext cx="1057501" cy="1036279"/>
          </a:xfrm>
          <a:prstGeom prst="rect">
            <a:avLst/>
          </a:prstGeom>
        </p:spPr>
      </p:pic>
      <p:sp>
        <p:nvSpPr>
          <p:cNvPr id="42" name="Прямоугольник 41"/>
          <p:cNvSpPr/>
          <p:nvPr/>
        </p:nvSpPr>
        <p:spPr>
          <a:xfrm>
            <a:off x="614892" y="1351252"/>
            <a:ext cx="999461" cy="830997"/>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1128 км</a:t>
            </a:r>
            <a:endParaRPr lang="ru-RU" sz="2400" dirty="0">
              <a:solidFill>
                <a:schemeClr val="bg1"/>
              </a:solidFill>
            </a:endParaRPr>
          </a:p>
        </p:txBody>
      </p:sp>
      <p:sp>
        <p:nvSpPr>
          <p:cNvPr id="27" name="TextBox 26"/>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34" name="TextBox 3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5" name="Picture 3" descr="Буфер обмена01"/>
          <p:cNvPicPr>
            <a:picLocks noChangeAspect="1" noChangeArrowheads="1"/>
          </p:cNvPicPr>
          <p:nvPr/>
        </p:nvPicPr>
        <p:blipFill>
          <a:blip r:embed="rId10" cstate="print"/>
          <a:srcRect/>
          <a:stretch>
            <a:fillRect/>
          </a:stretch>
        </p:blipFill>
        <p:spPr bwMode="auto">
          <a:xfrm>
            <a:off x="179390" y="156950"/>
            <a:ext cx="668154" cy="836522"/>
          </a:xfrm>
          <a:prstGeom prst="rect">
            <a:avLst/>
          </a:prstGeom>
          <a:noFill/>
          <a:ln w="9525">
            <a:noFill/>
            <a:miter lim="800000"/>
            <a:headEnd/>
            <a:tailEnd/>
          </a:ln>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514" y="2993070"/>
            <a:ext cx="5653409" cy="3832872"/>
          </a:xfrm>
          <a:prstGeom prst="rect">
            <a:avLst/>
          </a:prstGeom>
        </p:spPr>
      </p:pic>
      <p:pic>
        <p:nvPicPr>
          <p:cNvPr id="23" name="Рисунок 22">
            <a:extLst>
              <a:ext uri="{FF2B5EF4-FFF2-40B4-BE49-F238E27FC236}">
                <a16:creationId xmlns:a16="http://schemas.microsoft.com/office/drawing/2014/main" id="{89966DDE-6BFD-45EF-A853-CE5857D15736}"/>
              </a:ext>
            </a:extLst>
          </p:cNvPr>
          <p:cNvPicPr>
            <a:picLocks noChangeAspect="1"/>
          </p:cNvPicPr>
          <p:nvPr/>
        </p:nvPicPr>
        <p:blipFill rotWithShape="1">
          <a:blip r:embed="rId12"/>
          <a:srcRect t="10206" b="3426"/>
          <a:stretch/>
        </p:blipFill>
        <p:spPr>
          <a:xfrm>
            <a:off x="1" y="6708559"/>
            <a:ext cx="2957538" cy="836522"/>
          </a:xfrm>
          <a:prstGeom prst="rect">
            <a:avLst/>
          </a:prstGeom>
        </p:spPr>
      </p:pic>
    </p:spTree>
    <p:extLst>
      <p:ext uri="{BB962C8B-B14F-4D97-AF65-F5344CB8AC3E}">
        <p14:creationId xmlns:p14="http://schemas.microsoft.com/office/powerpoint/2010/main" val="14916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1553"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TextBox 10"/>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a:t>
            </a:r>
          </a:p>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оказывающая услуги связи</a:t>
            </a:r>
          </a:p>
        </p:txBody>
      </p:sp>
      <p:sp>
        <p:nvSpPr>
          <p:cNvPr id="12" name="TextBox 11"/>
          <p:cNvSpPr txBox="1"/>
          <p:nvPr/>
        </p:nvSpPr>
        <p:spPr>
          <a:xfrm>
            <a:off x="2121300" y="1198928"/>
            <a:ext cx="412292"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4" name="TextBox 13"/>
          <p:cNvSpPr txBox="1"/>
          <p:nvPr/>
        </p:nvSpPr>
        <p:spPr>
          <a:xfrm flipH="1">
            <a:off x="6456563" y="2964131"/>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13</a:t>
            </a:r>
          </a:p>
        </p:txBody>
      </p:sp>
      <p:sp>
        <p:nvSpPr>
          <p:cNvPr id="15" name="TextBox 14"/>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8" name="TextBox 17"/>
          <p:cNvSpPr txBox="1"/>
          <p:nvPr/>
        </p:nvSpPr>
        <p:spPr>
          <a:xfrm>
            <a:off x="168296" y="3543470"/>
            <a:ext cx="1529785" cy="584775"/>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сотой связи</a:t>
            </a:r>
          </a:p>
        </p:txBody>
      </p:sp>
      <p:sp>
        <p:nvSpPr>
          <p:cNvPr id="20" name="TextBox 19"/>
          <p:cNvSpPr txBox="1"/>
          <p:nvPr/>
        </p:nvSpPr>
        <p:spPr>
          <a:xfrm>
            <a:off x="4527952" y="5405788"/>
            <a:ext cx="2220057"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телерадиовещание</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6"/>
            <a:ext cx="1237827" cy="1237827"/>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sp>
        <p:nvSpPr>
          <p:cNvPr id="40" name="Прямоугольник 39"/>
          <p:cNvSpPr/>
          <p:nvPr/>
        </p:nvSpPr>
        <p:spPr>
          <a:xfrm>
            <a:off x="4653381" y="1532735"/>
            <a:ext cx="2213112" cy="523220"/>
          </a:xfrm>
          <a:prstGeom prst="rect">
            <a:avLst/>
          </a:prstGeom>
        </p:spPr>
        <p:txBody>
          <a:bodyPr wrap="square">
            <a:spAutoFit/>
          </a:bodyPr>
          <a:lstStyle/>
          <a:p>
            <a:r>
              <a:rPr lang="ru-RU" sz="1400" dirty="0">
                <a:latin typeface="Open Sans" pitchFamily="34" charset="0"/>
                <a:ea typeface="Open Sans" pitchFamily="34" charset="0"/>
                <a:cs typeface="Open Sans" pitchFamily="34" charset="0"/>
              </a:rPr>
              <a:t>Смоленский филиал </a:t>
            </a:r>
            <a:r>
              <a:rPr lang="ru-RU" sz="1400" dirty="0" err="1">
                <a:latin typeface="Open Sans" pitchFamily="34" charset="0"/>
                <a:ea typeface="Open Sans" pitchFamily="34" charset="0"/>
                <a:cs typeface="Open Sans" pitchFamily="34" charset="0"/>
              </a:rPr>
              <a:t>ПАО«РосТелеком</a:t>
            </a:r>
            <a:r>
              <a:rPr lang="ru-RU" sz="1400" dirty="0">
                <a:latin typeface="Open Sans" pitchFamily="34" charset="0"/>
                <a:ea typeface="Open Sans" pitchFamily="34" charset="0"/>
                <a:cs typeface="Open Sans" pitchFamily="34" charset="0"/>
              </a:rPr>
              <a:t>»</a:t>
            </a:r>
          </a:p>
        </p:txBody>
      </p:sp>
      <p:sp>
        <p:nvSpPr>
          <p:cNvPr id="32" name="TextBox 31"/>
          <p:cNvSpPr txBox="1"/>
          <p:nvPr/>
        </p:nvSpPr>
        <p:spPr>
          <a:xfrm>
            <a:off x="636432" y="4364371"/>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39" name="Рисунок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081" y="4297188"/>
            <a:ext cx="427934" cy="440771"/>
          </a:xfrm>
          <a:prstGeom prst="rect">
            <a:avLst/>
          </a:prstGeom>
        </p:spPr>
      </p:pic>
      <p:pic>
        <p:nvPicPr>
          <p:cNvPr id="41" name="Рисунок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907" y="4711382"/>
            <a:ext cx="454160" cy="453208"/>
          </a:xfrm>
          <a:prstGeom prst="rect">
            <a:avLst/>
          </a:prstGeom>
        </p:spPr>
      </p:pic>
      <p:pic>
        <p:nvPicPr>
          <p:cNvPr id="42" name="Рисунок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566" y="5202502"/>
            <a:ext cx="481090" cy="352158"/>
          </a:xfrm>
          <a:prstGeom prst="rect">
            <a:avLst/>
          </a:prstGeom>
        </p:spPr>
      </p:pic>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791" y="5577999"/>
            <a:ext cx="452779" cy="453993"/>
          </a:xfrm>
          <a:prstGeom prst="rect">
            <a:avLst/>
          </a:prstGeom>
        </p:spPr>
      </p:pic>
      <p:sp>
        <p:nvSpPr>
          <p:cNvPr id="33" name="TextBox 32"/>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44" name="TextBox 4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5" name="Picture 3" descr="Буфер обмена01"/>
          <p:cNvPicPr>
            <a:picLocks noChangeAspect="1" noChangeArrowheads="1"/>
          </p:cNvPicPr>
          <p:nvPr/>
        </p:nvPicPr>
        <p:blipFill>
          <a:blip r:embed="rId14" cstate="print"/>
          <a:srcRect/>
          <a:stretch>
            <a:fillRect/>
          </a:stretch>
        </p:blipFill>
        <p:spPr bwMode="auto">
          <a:xfrm>
            <a:off x="179390" y="156950"/>
            <a:ext cx="668154" cy="836522"/>
          </a:xfrm>
          <a:prstGeom prst="rect">
            <a:avLst/>
          </a:prstGeom>
          <a:noFill/>
          <a:ln w="9525">
            <a:noFill/>
            <a:miter lim="800000"/>
            <a:headEnd/>
            <a:tailEnd/>
          </a:ln>
        </p:spPr>
      </p:pic>
      <p:pic>
        <p:nvPicPr>
          <p:cNvPr id="34" name="Рисунок 33">
            <a:extLst>
              <a:ext uri="{FF2B5EF4-FFF2-40B4-BE49-F238E27FC236}">
                <a16:creationId xmlns:a16="http://schemas.microsoft.com/office/drawing/2014/main" id="{89966DDE-6BFD-45EF-A853-CE5857D15736}"/>
              </a:ext>
            </a:extLst>
          </p:cNvPr>
          <p:cNvPicPr>
            <a:picLocks noChangeAspect="1"/>
          </p:cNvPicPr>
          <p:nvPr/>
        </p:nvPicPr>
        <p:blipFill rotWithShape="1">
          <a:blip r:embed="rId15"/>
          <a:srcRect t="10206" b="3426"/>
          <a:stretch/>
        </p:blipFill>
        <p:spPr>
          <a:xfrm>
            <a:off x="1" y="6708559"/>
            <a:ext cx="2957538" cy="836522"/>
          </a:xfrm>
          <a:prstGeom prst="rect">
            <a:avLst/>
          </a:prstGeom>
        </p:spPr>
      </p:pic>
    </p:spTree>
    <p:extLst>
      <p:ext uri="{BB962C8B-B14F-4D97-AF65-F5344CB8AC3E}">
        <p14:creationId xmlns:p14="http://schemas.microsoft.com/office/powerpoint/2010/main" val="2039597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3587063" y="1337109"/>
            <a:ext cx="3323154" cy="369332"/>
          </a:xfrm>
          <a:prstGeom prst="rect">
            <a:avLst/>
          </a:prstGeom>
          <a:noFill/>
        </p:spPr>
        <p:txBody>
          <a:bodyPr wrap="none" rtlCol="0">
            <a:spAutoFit/>
          </a:bodyPr>
          <a:lstStyle/>
          <a:p>
            <a:r>
              <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Жилье для молодых семей</a:t>
            </a:r>
          </a:p>
        </p:txBody>
      </p:sp>
      <p:pic>
        <p:nvPicPr>
          <p:cNvPr id="24" name="Рисунок 2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26792"/>
            <a:ext cx="2795137" cy="936966"/>
          </a:xfrm>
          <a:prstGeom prst="rect">
            <a:avLst/>
          </a:prstGeom>
        </p:spPr>
      </p:pic>
      <p:pic>
        <p:nvPicPr>
          <p:cNvPr id="25" name="Рисунок 24"/>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5" y="3212256"/>
            <a:ext cx="2795137" cy="936966"/>
          </a:xfrm>
          <a:prstGeom prst="rect">
            <a:avLst/>
          </a:prstGeom>
        </p:spPr>
      </p:pic>
      <p:sp>
        <p:nvSpPr>
          <p:cNvPr id="28" name="TextBox 27"/>
          <p:cNvSpPr txBox="1"/>
          <p:nvPr/>
        </p:nvSpPr>
        <p:spPr>
          <a:xfrm>
            <a:off x="41995" y="4293499"/>
            <a:ext cx="2981001" cy="646331"/>
          </a:xfrm>
          <a:prstGeom prst="rect">
            <a:avLst/>
          </a:prstGeom>
          <a:noFill/>
        </p:spPr>
        <p:txBody>
          <a:bodyPr wrap="square" rtlCol="0">
            <a:spAutoFit/>
          </a:bodyPr>
          <a:lstStyle/>
          <a:p>
            <a:pPr algn="ctr"/>
            <a:r>
              <a:rPr lang="ru-RU"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1,531 </a:t>
            </a: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136025" y="2208035"/>
            <a:ext cx="1578515" cy="800219"/>
          </a:xfrm>
          <a:prstGeom prst="rect">
            <a:avLst/>
          </a:prstGeom>
          <a:noFill/>
        </p:spPr>
        <p:txBody>
          <a:bodyPr wrap="square" rtlCol="0">
            <a:spAutoFit/>
          </a:bodyPr>
          <a:lstStyle/>
          <a:p>
            <a:pPr algn="ctr"/>
            <a:r>
              <a:rPr lang="ru-RU" sz="2800" dirty="0">
                <a:latin typeface="Open Sans Semibold" panose="020B0706030804020204" pitchFamily="34" charset="0"/>
                <a:ea typeface="Open Sans Semibold" panose="020B0706030804020204" pitchFamily="34" charset="0"/>
                <a:cs typeface="Open Sans Semibold" panose="020B0706030804020204" pitchFamily="34" charset="0"/>
              </a:rPr>
              <a:t>340,98 </a:t>
            </a:r>
          </a:p>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89906" y="1272109"/>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219" y="3396539"/>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219" y="5037436"/>
            <a:ext cx="2870335" cy="1726524"/>
          </a:xfrm>
          <a:prstGeom prst="rect">
            <a:avLst/>
          </a:prstGeom>
          <a:effectLst>
            <a:softEdge rad="63500"/>
          </a:effectLst>
        </p:spPr>
      </p:pic>
      <p:sp>
        <p:nvSpPr>
          <p:cNvPr id="7" name="TextBox 6"/>
          <p:cNvSpPr txBox="1"/>
          <p:nvPr/>
        </p:nvSpPr>
        <p:spPr>
          <a:xfrm>
            <a:off x="3508513" y="1749287"/>
            <a:ext cx="184731" cy="369332"/>
          </a:xfrm>
          <a:prstGeom prst="rect">
            <a:avLst/>
          </a:prstGeom>
          <a:noFill/>
        </p:spPr>
        <p:txBody>
          <a:bodyPr wrap="none" rtlCol="0">
            <a:spAutoFit/>
          </a:bodyPr>
          <a:lstStyle/>
          <a:p>
            <a:endParaRPr lang="ru-RU" dirty="0"/>
          </a:p>
        </p:txBody>
      </p:sp>
      <p:sp>
        <p:nvSpPr>
          <p:cNvPr id="26" name="TextBox 25"/>
          <p:cNvSpPr txBox="1"/>
          <p:nvPr/>
        </p:nvSpPr>
        <p:spPr>
          <a:xfrm>
            <a:off x="3660913" y="1901687"/>
            <a:ext cx="184731" cy="369332"/>
          </a:xfrm>
          <a:prstGeom prst="rect">
            <a:avLst/>
          </a:prstGeom>
          <a:noFill/>
        </p:spPr>
        <p:txBody>
          <a:bodyPr wrap="none" rtlCol="0">
            <a:spAutoFit/>
          </a:bodyPr>
          <a:lstStyle/>
          <a:p>
            <a:endParaRPr lang="ru-RU" dirty="0"/>
          </a:p>
        </p:txBody>
      </p:sp>
      <p:sp>
        <p:nvSpPr>
          <p:cNvPr id="30" name="TextBox 29"/>
          <p:cNvSpPr txBox="1"/>
          <p:nvPr/>
        </p:nvSpPr>
        <p:spPr>
          <a:xfrm>
            <a:off x="3813313" y="2054087"/>
            <a:ext cx="184731" cy="369332"/>
          </a:xfrm>
          <a:prstGeom prst="rect">
            <a:avLst/>
          </a:prstGeom>
          <a:noFill/>
        </p:spPr>
        <p:txBody>
          <a:bodyPr wrap="none" rtlCol="0">
            <a:spAutoFit/>
          </a:bodyPr>
          <a:lstStyle/>
          <a:p>
            <a:endParaRPr lang="ru-RU" dirty="0"/>
          </a:p>
        </p:txBody>
      </p:sp>
      <p:pic>
        <p:nvPicPr>
          <p:cNvPr id="31" name="Рисунок 30"/>
          <p:cNvPicPr>
            <a:picLocks noChangeAspect="1"/>
          </p:cNvPicPr>
          <p:nvPr/>
        </p:nvPicPr>
        <p:blipFill>
          <a:blip r:embed="rId7" cstate="print">
            <a:duotone>
              <a:prstClr val="black"/>
              <a:srgbClr val="EEEEAE">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73335" y="1842427"/>
            <a:ext cx="4150611" cy="1630333"/>
          </a:xfrm>
          <a:prstGeom prst="rect">
            <a:avLst/>
          </a:prstGeom>
          <a:ln>
            <a:solidFill>
              <a:schemeClr val="tx1"/>
            </a:solidFill>
            <a:prstDash val="lgDash"/>
          </a:ln>
        </p:spPr>
      </p:pic>
      <p:sp>
        <p:nvSpPr>
          <p:cNvPr id="33" name="TextBox 32"/>
          <p:cNvSpPr txBox="1"/>
          <p:nvPr/>
        </p:nvSpPr>
        <p:spPr>
          <a:xfrm>
            <a:off x="3248534" y="1901687"/>
            <a:ext cx="3981784" cy="1569660"/>
          </a:xfrm>
          <a:prstGeom prst="rect">
            <a:avLst/>
          </a:prstGeom>
          <a:noFill/>
        </p:spPr>
        <p:txBody>
          <a:bodyPr wrap="square" rtlCol="0">
            <a:spAutoFit/>
          </a:bodyPr>
          <a:lstStyle/>
          <a:p>
            <a:pPr indent="179388" algn="just"/>
            <a:r>
              <a:rPr lang="ru-RU" sz="1200" dirty="0"/>
              <a:t>На территории муниципального образования «</a:t>
            </a:r>
            <a:r>
              <a:rPr lang="ru-RU" sz="1200" dirty="0" err="1"/>
              <a:t>Шумячский</a:t>
            </a:r>
            <a:r>
              <a:rPr lang="ru-RU" sz="1200" dirty="0"/>
              <a:t> район» Смоленской области реализуется муниципальная программа «Обеспечение жильем молодых семей» на 2015-2020 годы, в рамках которой молодым семьям предоставляется свидетельство на право получения социальной выплаты, которую можно использовать в том числе на строительство индивидуального жилого дома </a:t>
            </a:r>
          </a:p>
        </p:txBody>
      </p:sp>
      <p:pic>
        <p:nvPicPr>
          <p:cNvPr id="34" name="Рисунок 33"/>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722168" y="3735331"/>
            <a:ext cx="2699936" cy="2699936"/>
          </a:xfrm>
          <a:prstGeom prst="rect">
            <a:avLst/>
          </a:prstGeom>
        </p:spPr>
      </p:pic>
      <p:pic>
        <p:nvPicPr>
          <p:cNvPr id="44"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018645" y="3951497"/>
            <a:ext cx="2106983" cy="2267605"/>
          </a:xfrm>
          <a:prstGeom prst="rect">
            <a:avLst/>
          </a:prstGeom>
          <a:noFill/>
          <a:ln w="9525">
            <a:noFill/>
            <a:miter lim="800000"/>
            <a:headEnd/>
            <a:tailEnd/>
          </a:ln>
        </p:spPr>
      </p:pic>
      <p:sp>
        <p:nvSpPr>
          <p:cNvPr id="23" name="TextBox 22"/>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27" name="TextBox 26"/>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2" name="Picture 3" descr="Буфер обмена01"/>
          <p:cNvPicPr>
            <a:picLocks noChangeAspect="1" noChangeArrowheads="1"/>
          </p:cNvPicPr>
          <p:nvPr/>
        </p:nvPicPr>
        <p:blipFill>
          <a:blip r:embed="rId10" cstate="print"/>
          <a:srcRect/>
          <a:stretch>
            <a:fillRect/>
          </a:stretch>
        </p:blipFill>
        <p:spPr bwMode="auto">
          <a:xfrm>
            <a:off x="179390" y="156950"/>
            <a:ext cx="668154" cy="836522"/>
          </a:xfrm>
          <a:prstGeom prst="rect">
            <a:avLst/>
          </a:prstGeom>
          <a:noFill/>
          <a:ln w="9525">
            <a:noFill/>
            <a:miter lim="800000"/>
            <a:headEnd/>
            <a:tailEnd/>
          </a:ln>
        </p:spPr>
      </p:pic>
      <p:pic>
        <p:nvPicPr>
          <p:cNvPr id="38" name="Рисунок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3701" y="2228432"/>
            <a:ext cx="833423" cy="819150"/>
          </a:xfrm>
          <a:prstGeom prst="rect">
            <a:avLst/>
          </a:prstGeom>
        </p:spPr>
      </p:pic>
      <p:pic>
        <p:nvPicPr>
          <p:cNvPr id="40" name="Рисунок 39"/>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rot="5400000">
            <a:off x="1541755" y="2512513"/>
            <a:ext cx="393612" cy="191262"/>
          </a:xfrm>
          <a:prstGeom prst="rect">
            <a:avLst/>
          </a:prstGeom>
        </p:spPr>
      </p:pic>
      <p:sp>
        <p:nvSpPr>
          <p:cNvPr id="50" name="TextBox 49"/>
          <p:cNvSpPr txBox="1"/>
          <p:nvPr/>
        </p:nvSpPr>
        <p:spPr>
          <a:xfrm>
            <a:off x="2044094" y="2325746"/>
            <a:ext cx="804005" cy="307777"/>
          </a:xfrm>
          <a:prstGeom prst="rect">
            <a:avLst/>
          </a:prstGeom>
          <a:noFill/>
        </p:spPr>
        <p:txBody>
          <a:bodyPr wrap="square" rtlCol="0">
            <a:spAutoFit/>
          </a:bodyPr>
          <a:lstStyle/>
          <a:p>
            <a:r>
              <a:rPr lang="ru-RU" sz="1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101</a:t>
            </a:r>
            <a:r>
              <a:rPr lang="ru-RU"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1" name="TextBox 50"/>
          <p:cNvSpPr txBox="1"/>
          <p:nvPr/>
        </p:nvSpPr>
        <p:spPr>
          <a:xfrm>
            <a:off x="1893071" y="2546168"/>
            <a:ext cx="974682"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 2022 года</a:t>
            </a:r>
          </a:p>
        </p:txBody>
      </p:sp>
      <p:pic>
        <p:nvPicPr>
          <p:cNvPr id="35" name="Рисунок 34">
            <a:extLst>
              <a:ext uri="{FF2B5EF4-FFF2-40B4-BE49-F238E27FC236}">
                <a16:creationId xmlns:a16="http://schemas.microsoft.com/office/drawing/2014/main" id="{89966DDE-6BFD-45EF-A853-CE5857D15736}"/>
              </a:ext>
            </a:extLst>
          </p:cNvPr>
          <p:cNvPicPr>
            <a:picLocks noChangeAspect="1"/>
          </p:cNvPicPr>
          <p:nvPr/>
        </p:nvPicPr>
        <p:blipFill rotWithShape="1">
          <a:blip r:embed="rId13"/>
          <a:srcRect t="10206" b="3426"/>
          <a:stretch/>
        </p:blipFill>
        <p:spPr>
          <a:xfrm>
            <a:off x="1" y="6708559"/>
            <a:ext cx="2957538" cy="836522"/>
          </a:xfrm>
          <a:prstGeom prst="rect">
            <a:avLst/>
          </a:prstGeom>
        </p:spPr>
      </p:pic>
    </p:spTree>
    <p:extLst>
      <p:ext uri="{BB962C8B-B14F-4D97-AF65-F5344CB8AC3E}">
        <p14:creationId xmlns:p14="http://schemas.microsoft.com/office/powerpoint/2010/main" val="3132468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3060" y="1171771"/>
            <a:ext cx="2422382" cy="848350"/>
          </a:xfrm>
          <a:prstGeom prst="rect">
            <a:avLst/>
          </a:prstGeom>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94415" y="299131"/>
            <a:ext cx="5498644" cy="461665"/>
          </a:xfrm>
          <a:prstGeom prst="rect">
            <a:avLst/>
          </a:prstGeom>
          <a:noFill/>
        </p:spPr>
        <p:txBody>
          <a:bodyPr wrap="square" rtlCol="0">
            <a:spAutoFit/>
          </a:bodyPr>
          <a:lstStyle/>
          <a:p>
            <a:pPr algn="ctr"/>
            <a:endPar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336332" y="1172069"/>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1593764" y="2076387"/>
            <a:ext cx="389851" cy="523220"/>
          </a:xfrm>
          <a:prstGeom prst="rect">
            <a:avLst/>
          </a:prstGeom>
          <a:noFill/>
        </p:spPr>
        <p:txBody>
          <a:bodyPr wrap="none" rtlCol="0">
            <a:spAutoFit/>
          </a:bodyPr>
          <a:lstStyle/>
          <a:p>
            <a:pPr algn="ctr"/>
            <a:r>
              <a:rPr lang="ru-RU" sz="28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749" y="4572714"/>
            <a:ext cx="1353236" cy="1353236"/>
          </a:xfrm>
          <a:prstGeom prst="rect">
            <a:avLst/>
          </a:prstGeom>
        </p:spPr>
      </p:pic>
      <p:pic>
        <p:nvPicPr>
          <p:cNvPr id="39" name="Рисунок 38"/>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0752" y="2760090"/>
            <a:ext cx="2422382" cy="689006"/>
          </a:xfrm>
          <a:prstGeom prst="rect">
            <a:avLst/>
          </a:prstGeom>
        </p:spPr>
      </p:pic>
      <p:sp>
        <p:nvSpPr>
          <p:cNvPr id="41" name="TextBox 40"/>
          <p:cNvSpPr txBox="1"/>
          <p:nvPr/>
        </p:nvSpPr>
        <p:spPr>
          <a:xfrm>
            <a:off x="310752" y="2804631"/>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1237898" y="3701001"/>
            <a:ext cx="1101584" cy="769441"/>
          </a:xfrm>
          <a:prstGeom prst="rect">
            <a:avLst/>
          </a:prstGeom>
          <a:noFill/>
        </p:spPr>
        <p:txBody>
          <a:bodyPr wrap="none" rtlCol="0">
            <a:spAutoFit/>
          </a:bodyPr>
          <a:lstStyle/>
          <a:p>
            <a:pPr algn="ct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694,5</a:t>
            </a:r>
          </a:p>
          <a:p>
            <a:pPr algn="ctr"/>
            <a:r>
              <a:rPr lang="ru-RU" sz="16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4672" y="3724494"/>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044339" y="347908"/>
            <a:ext cx="5532028" cy="400110"/>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26" name="TextBox 25"/>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pic>
        <p:nvPicPr>
          <p:cNvPr id="30" name="Рисунок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pic>
        <p:nvPicPr>
          <p:cNvPr id="32" name="Picture 4" descr="http://images.aif.ru/008/168/416a502890c5bbef90211e8644c3977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35" name="Рисунок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38" name="Picture 2" descr="http://fbm.ru/wp-content/uploads/2015/10/52321671830b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750" r="5916"/>
          <a:stretch/>
        </p:blipFill>
        <p:spPr bwMode="auto">
          <a:xfrm>
            <a:off x="3498144" y="2760090"/>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46"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106250" y="4664131"/>
            <a:ext cx="2177310" cy="144655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p>
        </p:txBody>
      </p:sp>
      <p:sp>
        <p:nvSpPr>
          <p:cNvPr id="48" name="TextBox 47"/>
          <p:cNvSpPr txBox="1"/>
          <p:nvPr/>
        </p:nvSpPr>
        <p:spPr>
          <a:xfrm>
            <a:off x="5822519" y="4741500"/>
            <a:ext cx="1042273" cy="1015663"/>
          </a:xfrm>
          <a:prstGeom prst="rect">
            <a:avLst/>
          </a:prstGeom>
          <a:noFill/>
        </p:spPr>
        <p:txBody>
          <a:bodyPr wrap="none" rtlCol="0">
            <a:spAutoFit/>
          </a:bodyPr>
          <a:lstStyle/>
          <a:p>
            <a:pPr algn="ctr"/>
            <a:r>
              <a:rPr lang="ru-RU" sz="32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490</a:t>
            </a:r>
          </a:p>
          <a:p>
            <a:pPr algn="ctr"/>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endParaRPr lang="ru-RU" sz="2800" b="1" dirty="0">
              <a:solidFill>
                <a:srgbClr val="C00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9" name="Рисунок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27" name="TextBox 26"/>
          <p:cNvSpPr txBox="1"/>
          <p:nvPr/>
        </p:nvSpPr>
        <p:spPr>
          <a:xfrm>
            <a:off x="3706629" y="2995185"/>
            <a:ext cx="976549" cy="923330"/>
          </a:xfrm>
          <a:prstGeom prst="rect">
            <a:avLst/>
          </a:prstGeom>
          <a:noFill/>
        </p:spPr>
        <p:txBody>
          <a:bodyPr wrap="none" rtlCol="0">
            <a:spAutoFit/>
          </a:bodyPr>
          <a:lstStyle/>
          <a:p>
            <a:r>
              <a:rPr lang="ru-RU" sz="54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10</a:t>
            </a:r>
          </a:p>
        </p:txBody>
      </p:sp>
      <p:sp>
        <p:nvSpPr>
          <p:cNvPr id="34" name="TextBox 33"/>
          <p:cNvSpPr txBox="1"/>
          <p:nvPr/>
        </p:nvSpPr>
        <p:spPr>
          <a:xfrm>
            <a:off x="5961888" y="1437478"/>
            <a:ext cx="1012103" cy="769441"/>
          </a:xfrm>
          <a:prstGeom prst="rect">
            <a:avLst/>
          </a:prstGeom>
          <a:noFill/>
        </p:spPr>
        <p:txBody>
          <a:bodyPr wrap="square" rtlCol="0">
            <a:spAutoFit/>
          </a:bodyPr>
          <a:lstStyle/>
          <a:p>
            <a:r>
              <a:rPr lang="ru-RU" sz="44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13</a:t>
            </a:r>
          </a:p>
        </p:txBody>
      </p:sp>
      <p:sp>
        <p:nvSpPr>
          <p:cNvPr id="36" name="TextBox 35"/>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37" name="TextBox 36"/>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0" name="Picture 3" descr="Буфер обмена01"/>
          <p:cNvPicPr>
            <a:picLocks noChangeAspect="1" noChangeArrowheads="1"/>
          </p:cNvPicPr>
          <p:nvPr/>
        </p:nvPicPr>
        <p:blipFill>
          <a:blip r:embed="rId13" cstate="print"/>
          <a:srcRect/>
          <a:stretch>
            <a:fillRect/>
          </a:stretch>
        </p:blipFill>
        <p:spPr bwMode="auto">
          <a:xfrm>
            <a:off x="179390" y="156950"/>
            <a:ext cx="668154" cy="836522"/>
          </a:xfrm>
          <a:prstGeom prst="rect">
            <a:avLst/>
          </a:prstGeom>
          <a:noFill/>
          <a:ln w="9525">
            <a:noFill/>
            <a:miter lim="800000"/>
            <a:headEnd/>
            <a:tailEnd/>
          </a:ln>
        </p:spPr>
      </p:pic>
      <p:pic>
        <p:nvPicPr>
          <p:cNvPr id="31" name="Рисунок 30">
            <a:extLst>
              <a:ext uri="{FF2B5EF4-FFF2-40B4-BE49-F238E27FC236}">
                <a16:creationId xmlns:a16="http://schemas.microsoft.com/office/drawing/2014/main" id="{89966DDE-6BFD-45EF-A853-CE5857D15736}"/>
              </a:ext>
            </a:extLst>
          </p:cNvPr>
          <p:cNvPicPr>
            <a:picLocks noChangeAspect="1"/>
          </p:cNvPicPr>
          <p:nvPr/>
        </p:nvPicPr>
        <p:blipFill rotWithShape="1">
          <a:blip r:embed="rId14"/>
          <a:srcRect t="10206" b="3426"/>
          <a:stretch/>
        </p:blipFill>
        <p:spPr>
          <a:xfrm>
            <a:off x="1" y="6708559"/>
            <a:ext cx="2957538" cy="836522"/>
          </a:xfrm>
          <a:prstGeom prst="rect">
            <a:avLst/>
          </a:prstGeom>
        </p:spPr>
      </p:pic>
    </p:spTree>
    <p:extLst>
      <p:ext uri="{BB962C8B-B14F-4D97-AF65-F5344CB8AC3E}">
        <p14:creationId xmlns:p14="http://schemas.microsoft.com/office/powerpoint/2010/main" val="3641630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Диаграмма 21"/>
          <p:cNvGraphicFramePr/>
          <p:nvPr>
            <p:extLst>
              <p:ext uri="{D42A27DB-BD31-4B8C-83A1-F6EECF244321}">
                <p14:modId xmlns:p14="http://schemas.microsoft.com/office/powerpoint/2010/main" val="3681853750"/>
              </p:ext>
            </p:extLst>
          </p:nvPr>
        </p:nvGraphicFramePr>
        <p:xfrm>
          <a:off x="3310635" y="1360845"/>
          <a:ext cx="4414345" cy="3596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Диаграмма 20"/>
          <p:cNvGraphicFramePr/>
          <p:nvPr>
            <p:extLst>
              <p:ext uri="{D42A27DB-BD31-4B8C-83A1-F6EECF244321}">
                <p14:modId xmlns:p14="http://schemas.microsoft.com/office/powerpoint/2010/main" val="2962026655"/>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extBox 6"/>
          <p:cNvSpPr txBox="1"/>
          <p:nvPr/>
        </p:nvSpPr>
        <p:spPr>
          <a:xfrm>
            <a:off x="264440" y="1360845"/>
            <a:ext cx="3500854" cy="461665"/>
          </a:xfrm>
          <a:prstGeom prst="rect">
            <a:avLst/>
          </a:prstGeom>
          <a:noFill/>
        </p:spPr>
        <p:txBody>
          <a:bodyPr wrap="square" rtlCol="0">
            <a:spAutoFit/>
          </a:bodyPr>
          <a:lstStyle/>
          <a:p>
            <a:pPr algn="ctr"/>
            <a:r>
              <a:rPr lang="ru-RU"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11" name="Таблица 10"/>
          <p:cNvGraphicFramePr>
            <a:graphicFrameLocks noGrp="1"/>
          </p:cNvGraphicFramePr>
          <p:nvPr>
            <p:extLst>
              <p:ext uri="{D42A27DB-BD31-4B8C-83A1-F6EECF244321}">
                <p14:modId xmlns:p14="http://schemas.microsoft.com/office/powerpoint/2010/main" val="2517067928"/>
              </p:ext>
            </p:extLst>
          </p:nvPr>
        </p:nvGraphicFramePr>
        <p:xfrm>
          <a:off x="236368" y="1977109"/>
          <a:ext cx="3670960" cy="1676845"/>
        </p:xfrm>
        <a:graphic>
          <a:graphicData uri="http://schemas.openxmlformats.org/drawingml/2006/table">
            <a:tbl>
              <a:tblPr firstRow="1" bandRow="1">
                <a:tableStyleId>{5C22544A-7EE6-4342-B048-85BDC9FD1C3A}</a:tableStyleId>
              </a:tblPr>
              <a:tblGrid>
                <a:gridCol w="1835480">
                  <a:extLst>
                    <a:ext uri="{9D8B030D-6E8A-4147-A177-3AD203B41FA5}">
                      <a16:colId xmlns:a16="http://schemas.microsoft.com/office/drawing/2014/main" val="271249730"/>
                    </a:ext>
                  </a:extLst>
                </a:gridCol>
                <a:gridCol w="1835480">
                  <a:extLst>
                    <a:ext uri="{9D8B030D-6E8A-4147-A177-3AD203B41FA5}">
                      <a16:colId xmlns:a16="http://schemas.microsoft.com/office/drawing/2014/main" val="3658549356"/>
                    </a:ext>
                  </a:extLst>
                </a:gridCol>
              </a:tblGrid>
              <a:tr h="251346">
                <a:tc>
                  <a:txBody>
                    <a:bodyPr/>
                    <a:lstStyle/>
                    <a:p>
                      <a:pPr algn="ctr"/>
                      <a:r>
                        <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val="446570374"/>
                  </a:ext>
                </a:extLst>
              </a:tr>
              <a:tr h="1219645">
                <a:tc>
                  <a:txBody>
                    <a:bodyPr/>
                    <a:lstStyle/>
                    <a:p>
                      <a:pPr algn="ct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Дополнительный офис </a:t>
                      </a:r>
                      <a:r>
                        <a:rPr lang="ru-RU"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№1562/060 </a:t>
                      </a:r>
                      <a:r>
                        <a:rPr lang="ru-RU" sz="12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Рославльского</a:t>
                      </a: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ОСБ </a:t>
                      </a:r>
                      <a:b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b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1562 Сбербанка РФ</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Агентство в </a:t>
                      </a:r>
                      <a:b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b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п. Шумячи Филиала </a:t>
                      </a:r>
                      <a:r>
                        <a:rPr lang="ru-RU" sz="12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ОАО«Росгосстрах</a:t>
                      </a:r>
                      <a:r>
                        <a:rPr lang="ru-RU"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val="3661350664"/>
                  </a:ext>
                </a:extLst>
              </a:tr>
            </a:tbl>
          </a:graphicData>
        </a:graphic>
      </p:graphicFrame>
      <p:sp>
        <p:nvSpPr>
          <p:cNvPr id="12" name="TextBox 11"/>
          <p:cNvSpPr txBox="1"/>
          <p:nvPr/>
        </p:nvSpPr>
        <p:spPr>
          <a:xfrm>
            <a:off x="3475051" y="1053068"/>
            <a:ext cx="3779341" cy="30777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p>
        </p:txBody>
      </p:sp>
      <p:sp>
        <p:nvSpPr>
          <p:cNvPr id="20" name="TextBox 19"/>
          <p:cNvSpPr txBox="1"/>
          <p:nvPr/>
        </p:nvSpPr>
        <p:spPr>
          <a:xfrm>
            <a:off x="159749" y="4173703"/>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p>
        </p:txBody>
      </p:sp>
      <p:sp>
        <p:nvSpPr>
          <p:cNvPr id="15" name="TextBox 14"/>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16" name="TextBox 15"/>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7" name="Picture 3" descr="Буфер обмена01"/>
          <p:cNvPicPr>
            <a:picLocks noChangeAspect="1" noChangeArrowheads="1"/>
          </p:cNvPicPr>
          <p:nvPr/>
        </p:nvPicPr>
        <p:blipFill>
          <a:blip r:embed="rId6" cstate="print"/>
          <a:srcRect/>
          <a:stretch>
            <a:fillRect/>
          </a:stretch>
        </p:blipFill>
        <p:spPr bwMode="auto">
          <a:xfrm>
            <a:off x="179390" y="156950"/>
            <a:ext cx="668154" cy="836522"/>
          </a:xfrm>
          <a:prstGeom prst="rect">
            <a:avLst/>
          </a:prstGeom>
          <a:noFill/>
          <a:ln w="9525">
            <a:noFill/>
            <a:miter lim="800000"/>
            <a:headEnd/>
            <a:tailEnd/>
          </a:ln>
        </p:spPr>
      </p:pic>
      <p:pic>
        <p:nvPicPr>
          <p:cNvPr id="14" name="Рисунок 13">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196427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cstate="print">
            <a:extLst/>
          </a:blip>
          <a:stretch>
            <a:fillRect/>
          </a:stretch>
        </p:blipFill>
        <p:spPr>
          <a:xfrm>
            <a:off x="-1" y="5481423"/>
            <a:ext cx="6429777" cy="1043201"/>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40963"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7550"/>
            <a:ext cx="75596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lgDash"/>
                <a:miter lim="800000"/>
                <a:headEnd/>
                <a:tailEnd/>
              </a14:hiddenLine>
            </a:ext>
          </a:extLst>
        </p:spPr>
      </p:pic>
      <p:pic>
        <p:nvPicPr>
          <p:cNvPr id="40964"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2"/>
          <p:cNvSpPr txBox="1">
            <a:spLocks noChangeArrowheads="1"/>
          </p:cNvSpPr>
          <p:nvPr/>
        </p:nvSpPr>
        <p:spPr bwMode="auto">
          <a:xfrm>
            <a:off x="2060575" y="31115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Образование</a:t>
            </a:r>
          </a:p>
        </p:txBody>
      </p:sp>
      <p:sp>
        <p:nvSpPr>
          <p:cNvPr id="40966" name="TextBox 3"/>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smtClean="0">
                <a:solidFill>
                  <a:srgbClr val="339533"/>
                </a:solidFill>
                <a:latin typeface="Open Sans Semibold" panose="020B0706030804020204" pitchFamily="34" charset="0"/>
                <a:cs typeface="Open Sans Semibold" panose="020B0706030804020204" pitchFamily="34" charset="0"/>
              </a:rPr>
              <a:t>26</a:t>
            </a:r>
            <a:endParaRPr lang="ru-RU" sz="1800" b="1" i="1" dirty="0">
              <a:solidFill>
                <a:srgbClr val="339533"/>
              </a:solidFill>
              <a:latin typeface="Open Sans Semibold" panose="020B0706030804020204" pitchFamily="34" charset="0"/>
              <a:cs typeface="Open Sans Semibold" panose="020B0706030804020204" pitchFamily="34" charset="0"/>
            </a:endParaRPr>
          </a:p>
        </p:txBody>
      </p:sp>
      <p:sp>
        <p:nvSpPr>
          <p:cNvPr id="40967" name="TextBox 1"/>
          <p:cNvSpPr txBox="1">
            <a:spLocks noChangeArrowheads="1"/>
          </p:cNvSpPr>
          <p:nvPr/>
        </p:nvSpPr>
        <p:spPr bwMode="auto">
          <a:xfrm>
            <a:off x="474663" y="2563813"/>
            <a:ext cx="14700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b="1">
                <a:solidFill>
                  <a:srgbClr val="007FAC"/>
                </a:solidFill>
                <a:latin typeface="Open Sans Semibold" panose="020B0706030804020204" pitchFamily="34" charset="0"/>
                <a:cs typeface="Open Sans Semibold" panose="020B0706030804020204" pitchFamily="34" charset="0"/>
              </a:rPr>
              <a:t>Муниципальных </a:t>
            </a:r>
          </a:p>
          <a:p>
            <a:pPr algn="ctr" eaLnBrk="1" hangingPunct="1">
              <a:lnSpc>
                <a:spcPct val="100000"/>
              </a:lnSpc>
              <a:spcBef>
                <a:spcPct val="0"/>
              </a:spcBef>
              <a:buFontTx/>
              <a:buNone/>
            </a:pPr>
            <a:r>
              <a:rPr lang="ru-RU" sz="1100" b="1">
                <a:solidFill>
                  <a:srgbClr val="007FAC"/>
                </a:solidFill>
                <a:latin typeface="Open Sans Semibold" panose="020B0706030804020204" pitchFamily="34" charset="0"/>
                <a:cs typeface="Open Sans Semibold" panose="020B0706030804020204" pitchFamily="34" charset="0"/>
              </a:rPr>
              <a:t>образовательных </a:t>
            </a:r>
          </a:p>
          <a:p>
            <a:pPr algn="ctr" eaLnBrk="1" hangingPunct="1">
              <a:lnSpc>
                <a:spcPct val="100000"/>
              </a:lnSpc>
              <a:spcBef>
                <a:spcPct val="0"/>
              </a:spcBef>
              <a:buFontTx/>
              <a:buNone/>
            </a:pPr>
            <a:r>
              <a:rPr lang="ru-RU" sz="1100" b="1">
                <a:solidFill>
                  <a:srgbClr val="007FAC"/>
                </a:solidFill>
                <a:latin typeface="Open Sans Semibold" panose="020B0706030804020204" pitchFamily="34" charset="0"/>
                <a:cs typeface="Open Sans Semibold" panose="020B0706030804020204" pitchFamily="34" charset="0"/>
              </a:rPr>
              <a:t>учреждений</a:t>
            </a:r>
          </a:p>
        </p:txBody>
      </p:sp>
      <p:sp>
        <p:nvSpPr>
          <p:cNvPr id="40968" name="TextBox 4"/>
          <p:cNvSpPr txBox="1">
            <a:spLocks noChangeArrowheads="1"/>
          </p:cNvSpPr>
          <p:nvPr/>
        </p:nvSpPr>
        <p:spPr bwMode="auto">
          <a:xfrm>
            <a:off x="3830638" y="2606675"/>
            <a:ext cx="14573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a:solidFill>
                  <a:srgbClr val="007FAC"/>
                </a:solidFill>
                <a:latin typeface="Open Sans Semibold" panose="020B0706030804020204" pitchFamily="34" charset="0"/>
                <a:cs typeface="Open Sans Semibold" panose="020B0706030804020204" pitchFamily="34" charset="0"/>
              </a:rPr>
              <a:t>Учреждений дошкольного образования</a:t>
            </a:r>
          </a:p>
        </p:txBody>
      </p:sp>
      <p:sp>
        <p:nvSpPr>
          <p:cNvPr id="40969" name="TextBox 24"/>
          <p:cNvSpPr txBox="1">
            <a:spLocks noChangeArrowheads="1"/>
          </p:cNvSpPr>
          <p:nvPr/>
        </p:nvSpPr>
        <p:spPr bwMode="auto">
          <a:xfrm>
            <a:off x="2257425" y="2622550"/>
            <a:ext cx="12112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a:solidFill>
                  <a:srgbClr val="007FAC"/>
                </a:solidFill>
                <a:latin typeface="Open Sans Semibold" panose="020B0706030804020204" pitchFamily="34" charset="0"/>
                <a:cs typeface="Open Sans Semibold" panose="020B0706030804020204" pitchFamily="34" charset="0"/>
              </a:rPr>
              <a:t>Учреждений общего образования</a:t>
            </a:r>
          </a:p>
        </p:txBody>
      </p:sp>
      <p:sp>
        <p:nvSpPr>
          <p:cNvPr id="40970" name="TextBox 25"/>
          <p:cNvSpPr txBox="1">
            <a:spLocks noChangeArrowheads="1"/>
          </p:cNvSpPr>
          <p:nvPr/>
        </p:nvSpPr>
        <p:spPr bwMode="auto">
          <a:xfrm>
            <a:off x="5238750" y="2605088"/>
            <a:ext cx="2054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a:solidFill>
                  <a:srgbClr val="007FAC"/>
                </a:solidFill>
                <a:latin typeface="Open Sans Semibold" panose="020B0706030804020204" pitchFamily="34" charset="0"/>
                <a:cs typeface="Open Sans Semibold" panose="020B0706030804020204" pitchFamily="34" charset="0"/>
              </a:rPr>
              <a:t>Учреждений дополнительного образования</a:t>
            </a:r>
          </a:p>
        </p:txBody>
      </p:sp>
      <p:sp>
        <p:nvSpPr>
          <p:cNvPr id="40971" name="TextBox 28"/>
          <p:cNvSpPr txBox="1">
            <a:spLocks noChangeArrowheads="1"/>
          </p:cNvSpPr>
          <p:nvPr/>
        </p:nvSpPr>
        <p:spPr bwMode="auto">
          <a:xfrm>
            <a:off x="312738" y="3228975"/>
            <a:ext cx="1719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800">
                <a:solidFill>
                  <a:srgbClr val="007FAC"/>
                </a:solidFill>
                <a:latin typeface="Open Sans Semibold" panose="020B0706030804020204" pitchFamily="34" charset="0"/>
                <a:cs typeface="Open Sans Semibold" panose="020B0706030804020204" pitchFamily="34" charset="0"/>
              </a:rPr>
              <a:t>Общее </a:t>
            </a:r>
          </a:p>
          <a:p>
            <a:pPr algn="ctr" eaLnBrk="1" hangingPunct="1">
              <a:lnSpc>
                <a:spcPct val="100000"/>
              </a:lnSpc>
              <a:spcBef>
                <a:spcPct val="0"/>
              </a:spcBef>
              <a:buFontTx/>
              <a:buNone/>
            </a:pPr>
            <a:r>
              <a:rPr lang="ru-RU" sz="1800">
                <a:solidFill>
                  <a:srgbClr val="007FAC"/>
                </a:solidFill>
                <a:latin typeface="Open Sans Semibold" panose="020B0706030804020204" pitchFamily="34" charset="0"/>
                <a:cs typeface="Open Sans Semibold" panose="020B0706030804020204" pitchFamily="34" charset="0"/>
              </a:rPr>
              <a:t>образование</a:t>
            </a:r>
            <a:endParaRPr lang="ru-RU" sz="1100">
              <a:solidFill>
                <a:srgbClr val="007FAC"/>
              </a:solidFill>
              <a:latin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5" cstate="print">
            <a:duotone>
              <a:prstClr val="black"/>
              <a:srgbClr val="D1FFFF">
                <a:tint val="45000"/>
                <a:satMod val="400000"/>
              </a:srgbClr>
            </a:duotone>
            <a:extLst/>
          </a:blip>
          <a:stretch>
            <a:fillRect/>
          </a:stretch>
        </p:blipFill>
        <p:spPr>
          <a:xfrm>
            <a:off x="1" y="4352925"/>
            <a:ext cx="6962676" cy="1095375"/>
          </a:xfrm>
          <a:prstGeom prst="rect">
            <a:avLst/>
          </a:prstGeom>
        </p:spPr>
      </p:pic>
      <p:sp>
        <p:nvSpPr>
          <p:cNvPr id="40973" name="TextBox 36"/>
          <p:cNvSpPr txBox="1">
            <a:spLocks noChangeArrowheads="1"/>
          </p:cNvSpPr>
          <p:nvPr/>
        </p:nvSpPr>
        <p:spPr bwMode="auto">
          <a:xfrm>
            <a:off x="79375" y="4362450"/>
            <a:ext cx="2238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Дополнительное </a:t>
            </a:r>
          </a:p>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cs typeface="Open Sans Semibold" panose="020B0706030804020204" pitchFamily="34" charset="0"/>
            </a:endParaRPr>
          </a:p>
        </p:txBody>
      </p:sp>
      <p:sp>
        <p:nvSpPr>
          <p:cNvPr id="40974" name="TextBox 44"/>
          <p:cNvSpPr txBox="1">
            <a:spLocks noChangeArrowheads="1"/>
          </p:cNvSpPr>
          <p:nvPr/>
        </p:nvSpPr>
        <p:spPr bwMode="auto">
          <a:xfrm>
            <a:off x="303213" y="5567137"/>
            <a:ext cx="1738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Дошкольное</a:t>
            </a:r>
          </a:p>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cs typeface="Open Sans Semibold" panose="020B0706030804020204" pitchFamily="34" charset="0"/>
            </a:endParaRPr>
          </a:p>
        </p:txBody>
      </p:sp>
      <p:pic>
        <p:nvPicPr>
          <p:cNvPr id="40975" name="Рисунок 5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1069975"/>
            <a:ext cx="1517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TextBox 58"/>
          <p:cNvSpPr txBox="1">
            <a:spLocks noChangeArrowheads="1"/>
          </p:cNvSpPr>
          <p:nvPr/>
        </p:nvSpPr>
        <p:spPr bwMode="auto">
          <a:xfrm>
            <a:off x="92075" y="3817938"/>
            <a:ext cx="2143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200" dirty="0">
                <a:latin typeface="Open Sans" panose="020B0606030504020204" pitchFamily="34" charset="0"/>
                <a:cs typeface="Open Sans" panose="020B0606030504020204" pitchFamily="34" charset="0"/>
              </a:rPr>
              <a:t>Численность школьников</a:t>
            </a:r>
          </a:p>
          <a:p>
            <a:pPr algn="ctr" eaLnBrk="1" hangingPunct="1">
              <a:lnSpc>
                <a:spcPct val="100000"/>
              </a:lnSpc>
              <a:spcBef>
                <a:spcPct val="0"/>
              </a:spcBef>
              <a:buFontTx/>
              <a:buNone/>
            </a:pPr>
            <a:r>
              <a:rPr lang="ru-RU" sz="1600" b="1" dirty="0" smtClean="0">
                <a:solidFill>
                  <a:srgbClr val="0070C0"/>
                </a:solidFill>
                <a:latin typeface="Open Sans" panose="020B0606030504020204" pitchFamily="34" charset="0"/>
                <a:cs typeface="Open Sans" panose="020B0606030504020204" pitchFamily="34" charset="0"/>
              </a:rPr>
              <a:t>548</a:t>
            </a:r>
            <a:r>
              <a:rPr lang="ru-RU" sz="1200" dirty="0" smtClean="0">
                <a:latin typeface="Open Sans" panose="020B0606030504020204" pitchFamily="34" charset="0"/>
                <a:cs typeface="Open Sans" panose="020B0606030504020204" pitchFamily="34" charset="0"/>
              </a:rPr>
              <a:t> </a:t>
            </a:r>
            <a:r>
              <a:rPr lang="ru-RU" sz="1200" dirty="0">
                <a:latin typeface="Open Sans" panose="020B0606030504020204" pitchFamily="34" charset="0"/>
                <a:cs typeface="Open Sans" panose="020B0606030504020204" pitchFamily="34" charset="0"/>
              </a:rPr>
              <a:t>чел.</a:t>
            </a:r>
            <a:endParaRPr lang="ru-RU" sz="1000" dirty="0">
              <a:latin typeface="Open Sans" panose="020B0606030504020204" pitchFamily="34" charset="0"/>
              <a:cs typeface="Open Sans" panose="020B0606030504020204" pitchFamily="34" charset="0"/>
            </a:endParaRPr>
          </a:p>
        </p:txBody>
      </p:sp>
      <p:sp>
        <p:nvSpPr>
          <p:cNvPr id="7" name="TextBox 6"/>
          <p:cNvSpPr txBox="1"/>
          <p:nvPr/>
        </p:nvSpPr>
        <p:spPr>
          <a:xfrm>
            <a:off x="2622321" y="1457994"/>
            <a:ext cx="776288" cy="769938"/>
          </a:xfrm>
          <a:prstGeom prst="rect">
            <a:avLst/>
          </a:prstGeom>
          <a:noFill/>
        </p:spPr>
        <p:txBody>
          <a:bodyPr>
            <a:spAutoFit/>
          </a:bodyPr>
          <a:lstStyle/>
          <a:p>
            <a:pPr eaLnBrk="1" fontAlgn="auto" hangingPunct="1">
              <a:spcBef>
                <a:spcPts val="0"/>
              </a:spcBef>
              <a:spcAft>
                <a:spcPts val="0"/>
              </a:spcAft>
              <a:defRPr/>
            </a:pPr>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41" name="TextBox 40"/>
          <p:cNvSpPr txBox="1"/>
          <p:nvPr/>
        </p:nvSpPr>
        <p:spPr>
          <a:xfrm>
            <a:off x="4013200" y="1817688"/>
            <a:ext cx="184150" cy="769937"/>
          </a:xfrm>
          <a:prstGeom prst="rect">
            <a:avLst/>
          </a:prstGeom>
          <a:noFill/>
        </p:spPr>
        <p:txBody>
          <a:bodyPr wrap="none">
            <a:spAutoFit/>
          </a:bodyPr>
          <a:lstStyle/>
          <a:p>
            <a:pPr eaLnBrk="1" fontAlgn="auto" hangingPunct="1">
              <a:spcBef>
                <a:spcPts val="0"/>
              </a:spcBef>
              <a:spcAft>
                <a:spcPts val="0"/>
              </a:spcAft>
              <a:defRPr/>
            </a:pPr>
            <a:endPar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979" name="TextBox 32"/>
          <p:cNvSpPr txBox="1">
            <a:spLocks noChangeArrowheads="1"/>
          </p:cNvSpPr>
          <p:nvPr/>
        </p:nvSpPr>
        <p:spPr bwMode="auto">
          <a:xfrm>
            <a:off x="774700" y="1520825"/>
            <a:ext cx="815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2800" b="1">
                <a:solidFill>
                  <a:schemeClr val="bg2"/>
                </a:solidFill>
                <a:latin typeface="Times New Roman" panose="02020603050405020304" pitchFamily="18" charset="0"/>
                <a:cs typeface="Times New Roman" panose="02020603050405020304" pitchFamily="18" charset="0"/>
              </a:rPr>
              <a:t>14</a:t>
            </a:r>
          </a:p>
        </p:txBody>
      </p:sp>
      <p:pic>
        <p:nvPicPr>
          <p:cNvPr id="40980" name="Рисунок 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263" y="1081088"/>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726053" y="1449388"/>
            <a:ext cx="829073" cy="769441"/>
          </a:xfrm>
          <a:prstGeom prst="rect">
            <a:avLst/>
          </a:prstGeom>
          <a:noFill/>
        </p:spPr>
        <p:txBody>
          <a:bodyPr wrap="none">
            <a:spAutoFit/>
          </a:bodyPr>
          <a:lstStyle/>
          <a:p>
            <a:pPr eaLnBrk="1" fontAlgn="auto" hangingPunct="1">
              <a:spcBef>
                <a:spcPts val="0"/>
              </a:spcBef>
              <a:spcAft>
                <a:spcPts val="0"/>
              </a:spcAft>
              <a:defRPr/>
            </a:pPr>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12</a:t>
            </a:r>
          </a:p>
        </p:txBody>
      </p:sp>
      <p:pic>
        <p:nvPicPr>
          <p:cNvPr id="40982" name="Рисунок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77455" y="1069975"/>
            <a:ext cx="150336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4279898" y="1461633"/>
            <a:ext cx="506870" cy="769441"/>
          </a:xfrm>
          <a:prstGeom prst="rect">
            <a:avLst/>
          </a:prstGeom>
          <a:noFill/>
        </p:spPr>
        <p:txBody>
          <a:bodyPr wrap="none">
            <a:spAutoFit/>
          </a:bodyPr>
          <a:lstStyle/>
          <a:p>
            <a:pPr eaLnBrk="1" fontAlgn="auto" hangingPunct="1">
              <a:spcBef>
                <a:spcPts val="0"/>
              </a:spcBef>
              <a:spcAft>
                <a:spcPts val="0"/>
              </a:spcAft>
              <a:defRPr/>
            </a:pPr>
            <a:r>
              <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40984" name="Рисунок 5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6961" y="1050018"/>
            <a:ext cx="151923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5947341" y="1461633"/>
            <a:ext cx="498475" cy="769937"/>
          </a:xfrm>
          <a:prstGeom prst="rect">
            <a:avLst/>
          </a:prstGeom>
          <a:noFill/>
        </p:spPr>
        <p:txBody>
          <a:bodyPr wrap="none">
            <a:spAutoFit/>
          </a:bodyPr>
          <a:lstStyle/>
          <a:p>
            <a:pPr eaLnBrk="1" fontAlgn="auto" hangingPunct="1">
              <a:spcBef>
                <a:spcPts val="0"/>
              </a:spcBef>
              <a:spcAft>
                <a:spcPts val="0"/>
              </a:spcAft>
              <a:defRPr/>
            </a:pPr>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40986" name="TextBox 57"/>
          <p:cNvSpPr txBox="1">
            <a:spLocks noChangeArrowheads="1"/>
          </p:cNvSpPr>
          <p:nvPr/>
        </p:nvSpPr>
        <p:spPr bwMode="auto">
          <a:xfrm>
            <a:off x="2316163" y="3524250"/>
            <a:ext cx="395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5</a:t>
            </a:r>
            <a:r>
              <a:rPr lang="ru-RU" sz="1600" dirty="0">
                <a:solidFill>
                  <a:srgbClr val="245776"/>
                </a:solidFill>
                <a:latin typeface="Open Sans" panose="020B0606030504020204" pitchFamily="34" charset="0"/>
                <a:cs typeface="Open Sans" panose="020B0606030504020204" pitchFamily="34" charset="0"/>
              </a:rPr>
              <a:t> </a:t>
            </a:r>
            <a:r>
              <a:rPr lang="ru-RU" sz="1400" dirty="0">
                <a:latin typeface="Open Sans" panose="020B0606030504020204" pitchFamily="34" charset="0"/>
                <a:cs typeface="Open Sans" panose="020B0606030504020204" pitchFamily="34" charset="0"/>
              </a:rPr>
              <a:t>средних общеобразовательных школ</a:t>
            </a:r>
          </a:p>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2</a:t>
            </a:r>
            <a:r>
              <a:rPr lang="ru-RU" sz="1600" dirty="0">
                <a:solidFill>
                  <a:srgbClr val="245776"/>
                </a:solidFill>
                <a:latin typeface="Open Sans" panose="020B0606030504020204" pitchFamily="34" charset="0"/>
                <a:cs typeface="Open Sans" panose="020B0606030504020204" pitchFamily="34" charset="0"/>
              </a:rPr>
              <a:t> </a:t>
            </a:r>
            <a:r>
              <a:rPr lang="ru-RU" sz="1400" dirty="0">
                <a:latin typeface="Open Sans" panose="020B0606030504020204" pitchFamily="34" charset="0"/>
                <a:cs typeface="Open Sans" panose="020B0606030504020204" pitchFamily="34" charset="0"/>
              </a:rPr>
              <a:t>основных общеобразовательных школы</a:t>
            </a:r>
            <a:endParaRPr lang="ru-RU" sz="1000" dirty="0">
              <a:latin typeface="Open Sans" panose="020B0606030504020204" pitchFamily="34" charset="0"/>
              <a:cs typeface="Open Sans" panose="020B0606030504020204" pitchFamily="34" charset="0"/>
            </a:endParaRPr>
          </a:p>
        </p:txBody>
      </p:sp>
      <p:sp>
        <p:nvSpPr>
          <p:cNvPr id="40987" name="Прямоугольник 7"/>
          <p:cNvSpPr>
            <a:spLocks noChangeArrowheads="1"/>
          </p:cNvSpPr>
          <p:nvPr/>
        </p:nvSpPr>
        <p:spPr bwMode="auto">
          <a:xfrm>
            <a:off x="2311400" y="4479925"/>
            <a:ext cx="4695825" cy="103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30000"/>
              </a:lnSpc>
              <a:spcBef>
                <a:spcPct val="0"/>
              </a:spcBef>
              <a:buFontTx/>
              <a:buNone/>
            </a:pPr>
            <a:r>
              <a:rPr lang="ru-RU" sz="1200" dirty="0" err="1">
                <a:latin typeface="Open Sans" panose="020B0606030504020204" pitchFamily="34" charset="0"/>
                <a:cs typeface="Open Sans" panose="020B0606030504020204" pitchFamily="34" charset="0"/>
              </a:rPr>
              <a:t>Шумячский</a:t>
            </a:r>
            <a:r>
              <a:rPr lang="ru-RU" sz="1200" dirty="0">
                <a:latin typeface="Open Sans" panose="020B0606030504020204" pitchFamily="34" charset="0"/>
                <a:cs typeface="Open Sans" panose="020B0606030504020204" pitchFamily="34" charset="0"/>
              </a:rPr>
              <a:t> Дом детского творчества             Муниципальное бюджетное </a:t>
            </a:r>
          </a:p>
          <a:p>
            <a:pPr eaLnBrk="1" hangingPunct="1">
              <a:lnSpc>
                <a:spcPct val="130000"/>
              </a:lnSpc>
              <a:spcBef>
                <a:spcPct val="0"/>
              </a:spcBef>
              <a:buFontTx/>
              <a:buNone/>
            </a:pPr>
            <a:r>
              <a:rPr lang="ru-RU" sz="1200" dirty="0">
                <a:latin typeface="Open Sans" panose="020B0606030504020204" pitchFamily="34" charset="0"/>
                <a:cs typeface="Open Sans" panose="020B0606030504020204" pitchFamily="34" charset="0"/>
              </a:rPr>
              <a:t>учреждение дополнительного образования «</a:t>
            </a:r>
            <a:r>
              <a:rPr lang="ru-RU" sz="1200" dirty="0" err="1">
                <a:latin typeface="Open Sans" panose="020B0606030504020204" pitchFamily="34" charset="0"/>
                <a:cs typeface="Open Sans" panose="020B0606030504020204" pitchFamily="34" charset="0"/>
              </a:rPr>
              <a:t>Шумячская</a:t>
            </a:r>
            <a:r>
              <a:rPr lang="ru-RU" sz="1200" dirty="0">
                <a:latin typeface="Open Sans" panose="020B0606030504020204" pitchFamily="34" charset="0"/>
                <a:cs typeface="Open Sans" panose="020B0606030504020204" pitchFamily="34" charset="0"/>
              </a:rPr>
              <a:t> детская школа искусств» </a:t>
            </a:r>
          </a:p>
        </p:txBody>
      </p:sp>
      <p:sp>
        <p:nvSpPr>
          <p:cNvPr id="40988" name="TextBox 63"/>
          <p:cNvSpPr txBox="1">
            <a:spLocks noChangeArrowheads="1"/>
          </p:cNvSpPr>
          <p:nvPr/>
        </p:nvSpPr>
        <p:spPr bwMode="auto">
          <a:xfrm>
            <a:off x="2311400" y="5705475"/>
            <a:ext cx="4381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2</a:t>
            </a:r>
            <a:r>
              <a:rPr lang="ru-RU" sz="1200" dirty="0">
                <a:latin typeface="Open Sans" panose="020B0606030504020204" pitchFamily="34" charset="0"/>
                <a:cs typeface="Open Sans" panose="020B0606030504020204" pitchFamily="34" charset="0"/>
              </a:rPr>
              <a:t> центра развития ребенка </a:t>
            </a:r>
          </a:p>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1</a:t>
            </a:r>
            <a:r>
              <a:rPr lang="ru-RU" sz="1200" dirty="0">
                <a:latin typeface="Open Sans" panose="020B0606030504020204" pitchFamily="34" charset="0"/>
                <a:cs typeface="Open Sans" panose="020B0606030504020204" pitchFamily="34" charset="0"/>
              </a:rPr>
              <a:t> дошкольных образовательных учреждения</a:t>
            </a:r>
          </a:p>
        </p:txBody>
      </p:sp>
      <p:sp>
        <p:nvSpPr>
          <p:cNvPr id="40989" name="TextBox 31"/>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Шумячский </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район</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Смоленской</a:t>
            </a:r>
          </a:p>
          <a:p>
            <a:pPr eaLnBrk="1" hangingPunct="1">
              <a:lnSpc>
                <a:spcPct val="100000"/>
              </a:lnSpc>
              <a:spcBef>
                <a:spcPct val="0"/>
              </a:spcBef>
              <a:buFontTx/>
              <a:buNone/>
            </a:pPr>
            <a:r>
              <a:rPr lang="ru-RU" sz="1100">
                <a:solidFill>
                  <a:srgbClr val="0D0D0D"/>
                </a:solidFill>
                <a:latin typeface="Open Sans" panose="020B0606030504020204" pitchFamily="34" charset="0"/>
                <a:cs typeface="Open Sans" panose="020B0606030504020204" pitchFamily="34" charset="0"/>
              </a:rPr>
              <a:t>области</a:t>
            </a:r>
          </a:p>
        </p:txBody>
      </p:sp>
      <p:sp>
        <p:nvSpPr>
          <p:cNvPr id="40990" name="TextBox 34"/>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40991" name="Picture 3" descr="Буфер обмена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2" name="TextBox 43"/>
          <p:cNvSpPr txBox="1">
            <a:spLocks noChangeArrowheads="1"/>
          </p:cNvSpPr>
          <p:nvPr/>
        </p:nvSpPr>
        <p:spPr bwMode="auto">
          <a:xfrm>
            <a:off x="-47625" y="4994472"/>
            <a:ext cx="2079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200" dirty="0">
                <a:latin typeface="Open Sans" panose="020B0606030504020204" pitchFamily="34" charset="0"/>
                <a:cs typeface="Open Sans" panose="020B0606030504020204" pitchFamily="34" charset="0"/>
              </a:rPr>
              <a:t>Обучаются </a:t>
            </a:r>
            <a:r>
              <a:rPr lang="ru-RU" sz="1600" b="1" dirty="0" smtClean="0">
                <a:solidFill>
                  <a:srgbClr val="0070C0"/>
                </a:solidFill>
                <a:latin typeface="Open Sans" panose="020B0606030504020204" pitchFamily="34" charset="0"/>
                <a:cs typeface="Open Sans" panose="020B0606030504020204" pitchFamily="34" charset="0"/>
              </a:rPr>
              <a:t>359</a:t>
            </a:r>
            <a:r>
              <a:rPr lang="ru-RU" sz="1200" dirty="0" smtClean="0">
                <a:latin typeface="Open Sans" panose="020B0606030504020204" pitchFamily="34" charset="0"/>
                <a:cs typeface="Open Sans" panose="020B0606030504020204" pitchFamily="34" charset="0"/>
              </a:rPr>
              <a:t> </a:t>
            </a:r>
            <a:r>
              <a:rPr lang="ru-RU" sz="1200" dirty="0">
                <a:latin typeface="Open Sans" panose="020B0606030504020204" pitchFamily="34" charset="0"/>
                <a:cs typeface="Open Sans" panose="020B0606030504020204" pitchFamily="34" charset="0"/>
              </a:rPr>
              <a:t>чел.</a:t>
            </a:r>
            <a:endParaRPr lang="ru-RU" sz="1000" dirty="0">
              <a:latin typeface="Open Sans" panose="020B0606030504020204" pitchFamily="34" charset="0"/>
              <a:cs typeface="Open Sans" panose="020B0606030504020204" pitchFamily="34" charset="0"/>
            </a:endParaRPr>
          </a:p>
        </p:txBody>
      </p:sp>
      <p:sp>
        <p:nvSpPr>
          <p:cNvPr id="33" name="TextBox 58"/>
          <p:cNvSpPr txBox="1">
            <a:spLocks noChangeArrowheads="1"/>
          </p:cNvSpPr>
          <p:nvPr/>
        </p:nvSpPr>
        <p:spPr bwMode="auto">
          <a:xfrm>
            <a:off x="257331" y="6116771"/>
            <a:ext cx="19046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200" dirty="0">
                <a:latin typeface="Open Sans" panose="020B0606030504020204" pitchFamily="34" charset="0"/>
                <a:cs typeface="Open Sans" panose="020B0606030504020204" pitchFamily="34" charset="0"/>
              </a:rPr>
              <a:t>Численность </a:t>
            </a:r>
            <a:r>
              <a:rPr lang="ru-RU" sz="1600" b="1" dirty="0" smtClean="0">
                <a:solidFill>
                  <a:srgbClr val="0070C0"/>
                </a:solidFill>
                <a:latin typeface="Open Sans" panose="020B0606030504020204" pitchFamily="34" charset="0"/>
                <a:cs typeface="Open Sans" panose="020B0606030504020204" pitchFamily="34" charset="0"/>
              </a:rPr>
              <a:t>158</a:t>
            </a:r>
            <a:r>
              <a:rPr lang="ru-RU" sz="1200" dirty="0" smtClean="0">
                <a:latin typeface="Open Sans" panose="020B0606030504020204" pitchFamily="34" charset="0"/>
                <a:cs typeface="Open Sans" panose="020B0606030504020204" pitchFamily="34" charset="0"/>
              </a:rPr>
              <a:t> </a:t>
            </a:r>
            <a:r>
              <a:rPr lang="ru-RU" sz="1200" dirty="0">
                <a:latin typeface="Open Sans" panose="020B0606030504020204" pitchFamily="34" charset="0"/>
                <a:cs typeface="Open Sans" panose="020B0606030504020204" pitchFamily="34" charset="0"/>
              </a:rPr>
              <a:t>чел.</a:t>
            </a:r>
            <a:endParaRPr lang="ru-RU" sz="1000" dirty="0">
              <a:latin typeface="Open Sans" panose="020B0606030504020204" pitchFamily="34" charset="0"/>
              <a:cs typeface="Open Sans" panose="020B0606030504020204" pitchFamily="34" charset="0"/>
            </a:endParaRPr>
          </a:p>
        </p:txBody>
      </p:sp>
      <p:pic>
        <p:nvPicPr>
          <p:cNvPr id="34" name="Рисунок 33">
            <a:extLst>
              <a:ext uri="{FF2B5EF4-FFF2-40B4-BE49-F238E27FC236}">
                <a16:creationId xmlns:a16="http://schemas.microsoft.com/office/drawing/2014/main" id="{89966DDE-6BFD-45EF-A853-CE5857D15736}"/>
              </a:ext>
            </a:extLst>
          </p:cNvPr>
          <p:cNvPicPr>
            <a:picLocks noChangeAspect="1"/>
          </p:cNvPicPr>
          <p:nvPr/>
        </p:nvPicPr>
        <p:blipFill rotWithShape="1">
          <a:blip r:embed="rId10"/>
          <a:srcRect t="10206" b="3426"/>
          <a:stretch/>
        </p:blipFill>
        <p:spPr>
          <a:xfrm>
            <a:off x="1" y="6708559"/>
            <a:ext cx="2957538" cy="836522"/>
          </a:xfrm>
          <a:prstGeom prst="rect">
            <a:avLst/>
          </a:prstGeom>
        </p:spPr>
      </p:pic>
    </p:spTree>
    <p:extLst>
      <p:ext uri="{BB962C8B-B14F-4D97-AF65-F5344CB8AC3E}">
        <p14:creationId xmlns:p14="http://schemas.microsoft.com/office/powerpoint/2010/main" val="114581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651" y="1204736"/>
            <a:ext cx="3145576" cy="201355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8479" y="5031568"/>
            <a:ext cx="1639504" cy="1639504"/>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547" y="3519936"/>
            <a:ext cx="1402925" cy="1402925"/>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399" y="3518379"/>
            <a:ext cx="1381252" cy="1381252"/>
          </a:xfrm>
          <a:prstGeom prst="rect">
            <a:avLst/>
          </a:prstGeom>
        </p:spPr>
      </p:pic>
      <p:sp>
        <p:nvSpPr>
          <p:cNvPr id="16" name="TextBox 15"/>
          <p:cNvSpPr txBox="1"/>
          <p:nvPr/>
        </p:nvSpPr>
        <p:spPr>
          <a:xfrm>
            <a:off x="2087447" y="3942624"/>
            <a:ext cx="1492544" cy="523220"/>
          </a:xfrm>
          <a:prstGeom prst="rect">
            <a:avLst/>
          </a:prstGeom>
          <a:noFill/>
        </p:spPr>
        <p:txBody>
          <a:bodyPr wrap="square" rtlCol="0">
            <a:spAutoFit/>
          </a:bodyPr>
          <a:lstStyle>
            <a:defPPr>
              <a:defRPr lang="en-US"/>
            </a:defPPr>
            <a:lvl1pPr>
              <a:defRPr sz="14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Количество</a:t>
            </a:r>
          </a:p>
          <a:p>
            <a:r>
              <a:rPr lang="ru-RU" dirty="0"/>
              <a:t>коек</a:t>
            </a:r>
          </a:p>
        </p:txBody>
      </p:sp>
      <p:sp>
        <p:nvSpPr>
          <p:cNvPr id="17" name="TextBox 16"/>
          <p:cNvSpPr txBox="1"/>
          <p:nvPr/>
        </p:nvSpPr>
        <p:spPr>
          <a:xfrm>
            <a:off x="5610895" y="3918889"/>
            <a:ext cx="1800557" cy="738664"/>
          </a:xfrm>
          <a:prstGeom prst="rect">
            <a:avLst/>
          </a:prstGeom>
          <a:noFill/>
        </p:spPr>
        <p:txBody>
          <a:bodyPr wrap="square" rtlCol="0">
            <a:spAutoFit/>
          </a:bodyPr>
          <a:lstStyle/>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 </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p>
        </p:txBody>
      </p:sp>
      <p:sp>
        <p:nvSpPr>
          <p:cNvPr id="18" name="TextBox 17"/>
          <p:cNvSpPr txBox="1"/>
          <p:nvPr/>
        </p:nvSpPr>
        <p:spPr>
          <a:xfrm>
            <a:off x="3689119" y="5415877"/>
            <a:ext cx="1710822" cy="954107"/>
          </a:xfrm>
          <a:prstGeom prst="rect">
            <a:avLst/>
          </a:prstGeom>
          <a:noFill/>
        </p:spPr>
        <p:txBody>
          <a:bodyPr wrap="square" rtlCol="0">
            <a:spAutoFit/>
          </a:bodyPr>
          <a:lstStyle/>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sp>
        <p:nvSpPr>
          <p:cNvPr id="13" name="Прямоугольник 12"/>
          <p:cNvSpPr/>
          <p:nvPr/>
        </p:nvSpPr>
        <p:spPr>
          <a:xfrm>
            <a:off x="156265" y="5454565"/>
            <a:ext cx="6467508" cy="276999"/>
          </a:xfrm>
          <a:prstGeom prst="rect">
            <a:avLst/>
          </a:prstGeom>
        </p:spPr>
        <p:txBody>
          <a:bodyPr wrap="square">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586" y="3475759"/>
            <a:ext cx="1432536" cy="1432536"/>
          </a:xfrm>
          <a:prstGeom prst="rect">
            <a:avLst/>
          </a:prstGeom>
        </p:spPr>
      </p:pic>
      <p:sp>
        <p:nvSpPr>
          <p:cNvPr id="21" name="TextBox 20"/>
          <p:cNvSpPr txBox="1"/>
          <p:nvPr/>
        </p:nvSpPr>
        <p:spPr>
          <a:xfrm>
            <a:off x="679395" y="3727132"/>
            <a:ext cx="1170681" cy="1015663"/>
          </a:xfrm>
          <a:prstGeom prst="rect">
            <a:avLst/>
          </a:prstGeom>
          <a:noFill/>
        </p:spPr>
        <p:txBody>
          <a:bodyPr wrap="square" rtlCol="0">
            <a:spAutoFit/>
          </a:bodyPr>
          <a:lstStyle/>
          <a:p>
            <a:pPr algn="ctr"/>
            <a:r>
              <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67,2</a:t>
            </a:r>
          </a:p>
          <a:p>
            <a:pPr algn="ctr"/>
            <a:r>
              <a:rPr lang="ru-RU" sz="24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651" y="3499073"/>
            <a:ext cx="1430038" cy="1430038"/>
          </a:xfrm>
          <a:prstGeom prst="rect">
            <a:avLst/>
          </a:prstGeom>
        </p:spPr>
      </p:pic>
      <p:sp>
        <p:nvSpPr>
          <p:cNvPr id="22" name="TextBox 21"/>
          <p:cNvSpPr txBox="1"/>
          <p:nvPr/>
        </p:nvSpPr>
        <p:spPr>
          <a:xfrm>
            <a:off x="4382866" y="3715327"/>
            <a:ext cx="799607" cy="1015663"/>
          </a:xfrm>
          <a:prstGeom prst="rect">
            <a:avLst/>
          </a:prstGeom>
          <a:noFill/>
        </p:spPr>
        <p:txBody>
          <a:bodyPr wrap="square" rtlCol="0">
            <a:spAutoFit/>
          </a:bodyPr>
          <a:lstStyle/>
          <a:p>
            <a:pPr algn="ctr"/>
            <a:r>
              <a:rPr lang="ru-RU" sz="36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14</a:t>
            </a:r>
          </a:p>
          <a:p>
            <a:pPr algn="ctr"/>
            <a:r>
              <a:rPr lang="ru-RU" sz="24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0076" y="4995945"/>
            <a:ext cx="1685653" cy="1685653"/>
          </a:xfrm>
          <a:prstGeom prst="rect">
            <a:avLst/>
          </a:prstGeom>
        </p:spPr>
      </p:pic>
      <p:sp>
        <p:nvSpPr>
          <p:cNvPr id="23" name="TextBox 22"/>
          <p:cNvSpPr txBox="1"/>
          <p:nvPr/>
        </p:nvSpPr>
        <p:spPr>
          <a:xfrm>
            <a:off x="1905000" y="5276851"/>
            <a:ext cx="1638300" cy="1138773"/>
          </a:xfrm>
          <a:prstGeom prst="rect">
            <a:avLst/>
          </a:prstGeom>
          <a:noFill/>
        </p:spPr>
        <p:txBody>
          <a:bodyPr wrap="square" rtlCol="0">
            <a:spAutoFit/>
          </a:bodyPr>
          <a:lstStyle/>
          <a:p>
            <a:pPr algn="ctr"/>
            <a:r>
              <a:rPr lang="ru-RU" sz="40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71,5</a:t>
            </a:r>
            <a:endParaRPr lang="ru-RU" sz="40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sz="28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graphicFrame>
        <p:nvGraphicFramePr>
          <p:cNvPr id="33" name="Таблица 32"/>
          <p:cNvGraphicFramePr>
            <a:graphicFrameLocks noGrp="1"/>
          </p:cNvGraphicFramePr>
          <p:nvPr>
            <p:extLst>
              <p:ext uri="{D42A27DB-BD31-4B8C-83A1-F6EECF244321}">
                <p14:modId xmlns:p14="http://schemas.microsoft.com/office/powerpoint/2010/main" val="3476264846"/>
              </p:ext>
            </p:extLst>
          </p:nvPr>
        </p:nvGraphicFramePr>
        <p:xfrm>
          <a:off x="156263" y="1127051"/>
          <a:ext cx="3680544" cy="2284952"/>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val="2891352032"/>
                    </a:ext>
                  </a:extLst>
                </a:gridCol>
                <a:gridCol w="710164">
                  <a:extLst>
                    <a:ext uri="{9D8B030D-6E8A-4147-A177-3AD203B41FA5}">
                      <a16:colId xmlns:a16="http://schemas.microsoft.com/office/drawing/2014/main" val="264918717"/>
                    </a:ext>
                  </a:extLst>
                </a:gridCol>
              </a:tblGrid>
              <a:tr h="411555">
                <a:tc gridSpan="2">
                  <a:txBody>
                    <a:bodyPr/>
                    <a:lstStyle/>
                    <a:p>
                      <a:pPr algn="ctr"/>
                      <a:r>
                        <a:rPr lang="ru-RU" sz="1400" b="1" u="none" cap="all"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val="235983299"/>
                  </a:ext>
                </a:extLst>
              </a:tr>
              <a:tr h="370353">
                <a:tc>
                  <a:txBody>
                    <a:bodyPr/>
                    <a:lstStyle/>
                    <a:p>
                      <a:r>
                        <a:rPr lang="ru-RU" sz="1400" u="none"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Шумячская</a:t>
                      </a:r>
                      <a:r>
                        <a:rPr lang="ru-RU" sz="1400" u="none"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участковая больница</a:t>
                      </a:r>
                      <a:endParaRPr lang="ru-RU" sz="1400" u="none"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solidFill>
                      <a:srgbClr val="D1FFFF"/>
                    </a:solidFill>
                  </a:tcPr>
                </a:tc>
                <a:extLst>
                  <a:ext uri="{0D108BD9-81ED-4DB2-BD59-A6C34878D82A}">
                    <a16:rowId xmlns:a16="http://schemas.microsoft.com/office/drawing/2014/main" val="1922429711"/>
                  </a:ext>
                </a:extLst>
              </a:tr>
              <a:tr h="460217">
                <a:tc>
                  <a:txBody>
                    <a:bodyPr/>
                    <a:lstStyle/>
                    <a:p>
                      <a:pPr marL="0" algn="l" defTabSz="755934" rtl="0" eaLnBrk="1" latinLnBrk="0" hangingPunct="1"/>
                      <a:r>
                        <a:rPr lang="ru-RU" sz="1400" u="none"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Поликлиника</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solidFill>
                      <a:srgbClr val="D1FFFF"/>
                    </a:solidFill>
                  </a:tcPr>
                </a:tc>
                <a:extLst>
                  <a:ext uri="{0D108BD9-81ED-4DB2-BD59-A6C34878D82A}">
                    <a16:rowId xmlns:a16="http://schemas.microsoft.com/office/drawing/2014/main" val="3815169501"/>
                  </a:ext>
                </a:extLst>
              </a:tr>
              <a:tr h="524667">
                <a:tc>
                  <a:txBody>
                    <a:bodyPr/>
                    <a:lstStyle/>
                    <a:p>
                      <a:pPr marL="0" algn="l" defTabSz="755934" rtl="0" eaLnBrk="1" latinLnBrk="0" hangingPunct="1"/>
                      <a:r>
                        <a:rPr lang="ru-RU" sz="1400" u="none"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Фельдшерско-акушерские пункты</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solidFill>
                      <a:srgbClr val="D1FFFF"/>
                    </a:solidFill>
                  </a:tcPr>
                </a:tc>
                <a:extLst>
                  <a:ext uri="{0D108BD9-81ED-4DB2-BD59-A6C34878D82A}">
                    <a16:rowId xmlns:a16="http://schemas.microsoft.com/office/drawing/2014/main" val="2691556949"/>
                  </a:ext>
                </a:extLst>
              </a:tr>
              <a:tr h="370353">
                <a:tc>
                  <a:txBody>
                    <a:bodyPr/>
                    <a:lstStyle/>
                    <a:p>
                      <a:pPr marL="0" algn="l" defTabSz="755934" rtl="0" eaLnBrk="1" latinLnBrk="0" hangingPunct="1"/>
                      <a:r>
                        <a:rPr lang="ru-RU" sz="1400" u="none"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Амбулатории</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solidFill>
                      <a:srgbClr val="D1FFFF"/>
                    </a:solidFill>
                  </a:tcPr>
                </a:tc>
                <a:extLst>
                  <a:ext uri="{0D108BD9-81ED-4DB2-BD59-A6C34878D82A}">
                    <a16:rowId xmlns:a16="http://schemas.microsoft.com/office/drawing/2014/main" val="107906224"/>
                  </a:ext>
                </a:extLst>
              </a:tr>
            </a:tbl>
          </a:graphicData>
        </a:graphic>
      </p:graphicFrame>
      <p:sp>
        <p:nvSpPr>
          <p:cNvPr id="25" name="TextBox 24"/>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31" name="TextBox 30"/>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4"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24" name="Рисунок 23">
            <a:extLst>
              <a:ext uri="{FF2B5EF4-FFF2-40B4-BE49-F238E27FC236}">
                <a16:creationId xmlns:a16="http://schemas.microsoft.com/office/drawing/2014/main" id="{89966DDE-6BFD-45EF-A853-CE5857D15736}"/>
              </a:ext>
            </a:extLst>
          </p:cNvPr>
          <p:cNvPicPr>
            <a:picLocks noChangeAspect="1"/>
          </p:cNvPicPr>
          <p:nvPr/>
        </p:nvPicPr>
        <p:blipFill rotWithShape="1">
          <a:blip r:embed="rId10"/>
          <a:srcRect t="10206" b="3426"/>
          <a:stretch/>
        </p:blipFill>
        <p:spPr>
          <a:xfrm>
            <a:off x="1" y="6708559"/>
            <a:ext cx="2957538" cy="836522"/>
          </a:xfrm>
          <a:prstGeom prst="rect">
            <a:avLst/>
          </a:prstGeom>
        </p:spPr>
      </p:pic>
    </p:spTree>
    <p:extLst>
      <p:ext uri="{BB962C8B-B14F-4D97-AF65-F5344CB8AC3E}">
        <p14:creationId xmlns:p14="http://schemas.microsoft.com/office/powerpoint/2010/main" val="105713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381" y="1141812"/>
            <a:ext cx="1658624" cy="1656277"/>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71" y="4809418"/>
            <a:ext cx="1765832" cy="1763333"/>
          </a:xfrm>
          <a:prstGeom prst="rect">
            <a:avLst/>
          </a:prstGeom>
        </p:spPr>
      </p:pic>
      <p:sp>
        <p:nvSpPr>
          <p:cNvPr id="14" name="TextBox 13"/>
          <p:cNvSpPr txBox="1"/>
          <p:nvPr/>
        </p:nvSpPr>
        <p:spPr>
          <a:xfrm>
            <a:off x="2922303" y="3083735"/>
            <a:ext cx="4245008" cy="2185214"/>
          </a:xfrm>
          <a:prstGeom prst="rect">
            <a:avLst/>
          </a:prstGeom>
          <a:noFill/>
        </p:spPr>
        <p:txBody>
          <a:bodyPr wrap="none" rtlCol="0">
            <a:spAutoFit/>
          </a:bodyPr>
          <a:lstStyle/>
          <a:p>
            <a:r>
              <a:rPr lang="ru-RU" sz="28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20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плоскостных</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a:t>
            </a:r>
          </a:p>
          <a:p>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                  сооружений</a:t>
            </a:r>
          </a:p>
          <a:p>
            <a:endPar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r>
              <a:rPr lang="ru-RU" dirty="0" smtClean="0">
                <a:latin typeface="Open Sans" panose="020B0606030504020204" pitchFamily="34" charset="0"/>
                <a:ea typeface="Open Sans" panose="020B0606030504020204" pitchFamily="34" charset="0"/>
                <a:cs typeface="Open Sans" panose="020B0606030504020204" pitchFamily="34" charset="0"/>
              </a:rPr>
              <a:t>               Тренажерный зал «Юность»</a:t>
            </a:r>
          </a:p>
          <a:p>
            <a:endPar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Прямоугольник 18"/>
          <p:cNvSpPr/>
          <p:nvPr/>
        </p:nvSpPr>
        <p:spPr>
          <a:xfrm>
            <a:off x="4199458" y="2343653"/>
            <a:ext cx="1654620" cy="523220"/>
          </a:xfrm>
          <a:prstGeom prst="rect">
            <a:avLst/>
          </a:prstGeom>
        </p:spPr>
        <p:txBody>
          <a:bodyPr wrap="none">
            <a:spAutoFit/>
          </a:bodyPr>
          <a:lstStyle/>
          <a:p>
            <a:r>
              <a:rPr lang="ru-RU" sz="28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 3676</a:t>
            </a:r>
            <a:r>
              <a:rPr lang="ru-RU" sz="2800" b="1" dirty="0" smtClean="0">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r>
              <a:rPr lang="ru-RU" dirty="0">
                <a:latin typeface="Open Sans" panose="020B0606030504020204" pitchFamily="34" charset="0"/>
                <a:ea typeface="Open Sans" panose="020B0606030504020204" pitchFamily="34" charset="0"/>
                <a:cs typeface="Open Sans" panose="020B0606030504020204" pitchFamily="34" charset="0"/>
              </a:rPr>
              <a:t>.</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3055715" y="1408305"/>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472467" y="4997520"/>
            <a:ext cx="3095778" cy="1077218"/>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2023 </a:t>
            </a:r>
            <a:r>
              <a:rPr lang="ru-RU" dirty="0">
                <a:latin typeface="Open Sans" panose="020B0606030504020204" pitchFamily="34" charset="0"/>
                <a:ea typeface="Open Sans" panose="020B0606030504020204" pitchFamily="34" charset="0"/>
                <a:cs typeface="Open Sans" panose="020B0606030504020204" pitchFamily="34" charset="0"/>
              </a:rPr>
              <a:t>г. проведено</a:t>
            </a:r>
          </a:p>
          <a:p>
            <a:pPr algn="ctr"/>
            <a:r>
              <a:rPr lang="ru-RU" sz="28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30</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мероприятия</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838" y="3047933"/>
            <a:ext cx="1826702" cy="1761485"/>
          </a:xfrm>
          <a:prstGeom prst="rect">
            <a:avLst/>
          </a:prstGeom>
        </p:spPr>
      </p:pic>
      <p:sp>
        <p:nvSpPr>
          <p:cNvPr id="15" name="TextBox 14"/>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16" name="TextBox 15"/>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7" name="Picture 3" descr="Буфер обмена01"/>
          <p:cNvPicPr>
            <a:picLocks noChangeAspect="1" noChangeArrowheads="1"/>
          </p:cNvPicPr>
          <p:nvPr/>
        </p:nvPicPr>
        <p:blipFill>
          <a:blip r:embed="rId6" cstate="print"/>
          <a:srcRect/>
          <a:stretch>
            <a:fillRect/>
          </a:stretch>
        </p:blipFill>
        <p:spPr bwMode="auto">
          <a:xfrm>
            <a:off x="179390" y="156950"/>
            <a:ext cx="668154" cy="836522"/>
          </a:xfrm>
          <a:prstGeom prst="rect">
            <a:avLst/>
          </a:prstGeom>
          <a:noFill/>
          <a:ln w="9525">
            <a:noFill/>
            <a:miter lim="800000"/>
            <a:headEnd/>
            <a:tailEnd/>
          </a:ln>
        </p:spPr>
      </p:pic>
      <p:pic>
        <p:nvPicPr>
          <p:cNvPr id="18" name="Рисунок 17">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spTree>
    <p:extLst>
      <p:ext uri="{BB962C8B-B14F-4D97-AF65-F5344CB8AC3E}">
        <p14:creationId xmlns:p14="http://schemas.microsoft.com/office/powerpoint/2010/main" val="84943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a:solidFill>
                  <a:schemeClr val="bg1"/>
                </a:solidFill>
                <a:latin typeface="Open Sans Semibold" panose="020B0706030804020204" pitchFamily="34" charset="0"/>
                <a:cs typeface="Open Sans Semibold" panose="020B0706030804020204" pitchFamily="34" charset="0"/>
              </a:rPr>
              <a:t>Культура</a:t>
            </a:r>
          </a:p>
        </p:txBody>
      </p:sp>
      <p:sp>
        <p:nvSpPr>
          <p:cNvPr id="28676" name="TextBox 49"/>
          <p:cNvSpPr txBox="1">
            <a:spLocks noChangeArrowheads="1"/>
          </p:cNvSpPr>
          <p:nvPr/>
        </p:nvSpPr>
        <p:spPr bwMode="auto">
          <a:xfrm>
            <a:off x="7119938"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i="1" dirty="0" smtClean="0">
                <a:solidFill>
                  <a:srgbClr val="339533"/>
                </a:solidFill>
                <a:latin typeface="Open Sans Semibold" panose="020B0706030804020204" pitchFamily="34" charset="0"/>
                <a:cs typeface="Open Sans Semibold" panose="020B0706030804020204" pitchFamily="34" charset="0"/>
              </a:rPr>
              <a:t>29</a:t>
            </a:r>
            <a:endParaRPr lang="ru-RU" altLang="ru-RU" b="1" i="1" dirty="0">
              <a:solidFill>
                <a:srgbClr val="339533"/>
              </a:solidFill>
              <a:latin typeface="Open Sans Semibold" panose="020B0706030804020204" pitchFamily="34" charset="0"/>
              <a:cs typeface="Open Sans Semibold" panose="020B0706030804020204" pitchFamily="34" charset="0"/>
            </a:endParaRPr>
          </a:p>
        </p:txBody>
      </p:sp>
      <p:pic>
        <p:nvPicPr>
          <p:cNvPr id="28677" name="Рисунок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939925"/>
            <a:ext cx="1011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30"/>
          <p:cNvSpPr txBox="1">
            <a:spLocks noChangeArrowheads="1"/>
          </p:cNvSpPr>
          <p:nvPr/>
        </p:nvSpPr>
        <p:spPr bwMode="auto">
          <a:xfrm>
            <a:off x="279400" y="304165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rgbClr val="245776"/>
                </a:solidFill>
                <a:latin typeface="Open Sans" panose="020B0606030504020204" pitchFamily="34" charset="0"/>
                <a:cs typeface="Open Sans" panose="020B0606030504020204" pitchFamily="34" charset="0"/>
              </a:rPr>
              <a:t>Музеи</a:t>
            </a:r>
          </a:p>
        </p:txBody>
      </p:sp>
      <p:sp>
        <p:nvSpPr>
          <p:cNvPr id="28679" name="Прямоугольник 1"/>
          <p:cNvSpPr>
            <a:spLocks noChangeArrowheads="1"/>
          </p:cNvSpPr>
          <p:nvPr/>
        </p:nvSpPr>
        <p:spPr bwMode="auto">
          <a:xfrm>
            <a:off x="1357313" y="5689600"/>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a:solidFill>
                  <a:schemeClr val="bg1"/>
                </a:solidFill>
                <a:latin typeface="Open Sans" panose="020B0606030504020204" pitchFamily="34" charset="0"/>
                <a:cs typeface="Open Sans" panose="020B0606030504020204" pitchFamily="34" charset="0"/>
              </a:rPr>
              <a:t>3</a:t>
            </a:r>
            <a:endParaRPr lang="ru-RU" altLang="ru-RU" sz="1400" b="1">
              <a:solidFill>
                <a:schemeClr val="bg1"/>
              </a:solidFill>
              <a:latin typeface="Open Sans" panose="020B0606030504020204" pitchFamily="34" charset="0"/>
              <a:cs typeface="Open Sans" panose="020B0606030504020204" pitchFamily="34" charset="0"/>
            </a:endParaRPr>
          </a:p>
        </p:txBody>
      </p:sp>
      <p:pic>
        <p:nvPicPr>
          <p:cNvPr id="28680" name="Рисунок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725" y="5005388"/>
            <a:ext cx="10429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37"/>
          <p:cNvSpPr txBox="1">
            <a:spLocks noChangeArrowheads="1"/>
          </p:cNvSpPr>
          <p:nvPr/>
        </p:nvSpPr>
        <p:spPr bwMode="auto">
          <a:xfrm>
            <a:off x="34925" y="6086475"/>
            <a:ext cx="140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rgbClr val="245776"/>
                </a:solidFill>
                <a:latin typeface="Open Sans" panose="020B0606030504020204" pitchFamily="34" charset="0"/>
                <a:cs typeface="Open Sans" panose="020B0606030504020204" pitchFamily="34" charset="0"/>
              </a:rPr>
              <a:t>Библиотеки</a:t>
            </a:r>
          </a:p>
        </p:txBody>
      </p:sp>
      <p:pic>
        <p:nvPicPr>
          <p:cNvPr id="41" name="Picture 3" descr="z:\Д.А. Старовойтову\Музей Азимов.jpg"/>
          <p:cNvPicPr>
            <a:picLocks noChangeAspect="1" noChangeArrowheads="1"/>
          </p:cNvPicPr>
          <p:nvPr/>
        </p:nvPicPr>
        <p:blipFill>
          <a:blip r:embed="rId6" cstate="print"/>
          <a:srcRect b="10836"/>
          <a:stretch>
            <a:fillRect/>
          </a:stretch>
        </p:blipFill>
        <p:spPr bwMode="auto">
          <a:xfrm>
            <a:off x="1440199" y="1630393"/>
            <a:ext cx="3114535" cy="1837120"/>
          </a:xfrm>
          <a:prstGeom prst="roundRect">
            <a:avLst>
              <a:gd name="adj" fmla="val 9949"/>
            </a:avLst>
          </a:prstGeom>
          <a:noFill/>
          <a:ln w="38100">
            <a:solidFill>
              <a:srgbClr val="7CD9E0"/>
            </a:solidFill>
          </a:ln>
        </p:spPr>
      </p:pic>
      <p:sp>
        <p:nvSpPr>
          <p:cNvPr id="28683" name="TextBox 43"/>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100">
                <a:solidFill>
                  <a:srgbClr val="0D0D0D"/>
                </a:solidFill>
                <a:latin typeface="Open Sans" panose="020B0606030504020204" pitchFamily="34" charset="0"/>
                <a:cs typeface="Open Sans" panose="020B0606030504020204" pitchFamily="34" charset="0"/>
              </a:rPr>
              <a:t>Шумячский </a:t>
            </a:r>
          </a:p>
          <a:p>
            <a:pPr eaLnBrk="1" hangingPunct="1"/>
            <a:r>
              <a:rPr lang="ru-RU" altLang="ru-RU" sz="1100">
                <a:solidFill>
                  <a:srgbClr val="0D0D0D"/>
                </a:solidFill>
                <a:latin typeface="Open Sans" panose="020B0606030504020204" pitchFamily="34" charset="0"/>
                <a:cs typeface="Open Sans" panose="020B0606030504020204" pitchFamily="34" charset="0"/>
              </a:rPr>
              <a:t>район</a:t>
            </a:r>
          </a:p>
          <a:p>
            <a:pPr eaLnBrk="1" hangingPunct="1"/>
            <a:r>
              <a:rPr lang="ru-RU" altLang="ru-RU" sz="1100">
                <a:solidFill>
                  <a:srgbClr val="0D0D0D"/>
                </a:solidFill>
                <a:latin typeface="Open Sans" panose="020B0606030504020204" pitchFamily="34" charset="0"/>
                <a:cs typeface="Open Sans" panose="020B0606030504020204" pitchFamily="34" charset="0"/>
              </a:rPr>
              <a:t>Смоленской</a:t>
            </a:r>
          </a:p>
          <a:p>
            <a:pPr eaLnBrk="1" hangingPunct="1"/>
            <a:r>
              <a:rPr lang="ru-RU" altLang="ru-RU" sz="1100">
                <a:solidFill>
                  <a:srgbClr val="0D0D0D"/>
                </a:solidFill>
                <a:latin typeface="Open Sans" panose="020B0606030504020204" pitchFamily="34" charset="0"/>
                <a:cs typeface="Open Sans" panose="020B0606030504020204" pitchFamily="34" charset="0"/>
              </a:rPr>
              <a:t>области</a:t>
            </a:r>
          </a:p>
        </p:txBody>
      </p:sp>
      <p:sp>
        <p:nvSpPr>
          <p:cNvPr id="28684" name="TextBox 45"/>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700">
                <a:solidFill>
                  <a:srgbClr val="002060"/>
                </a:solidFill>
                <a:latin typeface="Open Sans" panose="020B0606030504020204" pitchFamily="34" charset="0"/>
                <a:cs typeface="Open Sans" panose="020B0606030504020204" pitchFamily="34" charset="0"/>
              </a:rPr>
              <a:t> </a:t>
            </a:r>
          </a:p>
        </p:txBody>
      </p:sp>
      <p:pic>
        <p:nvPicPr>
          <p:cNvPr id="28685" name="Picture 3" descr="Буфер обмена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Рисунок 64"/>
          <p:cNvPicPr>
            <a:picLocks noChangeAspect="1"/>
          </p:cNvPicPr>
          <p:nvPr/>
        </p:nvPicPr>
        <p:blipFill>
          <a:blip r:embed="rId8" cstate="print">
            <a:duotone>
              <a:prstClr val="black"/>
              <a:srgbClr val="76C981">
                <a:tint val="45000"/>
                <a:satMod val="400000"/>
              </a:srgbClr>
            </a:duotone>
            <a:extLst/>
          </a:blip>
          <a:stretch>
            <a:fillRect/>
          </a:stretch>
        </p:blipFill>
        <p:spPr>
          <a:xfrm>
            <a:off x="1082125" y="1357960"/>
            <a:ext cx="2019577" cy="446439"/>
          </a:xfrm>
          <a:prstGeom prst="rect">
            <a:avLst/>
          </a:prstGeom>
        </p:spPr>
      </p:pic>
      <p:sp>
        <p:nvSpPr>
          <p:cNvPr id="28687" name="TextBox 65"/>
          <p:cNvSpPr txBox="1">
            <a:spLocks noChangeArrowheads="1"/>
          </p:cNvSpPr>
          <p:nvPr/>
        </p:nvSpPr>
        <p:spPr bwMode="auto">
          <a:xfrm>
            <a:off x="1039813" y="1343025"/>
            <a:ext cx="1963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chemeClr val="bg1"/>
                </a:solidFill>
                <a:latin typeface="Open Sans" panose="020B0606030504020204" pitchFamily="34" charset="0"/>
                <a:cs typeface="Open Sans" panose="020B0606030504020204" pitchFamily="34" charset="0"/>
              </a:rPr>
              <a:t>Выставочный зал    </a:t>
            </a:r>
          </a:p>
          <a:p>
            <a:pPr algn="ctr" eaLnBrk="1" hangingPunct="1"/>
            <a:r>
              <a:rPr lang="ru-RU" altLang="ru-RU" sz="1200" b="1">
                <a:solidFill>
                  <a:schemeClr val="bg1"/>
                </a:solidFill>
                <a:latin typeface="Open Sans" panose="020B0606030504020204" pitchFamily="34" charset="0"/>
                <a:cs typeface="Open Sans" panose="020B0606030504020204" pitchFamily="34" charset="0"/>
              </a:rPr>
              <a:t>п.Шумячи</a:t>
            </a:r>
          </a:p>
        </p:txBody>
      </p:sp>
      <p:sp>
        <p:nvSpPr>
          <p:cNvPr id="28688" name="Прямоугольник 34"/>
          <p:cNvSpPr>
            <a:spLocks noChangeArrowheads="1"/>
          </p:cNvSpPr>
          <p:nvPr/>
        </p:nvSpPr>
        <p:spPr bwMode="auto">
          <a:xfrm>
            <a:off x="542925" y="2139950"/>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a:solidFill>
                  <a:schemeClr val="bg1"/>
                </a:solidFill>
                <a:latin typeface="Open Sans" panose="020B0606030504020204" pitchFamily="34" charset="0"/>
                <a:cs typeface="Open Sans" panose="020B0606030504020204" pitchFamily="34" charset="0"/>
              </a:rPr>
              <a:t>1</a:t>
            </a:r>
          </a:p>
        </p:txBody>
      </p:sp>
      <p:sp>
        <p:nvSpPr>
          <p:cNvPr id="28689" name="Прямоугольник 39"/>
          <p:cNvSpPr>
            <a:spLocks noChangeArrowheads="1"/>
          </p:cNvSpPr>
          <p:nvPr/>
        </p:nvSpPr>
        <p:spPr bwMode="auto">
          <a:xfrm>
            <a:off x="377825" y="5227638"/>
            <a:ext cx="71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dirty="0">
                <a:solidFill>
                  <a:schemeClr val="bg1"/>
                </a:solidFill>
                <a:latin typeface="Open Sans" panose="020B0606030504020204" pitchFamily="34" charset="0"/>
                <a:cs typeface="Open Sans" panose="020B0606030504020204" pitchFamily="34" charset="0"/>
              </a:rPr>
              <a:t>16</a:t>
            </a:r>
          </a:p>
        </p:txBody>
      </p:sp>
      <p:sp>
        <p:nvSpPr>
          <p:cNvPr id="28690" name="TextBox 42"/>
          <p:cNvSpPr txBox="1">
            <a:spLocks noChangeArrowheads="1"/>
          </p:cNvSpPr>
          <p:nvPr/>
        </p:nvSpPr>
        <p:spPr bwMode="auto">
          <a:xfrm>
            <a:off x="1954213" y="3735388"/>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dirty="0">
                <a:latin typeface="Open Sans" panose="020B0606030504020204" pitchFamily="34" charset="0"/>
                <a:cs typeface="Open Sans" panose="020B0606030504020204" pitchFamily="34" charset="0"/>
              </a:rPr>
              <a:t>В </a:t>
            </a:r>
            <a:r>
              <a:rPr lang="ru-RU" altLang="ru-RU" dirty="0" smtClean="0">
                <a:latin typeface="Open Sans" panose="020B0606030504020204" pitchFamily="34" charset="0"/>
                <a:cs typeface="Open Sans" panose="020B0606030504020204" pitchFamily="34" charset="0"/>
              </a:rPr>
              <a:t>2023 </a:t>
            </a:r>
            <a:r>
              <a:rPr lang="ru-RU" altLang="ru-RU" dirty="0">
                <a:latin typeface="Open Sans" panose="020B0606030504020204" pitchFamily="34" charset="0"/>
                <a:cs typeface="Open Sans" panose="020B0606030504020204" pitchFamily="34" charset="0"/>
              </a:rPr>
              <a:t>г. проведено</a:t>
            </a:r>
          </a:p>
          <a:p>
            <a:pPr algn="ctr" eaLnBrk="1" hangingPunct="1"/>
            <a:r>
              <a:rPr lang="ru-RU" altLang="ru-RU" sz="2400" dirty="0" smtClean="0">
                <a:solidFill>
                  <a:srgbClr val="FF0000"/>
                </a:solidFill>
                <a:latin typeface="Open Sans Semibold" panose="020B0706030804020204" pitchFamily="34" charset="0"/>
                <a:cs typeface="Open Sans Semibold" panose="020B0706030804020204" pitchFamily="34" charset="0"/>
              </a:rPr>
              <a:t> </a:t>
            </a:r>
            <a:r>
              <a:rPr lang="ru-RU" sz="24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3174</a:t>
            </a:r>
            <a:r>
              <a:rPr lang="ru-RU" altLang="ru-RU" dirty="0" smtClean="0">
                <a:solidFill>
                  <a:srgbClr val="FF000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мероприятия в сфере культуры.</a:t>
            </a:r>
          </a:p>
        </p:txBody>
      </p:sp>
      <p:sp>
        <p:nvSpPr>
          <p:cNvPr id="28691" name="TextBox 44"/>
          <p:cNvSpPr txBox="1">
            <a:spLocks noChangeArrowheads="1"/>
          </p:cNvSpPr>
          <p:nvPr/>
        </p:nvSpPr>
        <p:spPr bwMode="auto">
          <a:xfrm>
            <a:off x="1739900" y="4564063"/>
            <a:ext cx="4746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dirty="0">
                <a:latin typeface="Open Sans" panose="020B0606030504020204" pitchFamily="34" charset="0"/>
                <a:cs typeface="Open Sans" panose="020B0606030504020204" pitchFamily="34" charset="0"/>
              </a:rPr>
              <a:t>В </a:t>
            </a:r>
            <a:r>
              <a:rPr lang="ru-RU" sz="14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83</a:t>
            </a:r>
            <a:r>
              <a:rPr lang="ru-RU" altLang="ru-RU" sz="1400" dirty="0" smtClean="0">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клубных формированиях занимаются                 </a:t>
            </a:r>
            <a:r>
              <a:rPr lang="ru-RU" sz="24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 665</a:t>
            </a:r>
            <a:r>
              <a:rPr lang="ru-RU" altLang="ru-RU" sz="2400" b="1" dirty="0" smtClean="0">
                <a:solidFill>
                  <a:srgbClr val="00B05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человек.</a:t>
            </a:r>
          </a:p>
        </p:txBody>
      </p:sp>
      <p:sp>
        <p:nvSpPr>
          <p:cNvPr id="28692" name="TextBox 48"/>
          <p:cNvSpPr txBox="1">
            <a:spLocks noChangeArrowheads="1"/>
          </p:cNvSpPr>
          <p:nvPr/>
        </p:nvSpPr>
        <p:spPr bwMode="auto">
          <a:xfrm>
            <a:off x="2020888" y="5583238"/>
            <a:ext cx="413385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dirty="0">
                <a:latin typeface="Open Sans" panose="020B0606030504020204" pitchFamily="34" charset="0"/>
                <a:cs typeface="Open Sans" panose="020B0606030504020204" pitchFamily="34" charset="0"/>
              </a:rPr>
              <a:t>В библиотеках зарегистрировано                           </a:t>
            </a:r>
            <a:r>
              <a:rPr lang="ru-RU" sz="24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 8139</a:t>
            </a:r>
            <a:r>
              <a:rPr lang="ru-RU" altLang="ru-RU" sz="2400" b="1" dirty="0" smtClean="0">
                <a:solidFill>
                  <a:srgbClr val="FF000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читателей, книговыдача</a:t>
            </a:r>
            <a:r>
              <a:rPr lang="ru-RU" altLang="ru-RU" sz="2800" dirty="0">
                <a:latin typeface="Open Sans" panose="020B0606030504020204" pitchFamily="34" charset="0"/>
                <a:cs typeface="Open Sans" panose="020B0606030504020204" pitchFamily="34" charset="0"/>
              </a:rPr>
              <a:t>                       </a:t>
            </a:r>
            <a:r>
              <a:rPr lang="ru-RU" sz="2400" b="1" dirty="0" smtClean="0">
                <a:solidFill>
                  <a:srgbClr val="6DC781"/>
                </a:solidFill>
                <a:latin typeface="Open Sans" panose="020B0606030504020204" pitchFamily="34" charset="0"/>
                <a:ea typeface="Open Sans" panose="020B0606030504020204" pitchFamily="34" charset="0"/>
                <a:cs typeface="Open Sans" panose="020B0606030504020204" pitchFamily="34" charset="0"/>
              </a:rPr>
              <a:t> 197300</a:t>
            </a:r>
            <a:r>
              <a:rPr lang="ru-RU" altLang="ru-RU" sz="2400" b="1" dirty="0" smtClean="0">
                <a:solidFill>
                  <a:srgbClr val="00B05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экземпляров.</a:t>
            </a:r>
          </a:p>
        </p:txBody>
      </p:sp>
      <p:pic>
        <p:nvPicPr>
          <p:cNvPr id="52" name="Picture 3" descr="C:\FAO\инвестпаспорт\ИНВЕСТИЦИОННЫЙ ПАСПОРТ\ДК Центральный.JPG"/>
          <p:cNvPicPr>
            <a:picLocks noChangeAspect="1" noChangeArrowheads="1"/>
          </p:cNvPicPr>
          <p:nvPr/>
        </p:nvPicPr>
        <p:blipFill rotWithShape="1">
          <a:blip r:embed="rId9" cstate="print"/>
          <a:srcRect l="18371" r="16295"/>
          <a:stretch/>
        </p:blipFill>
        <p:spPr bwMode="auto">
          <a:xfrm>
            <a:off x="217425" y="3431172"/>
            <a:ext cx="1038905" cy="1016728"/>
          </a:xfrm>
          <a:prstGeom prst="ellipse">
            <a:avLst/>
          </a:prstGeom>
        </p:spPr>
      </p:pic>
      <p:sp>
        <p:nvSpPr>
          <p:cNvPr id="28694" name="TextBox 54"/>
          <p:cNvSpPr txBox="1">
            <a:spLocks noChangeArrowheads="1"/>
          </p:cNvSpPr>
          <p:nvPr/>
        </p:nvSpPr>
        <p:spPr bwMode="auto">
          <a:xfrm>
            <a:off x="131763" y="4475163"/>
            <a:ext cx="120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rgbClr val="245776"/>
                </a:solidFill>
                <a:latin typeface="Open Sans" panose="020B0606030504020204" pitchFamily="34" charset="0"/>
                <a:cs typeface="Open Sans" panose="020B0606030504020204" pitchFamily="34" charset="0"/>
              </a:rPr>
              <a:t>Клубные учреждения</a:t>
            </a:r>
          </a:p>
        </p:txBody>
      </p:sp>
      <p:pic>
        <p:nvPicPr>
          <p:cNvPr id="28695" name="Рисунок 5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1613" y="3422650"/>
            <a:ext cx="10747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TextBox 53"/>
          <p:cNvSpPr txBox="1">
            <a:spLocks noChangeArrowheads="1"/>
          </p:cNvSpPr>
          <p:nvPr/>
        </p:nvSpPr>
        <p:spPr bwMode="auto">
          <a:xfrm>
            <a:off x="255588" y="3603625"/>
            <a:ext cx="987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3600" b="1" dirty="0">
                <a:solidFill>
                  <a:schemeClr val="bg1"/>
                </a:solidFill>
                <a:latin typeface="Open Sans" panose="020B0606030504020204" pitchFamily="34" charset="0"/>
                <a:cs typeface="Open Sans" panose="020B0606030504020204" pitchFamily="34" charset="0"/>
              </a:rPr>
              <a:t>12</a:t>
            </a:r>
          </a:p>
        </p:txBody>
      </p:sp>
      <p:pic>
        <p:nvPicPr>
          <p:cNvPr id="8205" name="Picture 13" descr="https://smolensk-i.ru/wp-content/uploads/2017/02/6_02_2017_shumyachi_11.jpg"/>
          <p:cNvPicPr>
            <a:picLocks noChangeAspect="1" noChangeArrowheads="1"/>
          </p:cNvPicPr>
          <p:nvPr/>
        </p:nvPicPr>
        <p:blipFill>
          <a:blip r:embed="rId11" cstate="print"/>
          <a:srcRect/>
          <a:stretch>
            <a:fillRect/>
          </a:stretch>
        </p:blipFill>
        <p:spPr bwMode="auto">
          <a:xfrm>
            <a:off x="3907175" y="1258984"/>
            <a:ext cx="3113597" cy="1704974"/>
          </a:xfrm>
          <a:prstGeom prst="roundRect">
            <a:avLst>
              <a:gd name="adj" fmla="val 9949"/>
            </a:avLst>
          </a:prstGeom>
          <a:noFill/>
          <a:ln w="38100">
            <a:solidFill>
              <a:srgbClr val="7CD9E0"/>
            </a:solidFill>
          </a:ln>
        </p:spPr>
      </p:pic>
      <p:pic>
        <p:nvPicPr>
          <p:cNvPr id="27" name="Рисунок 26"/>
          <p:cNvPicPr>
            <a:picLocks noChangeAspect="1"/>
          </p:cNvPicPr>
          <p:nvPr/>
        </p:nvPicPr>
        <p:blipFill>
          <a:blip r:embed="rId8" cstate="print">
            <a:duotone>
              <a:prstClr val="black"/>
              <a:srgbClr val="76C981">
                <a:tint val="45000"/>
                <a:satMod val="400000"/>
              </a:srgbClr>
            </a:duotone>
            <a:extLst/>
          </a:blip>
          <a:stretch>
            <a:fillRect/>
          </a:stretch>
        </p:blipFill>
        <p:spPr>
          <a:xfrm>
            <a:off x="4980246" y="2674086"/>
            <a:ext cx="2393843" cy="457200"/>
          </a:xfrm>
          <a:prstGeom prst="rect">
            <a:avLst/>
          </a:prstGeom>
        </p:spPr>
      </p:pic>
      <p:sp>
        <p:nvSpPr>
          <p:cNvPr id="28699" name="TextBox 28"/>
          <p:cNvSpPr txBox="1">
            <a:spLocks noChangeArrowheads="1"/>
          </p:cNvSpPr>
          <p:nvPr/>
        </p:nvSpPr>
        <p:spPr bwMode="auto">
          <a:xfrm>
            <a:off x="4876800" y="2686050"/>
            <a:ext cx="2647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chemeClr val="bg1"/>
                </a:solidFill>
                <a:latin typeface="Open Sans" panose="020B0606030504020204" pitchFamily="34" charset="0"/>
                <a:cs typeface="Open Sans" panose="020B0606030504020204" pitchFamily="34" charset="0"/>
              </a:rPr>
              <a:t>Шумячская детская школа искусств</a:t>
            </a:r>
          </a:p>
        </p:txBody>
      </p:sp>
      <p:pic>
        <p:nvPicPr>
          <p:cNvPr id="28" name="Рисунок 27">
            <a:extLst>
              <a:ext uri="{FF2B5EF4-FFF2-40B4-BE49-F238E27FC236}">
                <a16:creationId xmlns:a16="http://schemas.microsoft.com/office/drawing/2014/main" id="{89966DDE-6BFD-45EF-A853-CE5857D15736}"/>
              </a:ext>
            </a:extLst>
          </p:cNvPr>
          <p:cNvPicPr>
            <a:picLocks noChangeAspect="1"/>
          </p:cNvPicPr>
          <p:nvPr/>
        </p:nvPicPr>
        <p:blipFill rotWithShape="1">
          <a:blip r:embed="rId12"/>
          <a:srcRect t="10206" b="3426"/>
          <a:stretch/>
        </p:blipFill>
        <p:spPr>
          <a:xfrm>
            <a:off x="1" y="6708559"/>
            <a:ext cx="2957538" cy="836522"/>
          </a:xfrm>
          <a:prstGeom prst="rect">
            <a:avLst/>
          </a:prstGeom>
        </p:spPr>
      </p:pic>
    </p:spTree>
    <p:extLst>
      <p:ext uri="{BB962C8B-B14F-4D97-AF65-F5344CB8AC3E}">
        <p14:creationId xmlns:p14="http://schemas.microsoft.com/office/powerpoint/2010/main" val="125696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rot="5400000">
            <a:off x="5740341" y="3063446"/>
            <a:ext cx="1649891" cy="1681624"/>
          </a:xfrm>
          <a:prstGeom prst="ellipse">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2441" r="12441"/>
          <a:stretch/>
        </p:blipFill>
        <p:spPr>
          <a:xfrm>
            <a:off x="311207" y="1256461"/>
            <a:ext cx="1626821" cy="1626821"/>
          </a:xfrm>
          <a:prstGeom prst="ellipse">
            <a:avLst/>
          </a:prstGeom>
        </p:spPr>
      </p:pic>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500" y="1219126"/>
            <a:ext cx="1690011" cy="1690011"/>
          </a:xfrm>
          <a:prstGeom prst="rect">
            <a:avLst/>
          </a:prstGeom>
        </p:spPr>
      </p:pic>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8619" y="3357851"/>
            <a:ext cx="3978693" cy="1203934"/>
          </a:xfrm>
          <a:prstGeom prst="rect">
            <a:avLst/>
          </a:prstGeom>
          <a:ln w="38100">
            <a:solidFill>
              <a:srgbClr val="77DAFF"/>
            </a:solidFill>
            <a:prstDash val="sysDash"/>
          </a:ln>
        </p:spPr>
      </p:pic>
      <p:pic>
        <p:nvPicPr>
          <p:cNvPr id="30" name="Рисунок 29"/>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65833" y="1495840"/>
            <a:ext cx="3692156" cy="1129387"/>
          </a:xfrm>
          <a:prstGeom prst="rect">
            <a:avLst/>
          </a:prstGeom>
          <a:ln w="38100">
            <a:solidFill>
              <a:srgbClr val="77DAFF"/>
            </a:solidFill>
            <a:prstDash val="sysDash"/>
          </a:ln>
        </p:spPr>
      </p:pic>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7" cstate="print"/>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1587</a:t>
            </a:r>
          </a:p>
        </p:txBody>
      </p:sp>
      <p:sp>
        <p:nvSpPr>
          <p:cNvPr id="54" name="TextBox 53"/>
          <p:cNvSpPr txBox="1"/>
          <p:nvPr/>
        </p:nvSpPr>
        <p:spPr>
          <a:xfrm>
            <a:off x="164682" y="5893873"/>
            <a:ext cx="1682700" cy="830997"/>
          </a:xfrm>
          <a:prstGeom prst="rect">
            <a:avLst/>
          </a:prstGeom>
          <a:noFill/>
        </p:spPr>
        <p:txBody>
          <a:bodyPr wrap="square" rtlCol="0">
            <a:spAutoFit/>
          </a:bodyPr>
          <a:lstStyle/>
          <a:p>
            <a:pPr algn="ctr"/>
            <a:r>
              <a:rPr lang="ru-RU"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Первое упоминание литовским князем Казимиром</a:t>
            </a:r>
          </a:p>
        </p:txBody>
      </p:sp>
      <p:sp>
        <p:nvSpPr>
          <p:cNvPr id="55" name="TextBox 54"/>
          <p:cNvSpPr txBox="1"/>
          <p:nvPr/>
        </p:nvSpPr>
        <p:spPr>
          <a:xfrm>
            <a:off x="1760824" y="5910506"/>
            <a:ext cx="1596968" cy="646331"/>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Создание военного поселения</a:t>
            </a:r>
          </a:p>
        </p:txBody>
      </p:sp>
      <p:sp>
        <p:nvSpPr>
          <p:cNvPr id="56" name="TextBox 55"/>
          <p:cNvSpPr txBox="1"/>
          <p:nvPr/>
        </p:nvSpPr>
        <p:spPr>
          <a:xfrm>
            <a:off x="3261082" y="5882684"/>
            <a:ext cx="1791904" cy="1015663"/>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a:t>
            </a:r>
            <a:r>
              <a:rPr lang="ru-RU" sz="1200" dirty="0" err="1">
                <a:latin typeface="Open Sans" panose="020B0606030504020204" pitchFamily="34" charset="0"/>
                <a:ea typeface="Open Sans" panose="020B0606030504020204" pitchFamily="34" charset="0"/>
                <a:cs typeface="Open Sans" panose="020B0606030504020204" pitchFamily="34" charset="0"/>
              </a:rPr>
              <a:t>Шумячского</a:t>
            </a:r>
            <a:r>
              <a:rPr lang="ru-RU" sz="1200" dirty="0">
                <a:latin typeface="Open Sans" panose="020B0606030504020204" pitchFamily="34" charset="0"/>
                <a:ea typeface="Open Sans" panose="020B0606030504020204" pitchFamily="34" charset="0"/>
                <a:cs typeface="Open Sans" panose="020B0606030504020204" pitchFamily="34" charset="0"/>
              </a:rPr>
              <a:t> района </a:t>
            </a:r>
            <a:r>
              <a:rPr lang="ru-RU" sz="1200" dirty="0" err="1">
                <a:latin typeface="Open Sans" panose="020B0606030504020204" pitchFamily="34" charset="0"/>
                <a:ea typeface="Open Sans" panose="020B0606030504020204" pitchFamily="34" charset="0"/>
                <a:cs typeface="Open Sans" panose="020B0606030504020204" pitchFamily="34" charset="0"/>
              </a:rPr>
              <a:t>Рославльского</a:t>
            </a:r>
            <a:r>
              <a:rPr lang="ru-RU" sz="1200" dirty="0">
                <a:latin typeface="Open Sans" panose="020B0606030504020204" pitchFamily="34" charset="0"/>
                <a:ea typeface="Open Sans" panose="020B0606030504020204" pitchFamily="34" charset="0"/>
                <a:cs typeface="Open Sans" panose="020B0606030504020204" pitchFamily="34" charset="0"/>
              </a:rPr>
              <a:t> уезда Смоленской губернии</a:t>
            </a:r>
          </a:p>
        </p:txBody>
      </p:sp>
      <p:sp>
        <p:nvSpPr>
          <p:cNvPr id="60" name="TextBox 59"/>
          <p:cNvSpPr txBox="1"/>
          <p:nvPr/>
        </p:nvSpPr>
        <p:spPr>
          <a:xfrm>
            <a:off x="297006" y="3348708"/>
            <a:ext cx="3941917" cy="1200329"/>
          </a:xfrm>
          <a:prstGeom prst="rect">
            <a:avLst/>
          </a:prstGeom>
          <a:noFill/>
        </p:spPr>
        <p:txBody>
          <a:bodyPr wrap="square" rtlCol="0">
            <a:spAutoFit/>
          </a:bodyPr>
          <a:lstStyle/>
          <a:p>
            <a:pPr indent="180975" algn="just"/>
            <a:r>
              <a:rPr lang="ru-RU" sz="1200" dirty="0">
                <a:latin typeface="Open Sans" pitchFamily="34" charset="0"/>
                <a:ea typeface="Open Sans" pitchFamily="34" charset="0"/>
                <a:cs typeface="Open Sans" pitchFamily="34" charset="0"/>
              </a:rPr>
              <a:t>В 18 веке по настоянию военного министра Аракчеева стали создаваться военные поселения. Могилевское военное поселение было организовано на землях нынешнего </a:t>
            </a:r>
            <a:r>
              <a:rPr lang="ru-RU" sz="1200" dirty="0" err="1">
                <a:latin typeface="Open Sans" pitchFamily="34" charset="0"/>
                <a:ea typeface="Open Sans" pitchFamily="34" charset="0"/>
                <a:cs typeface="Open Sans" pitchFamily="34" charset="0"/>
              </a:rPr>
              <a:t>Шумячского</a:t>
            </a:r>
            <a:r>
              <a:rPr lang="ru-RU" sz="1200" dirty="0">
                <a:latin typeface="Open Sans" pitchFamily="34" charset="0"/>
                <a:ea typeface="Open Sans" pitchFamily="34" charset="0"/>
                <a:cs typeface="Open Sans" pitchFamily="34" charset="0"/>
              </a:rPr>
              <a:t> района, входившего тогда в </a:t>
            </a:r>
            <a:r>
              <a:rPr lang="ru-RU" sz="1200" dirty="0" err="1">
                <a:latin typeface="Open Sans" pitchFamily="34" charset="0"/>
                <a:ea typeface="Open Sans" pitchFamily="34" charset="0"/>
                <a:cs typeface="Open Sans" pitchFamily="34" charset="0"/>
              </a:rPr>
              <a:t>Климовичский</a:t>
            </a:r>
            <a:r>
              <a:rPr lang="ru-RU" sz="1200" dirty="0">
                <a:latin typeface="Open Sans" pitchFamily="34" charset="0"/>
                <a:ea typeface="Open Sans" pitchFamily="34" charset="0"/>
                <a:cs typeface="Open Sans" pitchFamily="34" charset="0"/>
              </a:rPr>
              <a:t> уезд Могилевской губернии.</a:t>
            </a:r>
          </a:p>
        </p:txBody>
      </p:sp>
      <p:sp>
        <p:nvSpPr>
          <p:cNvPr id="61" name="TextBox 60"/>
          <p:cNvSpPr txBox="1"/>
          <p:nvPr/>
        </p:nvSpPr>
        <p:spPr>
          <a:xfrm>
            <a:off x="2023003" y="5155657"/>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1810</a:t>
            </a: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906" y="3033406"/>
            <a:ext cx="1690011" cy="1690011"/>
          </a:xfrm>
          <a:prstGeom prst="rect">
            <a:avLst/>
          </a:prstGeom>
        </p:spPr>
      </p:pic>
      <p:sp>
        <p:nvSpPr>
          <p:cNvPr id="38" name="Прямоугольник 37"/>
          <p:cNvSpPr/>
          <p:nvPr/>
        </p:nvSpPr>
        <p:spPr>
          <a:xfrm>
            <a:off x="3601126" y="1546322"/>
            <a:ext cx="3619480" cy="1015663"/>
          </a:xfrm>
          <a:prstGeom prst="rect">
            <a:avLst/>
          </a:prstGeom>
        </p:spPr>
        <p:txBody>
          <a:bodyPr wrap="square">
            <a:spAutoFit/>
          </a:bodyPr>
          <a:lstStyle/>
          <a:p>
            <a:pPr indent="180975" algn="just"/>
            <a:r>
              <a:rPr lang="ru-RU" sz="1200" dirty="0">
                <a:latin typeface="Open Sans" pitchFamily="34" charset="0"/>
                <a:ea typeface="Open Sans" pitchFamily="34" charset="0"/>
                <a:cs typeface="Open Sans" pitchFamily="34" charset="0"/>
              </a:rPr>
              <a:t>Шумячи как населенный пункт упоминается в литовской грамоте 16 века. По предположению историков название поселка Шумячи происходит от князей </a:t>
            </a:r>
            <a:r>
              <a:rPr lang="ru-RU" sz="1200" dirty="0" err="1">
                <a:latin typeface="Open Sans" pitchFamily="34" charset="0"/>
                <a:ea typeface="Open Sans" pitchFamily="34" charset="0"/>
                <a:cs typeface="Open Sans" pitchFamily="34" charset="0"/>
              </a:rPr>
              <a:t>Шемяк</a:t>
            </a:r>
            <a:r>
              <a:rPr lang="ru-RU" sz="1200" dirty="0">
                <a:latin typeface="Open Sans" pitchFamily="34" charset="0"/>
                <a:ea typeface="Open Sans" pitchFamily="34" charset="0"/>
                <a:cs typeface="Open Sans" pitchFamily="34" charset="0"/>
              </a:rPr>
              <a:t> (</a:t>
            </a:r>
            <a:r>
              <a:rPr lang="ru-RU" sz="1200" dirty="0" err="1">
                <a:latin typeface="Open Sans" pitchFamily="34" charset="0"/>
                <a:ea typeface="Open Sans" pitchFamily="34" charset="0"/>
                <a:cs typeface="Open Sans" pitchFamily="34" charset="0"/>
              </a:rPr>
              <a:t>Шемячичей</a:t>
            </a:r>
            <a:r>
              <a:rPr lang="ru-RU" sz="1200" dirty="0">
                <a:latin typeface="Open Sans" pitchFamily="34" charset="0"/>
                <a:ea typeface="Open Sans" pitchFamily="34" charset="0"/>
                <a:cs typeface="Open Sans" pitchFamily="34" charset="0"/>
              </a:rPr>
              <a:t>). </a:t>
            </a:r>
          </a:p>
        </p:txBody>
      </p:sp>
      <p:sp>
        <p:nvSpPr>
          <p:cNvPr id="63" name="Стрелка вправо 62"/>
          <p:cNvSpPr/>
          <p:nvPr/>
        </p:nvSpPr>
        <p:spPr>
          <a:xfrm>
            <a:off x="4625164" y="5358809"/>
            <a:ext cx="701748" cy="12759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a:off x="5337544" y="4916188"/>
            <a:ext cx="95693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Box 67"/>
          <p:cNvSpPr txBox="1"/>
          <p:nvPr/>
        </p:nvSpPr>
        <p:spPr>
          <a:xfrm>
            <a:off x="524365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1972</a:t>
            </a:r>
          </a:p>
        </p:txBody>
      </p:sp>
      <p:sp>
        <p:nvSpPr>
          <p:cNvPr id="69" name="TextBox 68"/>
          <p:cNvSpPr txBox="1"/>
          <p:nvPr/>
        </p:nvSpPr>
        <p:spPr>
          <a:xfrm>
            <a:off x="4976038" y="5876428"/>
            <a:ext cx="175743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Восстановление района</a:t>
            </a:r>
            <a:r>
              <a:rPr lang="ru-RU" sz="12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в существующем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виде</a:t>
            </a:r>
          </a:p>
        </p:txBody>
      </p:sp>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l="12500" r="12500"/>
          <a:stretch/>
        </p:blipFill>
        <p:spPr>
          <a:xfrm>
            <a:off x="1705116" y="1267941"/>
            <a:ext cx="1652676" cy="1652676"/>
          </a:xfrm>
          <a:prstGeom prst="ellipse">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211" y="1243557"/>
            <a:ext cx="1690011" cy="1690011"/>
          </a:xfrm>
          <a:prstGeom prst="rect">
            <a:avLst/>
          </a:prstGeom>
        </p:spPr>
      </p:pic>
      <p:pic>
        <p:nvPicPr>
          <p:cNvPr id="52" name="Рисунок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1723" y="3078134"/>
            <a:ext cx="1686011" cy="1686011"/>
          </a:xfrm>
          <a:prstGeom prst="rect">
            <a:avLst/>
          </a:prstGeom>
        </p:spPr>
      </p:pic>
      <p:sp>
        <p:nvSpPr>
          <p:cNvPr id="66" name="TextBox 65"/>
          <p:cNvSpPr txBox="1"/>
          <p:nvPr/>
        </p:nvSpPr>
        <p:spPr>
          <a:xfrm>
            <a:off x="4735920" y="3702421"/>
            <a:ext cx="1030263" cy="46057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pic>
        <p:nvPicPr>
          <p:cNvPr id="6" name="Рисунок 5"/>
          <p:cNvPicPr>
            <a:picLocks noChangeAspect="1"/>
          </p:cNvPicPr>
          <p:nvPr/>
        </p:nvPicPr>
        <p:blipFill rotWithShape="1">
          <a:blip r:embed="rId10" cstate="print">
            <a:extLst>
              <a:ext uri="{28A0092B-C50C-407E-A947-70E740481C1C}">
                <a14:useLocalDpi xmlns:a14="http://schemas.microsoft.com/office/drawing/2010/main" val="0"/>
              </a:ext>
            </a:extLst>
          </a:blip>
          <a:srcRect l="12500" r="12500"/>
          <a:stretch/>
        </p:blipFill>
        <p:spPr>
          <a:xfrm>
            <a:off x="4537833" y="3134832"/>
            <a:ext cx="1578158" cy="1582137"/>
          </a:xfrm>
          <a:prstGeom prst="ellipse">
            <a:avLst/>
          </a:prstGeom>
        </p:spPr>
      </p:pic>
      <p:sp>
        <p:nvSpPr>
          <p:cNvPr id="40" name="TextBox 39"/>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44" name="TextBox 4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5" name="Picture 3" descr="Буфер обмена01"/>
          <p:cNvPicPr>
            <a:picLocks noChangeAspect="1" noChangeArrowheads="1"/>
          </p:cNvPicPr>
          <p:nvPr/>
        </p:nvPicPr>
        <p:blipFill>
          <a:blip r:embed="rId11" cstate="print"/>
          <a:srcRect/>
          <a:stretch>
            <a:fillRect/>
          </a:stretch>
        </p:blipFill>
        <p:spPr bwMode="auto">
          <a:xfrm>
            <a:off x="179390" y="156950"/>
            <a:ext cx="668154" cy="836522"/>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id="{DCC527B9-C132-4366-BE63-DCDE250F99B2}"/>
              </a:ext>
            </a:extLst>
          </p:cNvPr>
          <p:cNvPicPr>
            <a:picLocks noChangeAspect="1"/>
          </p:cNvPicPr>
          <p:nvPr/>
        </p:nvPicPr>
        <p:blipFill>
          <a:blip r:embed="rId12"/>
          <a:stretch>
            <a:fillRect/>
          </a:stretch>
        </p:blipFill>
        <p:spPr>
          <a:xfrm>
            <a:off x="-6105" y="6730552"/>
            <a:ext cx="2956816" cy="841321"/>
          </a:xfrm>
          <a:prstGeom prst="rect">
            <a:avLst/>
          </a:prstGeom>
        </p:spPr>
      </p:pic>
    </p:spTree>
    <p:extLst>
      <p:ext uri="{BB962C8B-B14F-4D97-AF65-F5344CB8AC3E}">
        <p14:creationId xmlns:p14="http://schemas.microsoft.com/office/powerpoint/2010/main" val="3125790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57"/>
          <p:cNvPicPr>
            <a:picLocks noChangeAspect="1"/>
          </p:cNvPicPr>
          <p:nvPr/>
        </p:nvPicPr>
        <p:blipFill>
          <a:blip r:embed="rId3" cstate="print">
            <a:extLst/>
          </a:blip>
          <a:srcRect l="3612" r="9007"/>
          <a:stretch>
            <a:fillRect/>
          </a:stretch>
        </p:blipFill>
        <p:spPr>
          <a:xfrm>
            <a:off x="4190190" y="1881212"/>
            <a:ext cx="2893798" cy="1890834"/>
          </a:xfrm>
          <a:prstGeom prst="roundRect">
            <a:avLst>
              <a:gd name="adj" fmla="val 9949"/>
            </a:avLst>
          </a:prstGeom>
          <a:noFill/>
          <a:ln w="38100">
            <a:solidFill>
              <a:srgbClr val="7CD9E0"/>
            </a:solidFill>
          </a:ln>
        </p:spPr>
      </p:pic>
      <p:pic>
        <p:nvPicPr>
          <p:cNvPr id="29699" name="Рисунок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3257550"/>
            <a:ext cx="812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a:solidFill>
                  <a:schemeClr val="bg1"/>
                </a:solidFill>
                <a:latin typeface="Open Sans Semibold" panose="020B0706030804020204" pitchFamily="34" charset="0"/>
                <a:cs typeface="Open Sans Semibold" panose="020B0706030804020204" pitchFamily="34" charset="0"/>
              </a:rPr>
              <a:t>Туризм</a:t>
            </a:r>
          </a:p>
        </p:txBody>
      </p:sp>
      <p:sp>
        <p:nvSpPr>
          <p:cNvPr id="29702" name="TextBox 12"/>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i="1" dirty="0" smtClean="0">
                <a:solidFill>
                  <a:srgbClr val="339533"/>
                </a:solidFill>
                <a:latin typeface="Open Sans Semibold" panose="020B0706030804020204" pitchFamily="34" charset="0"/>
                <a:cs typeface="Open Sans Semibold" panose="020B0706030804020204" pitchFamily="34" charset="0"/>
              </a:rPr>
              <a:t>30</a:t>
            </a:r>
            <a:endParaRPr lang="ru-RU" altLang="ru-RU" b="1" i="1" dirty="0">
              <a:solidFill>
                <a:srgbClr val="339533"/>
              </a:solidFill>
              <a:latin typeface="Open Sans Semibold" panose="020B0706030804020204" pitchFamily="34" charset="0"/>
              <a:cs typeface="Open Sans Semibold" panose="020B0706030804020204" pitchFamily="34" charset="0"/>
            </a:endParaRPr>
          </a:p>
        </p:txBody>
      </p:sp>
      <p:sp>
        <p:nvSpPr>
          <p:cNvPr id="29703" name="TextBox 71"/>
          <p:cNvSpPr txBox="1">
            <a:spLocks noChangeArrowheads="1"/>
          </p:cNvSpPr>
          <p:nvPr/>
        </p:nvSpPr>
        <p:spPr bwMode="auto">
          <a:xfrm>
            <a:off x="384175" y="3403600"/>
            <a:ext cx="796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200" b="1">
                <a:solidFill>
                  <a:schemeClr val="bg1"/>
                </a:solidFill>
                <a:latin typeface="Open Sans" panose="020B0606030504020204" pitchFamily="34" charset="0"/>
                <a:cs typeface="Open Sans" panose="020B0606030504020204" pitchFamily="34" charset="0"/>
              </a:rPr>
              <a:t>27</a:t>
            </a:r>
            <a:endParaRPr lang="ru-RU" altLang="ru-RU" sz="1200" b="1">
              <a:solidFill>
                <a:schemeClr val="bg1"/>
              </a:solidFill>
              <a:latin typeface="Open Sans" panose="020B0606030504020204" pitchFamily="34" charset="0"/>
              <a:cs typeface="Open Sans" panose="020B0606030504020204" pitchFamily="34" charset="0"/>
            </a:endParaRPr>
          </a:p>
        </p:txBody>
      </p:sp>
      <p:sp>
        <p:nvSpPr>
          <p:cNvPr id="29704" name="TextBox 72"/>
          <p:cNvSpPr txBox="1">
            <a:spLocks noChangeArrowheads="1"/>
          </p:cNvSpPr>
          <p:nvPr/>
        </p:nvSpPr>
        <p:spPr bwMode="auto">
          <a:xfrm>
            <a:off x="-60325" y="4062413"/>
            <a:ext cx="1547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100" b="1">
                <a:solidFill>
                  <a:srgbClr val="245776"/>
                </a:solidFill>
                <a:latin typeface="Open Sans" panose="020B0606030504020204" pitchFamily="34" charset="0"/>
                <a:cs typeface="Open Sans" panose="020B0606030504020204" pitchFamily="34" charset="0"/>
              </a:rPr>
              <a:t>Объектов культурного наследия</a:t>
            </a:r>
          </a:p>
        </p:txBody>
      </p:sp>
      <p:pic>
        <p:nvPicPr>
          <p:cNvPr id="29705" name="Рисунок 78"/>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298575" y="5176838"/>
            <a:ext cx="26114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32"/>
          <p:cNvSpPr txBox="1">
            <a:spLocks noChangeArrowheads="1"/>
          </p:cNvSpPr>
          <p:nvPr/>
        </p:nvSpPr>
        <p:spPr bwMode="auto">
          <a:xfrm>
            <a:off x="1423988" y="5200650"/>
            <a:ext cx="2316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400" b="1">
                <a:solidFill>
                  <a:srgbClr val="0070C0"/>
                </a:solidFill>
                <a:latin typeface="Open Sans Semibold" panose="020B0706030804020204" pitchFamily="34" charset="0"/>
                <a:cs typeface="Open Sans Semibold" panose="020B0706030804020204" pitchFamily="34" charset="0"/>
              </a:rPr>
              <a:t>Приоритетные направления:</a:t>
            </a:r>
          </a:p>
        </p:txBody>
      </p:sp>
      <p:pic>
        <p:nvPicPr>
          <p:cNvPr id="29707" name="Рисунок 62" descr="РЕЛИГИОЗНЫЙ.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2063" y="5824538"/>
            <a:ext cx="6080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35"/>
          <p:cNvSpPr txBox="1">
            <a:spLocks noChangeArrowheads="1"/>
          </p:cNvSpPr>
          <p:nvPr/>
        </p:nvSpPr>
        <p:spPr bwMode="auto">
          <a:xfrm>
            <a:off x="1141413" y="6423025"/>
            <a:ext cx="1033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Сельский и экологический</a:t>
            </a:r>
          </a:p>
        </p:txBody>
      </p:sp>
      <p:sp>
        <p:nvSpPr>
          <p:cNvPr id="29709" name="TextBox 36"/>
          <p:cNvSpPr txBox="1">
            <a:spLocks noChangeArrowheads="1"/>
          </p:cNvSpPr>
          <p:nvPr/>
        </p:nvSpPr>
        <p:spPr bwMode="auto">
          <a:xfrm>
            <a:off x="2387600" y="6442075"/>
            <a:ext cx="10937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Рекреационный</a:t>
            </a:r>
          </a:p>
        </p:txBody>
      </p:sp>
      <p:sp>
        <p:nvSpPr>
          <p:cNvPr id="29710" name="TextBox 37"/>
          <p:cNvSpPr txBox="1">
            <a:spLocks noChangeArrowheads="1"/>
          </p:cNvSpPr>
          <p:nvPr/>
        </p:nvSpPr>
        <p:spPr bwMode="auto">
          <a:xfrm>
            <a:off x="3581400" y="6443663"/>
            <a:ext cx="10556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Религиозный</a:t>
            </a:r>
          </a:p>
        </p:txBody>
      </p:sp>
      <p:sp>
        <p:nvSpPr>
          <p:cNvPr id="29711" name="TextBox 38"/>
          <p:cNvSpPr txBox="1">
            <a:spLocks noChangeArrowheads="1"/>
          </p:cNvSpPr>
          <p:nvPr/>
        </p:nvSpPr>
        <p:spPr bwMode="auto">
          <a:xfrm>
            <a:off x="4611688" y="6413500"/>
            <a:ext cx="1354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Культурно-позновательный</a:t>
            </a:r>
          </a:p>
        </p:txBody>
      </p:sp>
      <p:pic>
        <p:nvPicPr>
          <p:cNvPr id="2050" name="Picture 2" descr="z:\Д.А. Старовойтову\Центр.jpg"/>
          <p:cNvPicPr>
            <a:picLocks noChangeAspect="1" noChangeArrowheads="1"/>
          </p:cNvPicPr>
          <p:nvPr/>
        </p:nvPicPr>
        <p:blipFill>
          <a:blip r:embed="rId8" cstate="print"/>
          <a:srcRect/>
          <a:stretch>
            <a:fillRect/>
          </a:stretch>
        </p:blipFill>
        <p:spPr bwMode="auto">
          <a:xfrm>
            <a:off x="1906372" y="2891678"/>
            <a:ext cx="2869597" cy="1950463"/>
          </a:xfrm>
          <a:prstGeom prst="roundRect">
            <a:avLst>
              <a:gd name="adj" fmla="val 9949"/>
            </a:avLst>
          </a:prstGeom>
          <a:noFill/>
          <a:ln w="38100">
            <a:solidFill>
              <a:srgbClr val="7CD9E0"/>
            </a:solidFill>
          </a:ln>
        </p:spPr>
      </p:pic>
      <p:pic>
        <p:nvPicPr>
          <p:cNvPr id="29713" name="Рисунок 4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5388" y="5815013"/>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Рисунок 4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3663" y="5821363"/>
            <a:ext cx="6016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Рисунок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35088" y="5821363"/>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Рисунок 5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4325" y="183197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56"/>
          <p:cNvSpPr txBox="1">
            <a:spLocks noChangeArrowheads="1"/>
          </p:cNvSpPr>
          <p:nvPr/>
        </p:nvSpPr>
        <p:spPr bwMode="auto">
          <a:xfrm>
            <a:off x="-50800" y="2643188"/>
            <a:ext cx="1546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100" b="1">
                <a:solidFill>
                  <a:srgbClr val="245776"/>
                </a:solidFill>
                <a:latin typeface="Open Sans" panose="020B0606030504020204" pitchFamily="34" charset="0"/>
                <a:cs typeface="Open Sans" panose="020B0606030504020204" pitchFamily="34" charset="0"/>
              </a:rPr>
              <a:t>Объектов археологического наследия</a:t>
            </a:r>
          </a:p>
        </p:txBody>
      </p:sp>
      <p:sp>
        <p:nvSpPr>
          <p:cNvPr id="3" name="Прямоугольник 2"/>
          <p:cNvSpPr/>
          <p:nvPr/>
        </p:nvSpPr>
        <p:spPr>
          <a:xfrm>
            <a:off x="381000" y="2019300"/>
            <a:ext cx="712788" cy="461963"/>
          </a:xfrm>
          <a:prstGeom prst="rect">
            <a:avLst/>
          </a:prstGeom>
        </p:spPr>
        <p:txBody>
          <a:bodyPr wrap="none">
            <a:spAutoFit/>
          </a:bodyPr>
          <a:lstStyle/>
          <a:p>
            <a:pPr fontAlgn="auto">
              <a:spcBef>
                <a:spcPts val="0"/>
              </a:spcBef>
              <a:spcAft>
                <a:spcPts val="0"/>
              </a:spcAft>
              <a:defRPr/>
            </a:pP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494</a:t>
            </a:r>
            <a:endPar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Рисунок 58"/>
          <p:cNvPicPr>
            <a:picLocks noChangeAspect="1"/>
          </p:cNvPicPr>
          <p:nvPr/>
        </p:nvPicPr>
        <p:blipFill>
          <a:blip r:embed="rId13" cstate="print">
            <a:extLst/>
          </a:blip>
          <a:srcRect l="7455" r="10884" b="5055"/>
          <a:stretch>
            <a:fillRect/>
          </a:stretch>
        </p:blipFill>
        <p:spPr>
          <a:xfrm>
            <a:off x="1544688" y="1361949"/>
            <a:ext cx="2799414" cy="1764248"/>
          </a:xfrm>
          <a:prstGeom prst="roundRect">
            <a:avLst>
              <a:gd name="adj" fmla="val 9949"/>
            </a:avLst>
          </a:prstGeom>
          <a:noFill/>
          <a:ln w="38100">
            <a:solidFill>
              <a:srgbClr val="7CD9E0"/>
            </a:solidFill>
          </a:ln>
        </p:spPr>
      </p:pic>
      <p:sp>
        <p:nvSpPr>
          <p:cNvPr id="29720" name="TextBox 51"/>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100">
                <a:solidFill>
                  <a:srgbClr val="0D0D0D"/>
                </a:solidFill>
                <a:latin typeface="Open Sans" panose="020B0606030504020204" pitchFamily="34" charset="0"/>
                <a:cs typeface="Open Sans" panose="020B0606030504020204" pitchFamily="34" charset="0"/>
              </a:rPr>
              <a:t>Шумячский </a:t>
            </a:r>
          </a:p>
          <a:p>
            <a:pPr eaLnBrk="1" hangingPunct="1"/>
            <a:r>
              <a:rPr lang="ru-RU" altLang="ru-RU" sz="1100">
                <a:solidFill>
                  <a:srgbClr val="0D0D0D"/>
                </a:solidFill>
                <a:latin typeface="Open Sans" panose="020B0606030504020204" pitchFamily="34" charset="0"/>
                <a:cs typeface="Open Sans" panose="020B0606030504020204" pitchFamily="34" charset="0"/>
              </a:rPr>
              <a:t>район</a:t>
            </a:r>
          </a:p>
          <a:p>
            <a:pPr eaLnBrk="1" hangingPunct="1"/>
            <a:r>
              <a:rPr lang="ru-RU" altLang="ru-RU" sz="1100">
                <a:solidFill>
                  <a:srgbClr val="0D0D0D"/>
                </a:solidFill>
                <a:latin typeface="Open Sans" panose="020B0606030504020204" pitchFamily="34" charset="0"/>
                <a:cs typeface="Open Sans" panose="020B0606030504020204" pitchFamily="34" charset="0"/>
              </a:rPr>
              <a:t>Смоленской</a:t>
            </a:r>
          </a:p>
          <a:p>
            <a:pPr eaLnBrk="1" hangingPunct="1"/>
            <a:r>
              <a:rPr lang="ru-RU" altLang="ru-RU" sz="1100">
                <a:solidFill>
                  <a:srgbClr val="0D0D0D"/>
                </a:solidFill>
                <a:latin typeface="Open Sans" panose="020B0606030504020204" pitchFamily="34" charset="0"/>
                <a:cs typeface="Open Sans" panose="020B0606030504020204" pitchFamily="34" charset="0"/>
              </a:rPr>
              <a:t>области</a:t>
            </a:r>
          </a:p>
        </p:txBody>
      </p:sp>
      <p:sp>
        <p:nvSpPr>
          <p:cNvPr id="29721" name="TextBox 60"/>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700">
                <a:solidFill>
                  <a:srgbClr val="002060"/>
                </a:solidFill>
                <a:latin typeface="Open Sans" panose="020B0606030504020204" pitchFamily="34" charset="0"/>
                <a:cs typeface="Open Sans" panose="020B0606030504020204" pitchFamily="34" charset="0"/>
              </a:rPr>
              <a:t> </a:t>
            </a:r>
          </a:p>
        </p:txBody>
      </p:sp>
      <p:pic>
        <p:nvPicPr>
          <p:cNvPr id="29722" name="Picture 3" descr="Буфер обмена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43"/>
          <p:cNvPicPr>
            <a:picLocks noChangeAspect="1"/>
          </p:cNvPicPr>
          <p:nvPr/>
        </p:nvPicPr>
        <p:blipFill>
          <a:blip r:embed="rId15" cstate="print">
            <a:duotone>
              <a:prstClr val="black"/>
              <a:srgbClr val="76C981">
                <a:tint val="45000"/>
                <a:satMod val="400000"/>
              </a:srgbClr>
            </a:duotone>
            <a:extLst/>
          </a:blip>
          <a:stretch>
            <a:fillRect/>
          </a:stretch>
        </p:blipFill>
        <p:spPr>
          <a:xfrm>
            <a:off x="1181100" y="1167839"/>
            <a:ext cx="2459941" cy="635561"/>
          </a:xfrm>
          <a:prstGeom prst="rect">
            <a:avLst/>
          </a:prstGeom>
        </p:spPr>
      </p:pic>
      <p:sp>
        <p:nvSpPr>
          <p:cNvPr id="60" name="Прямоугольник 59"/>
          <p:cNvSpPr/>
          <p:nvPr/>
        </p:nvSpPr>
        <p:spPr>
          <a:xfrm>
            <a:off x="1093788" y="1255089"/>
            <a:ext cx="2579688" cy="461665"/>
          </a:xfrm>
          <a:prstGeom prst="rect">
            <a:avLst/>
          </a:prstGeom>
        </p:spPr>
        <p:txBody>
          <a:bodyPr wrap="square">
            <a:spAutoFit/>
          </a:bodyPr>
          <a:lstStyle/>
          <a:p>
            <a:pPr algn="ctr">
              <a:defRPr/>
            </a:pPr>
            <a:r>
              <a:rPr lang="ru-RU" sz="1200" b="1" dirty="0">
                <a:solidFill>
                  <a:schemeClr val="bg1"/>
                </a:solidFill>
                <a:latin typeface="Open Sans" pitchFamily="34" charset="0"/>
                <a:cs typeface="Open Sans" pitchFamily="34" charset="0"/>
              </a:rPr>
              <a:t>Памятный камень на месте</a:t>
            </a:r>
          </a:p>
          <a:p>
            <a:pPr algn="ctr">
              <a:defRPr/>
            </a:pPr>
            <a:r>
              <a:rPr lang="ru-RU" sz="1200" b="1" dirty="0">
                <a:solidFill>
                  <a:schemeClr val="bg1"/>
                </a:solidFill>
                <a:latin typeface="Open Sans" pitchFamily="34" charset="0"/>
                <a:cs typeface="Open Sans" pitchFamily="34" charset="0"/>
              </a:rPr>
              <a:t>дома семьи Азимовых</a:t>
            </a:r>
          </a:p>
        </p:txBody>
      </p:sp>
      <p:pic>
        <p:nvPicPr>
          <p:cNvPr id="45" name="Рисунок 44"/>
          <p:cNvPicPr>
            <a:picLocks noChangeAspect="1"/>
          </p:cNvPicPr>
          <p:nvPr/>
        </p:nvPicPr>
        <p:blipFill>
          <a:blip r:embed="rId15" cstate="print">
            <a:duotone>
              <a:prstClr val="black"/>
              <a:srgbClr val="76C981">
                <a:tint val="45000"/>
                <a:satMod val="400000"/>
              </a:srgbClr>
            </a:duotone>
            <a:extLst/>
          </a:blip>
          <a:stretch>
            <a:fillRect/>
          </a:stretch>
        </p:blipFill>
        <p:spPr>
          <a:xfrm>
            <a:off x="1449387" y="4438214"/>
            <a:ext cx="2290764" cy="579391"/>
          </a:xfrm>
          <a:prstGeom prst="rect">
            <a:avLst/>
          </a:prstGeom>
        </p:spPr>
      </p:pic>
      <p:sp>
        <p:nvSpPr>
          <p:cNvPr id="55" name="TextBox 54"/>
          <p:cNvSpPr txBox="1"/>
          <p:nvPr/>
        </p:nvSpPr>
        <p:spPr>
          <a:xfrm>
            <a:off x="1403350" y="4510197"/>
            <a:ext cx="2336800" cy="461665"/>
          </a:xfrm>
          <a:prstGeom prst="rect">
            <a:avLst/>
          </a:prstGeom>
          <a:noFill/>
        </p:spPr>
        <p:txBody>
          <a:bodyPr>
            <a:spAutoFit/>
          </a:bodyPr>
          <a:lstStyle/>
          <a:p>
            <a:pPr algn="ctr">
              <a:defRPr/>
            </a:pPr>
            <a:r>
              <a:rPr lang="ru-RU" sz="1200" b="1" dirty="0">
                <a:solidFill>
                  <a:srgbClr val="FFFFFF"/>
                </a:solidFill>
                <a:latin typeface="Open Sans Semibold" pitchFamily="34" charset="0"/>
                <a:cs typeface="Open Sans Semibold" pitchFamily="34" charset="0"/>
              </a:rPr>
              <a:t>Исторический центр </a:t>
            </a:r>
            <a:br>
              <a:rPr lang="ru-RU" sz="1200" b="1" dirty="0">
                <a:solidFill>
                  <a:srgbClr val="FFFFFF"/>
                </a:solidFill>
                <a:latin typeface="Open Sans Semibold" pitchFamily="34" charset="0"/>
                <a:cs typeface="Open Sans Semibold" pitchFamily="34" charset="0"/>
              </a:rPr>
            </a:br>
            <a:r>
              <a:rPr lang="ru-RU" sz="1200" b="1" dirty="0">
                <a:solidFill>
                  <a:srgbClr val="FFFFFF"/>
                </a:solidFill>
                <a:latin typeface="Open Sans Semibold" pitchFamily="34" charset="0"/>
                <a:cs typeface="Open Sans Semibold" pitchFamily="34" charset="0"/>
              </a:rPr>
              <a:t>п. Шумячи</a:t>
            </a:r>
          </a:p>
        </p:txBody>
      </p:sp>
      <p:pic>
        <p:nvPicPr>
          <p:cNvPr id="64" name="Рисунок 63"/>
          <p:cNvPicPr>
            <a:picLocks noChangeAspect="1"/>
          </p:cNvPicPr>
          <p:nvPr/>
        </p:nvPicPr>
        <p:blipFill>
          <a:blip r:embed="rId15" cstate="print">
            <a:duotone>
              <a:prstClr val="black"/>
              <a:srgbClr val="76C981">
                <a:tint val="45000"/>
                <a:satMod val="400000"/>
              </a:srgbClr>
            </a:duotone>
            <a:extLst/>
          </a:blip>
          <a:stretch>
            <a:fillRect/>
          </a:stretch>
        </p:blipFill>
        <p:spPr>
          <a:xfrm>
            <a:off x="4841224" y="1606024"/>
            <a:ext cx="2533894" cy="500779"/>
          </a:xfrm>
          <a:prstGeom prst="rect">
            <a:avLst/>
          </a:prstGeom>
        </p:spPr>
      </p:pic>
      <p:sp>
        <p:nvSpPr>
          <p:cNvPr id="65" name="TextBox 64"/>
          <p:cNvSpPr txBox="1"/>
          <p:nvPr/>
        </p:nvSpPr>
        <p:spPr>
          <a:xfrm>
            <a:off x="4939771" y="1712550"/>
            <a:ext cx="2336800" cy="276999"/>
          </a:xfrm>
          <a:prstGeom prst="rect">
            <a:avLst/>
          </a:prstGeom>
          <a:noFill/>
        </p:spPr>
        <p:txBody>
          <a:bodyPr>
            <a:spAutoFit/>
          </a:bodyPr>
          <a:lstStyle/>
          <a:p>
            <a:pPr algn="ctr">
              <a:defRPr/>
            </a:pPr>
            <a:r>
              <a:rPr lang="ru-RU" sz="1200" b="1">
                <a:solidFill>
                  <a:srgbClr val="FFFFFF"/>
                </a:solidFill>
                <a:latin typeface="Open Sans Semibold" pitchFamily="34" charset="0"/>
                <a:cs typeface="Open Sans Semibold" pitchFamily="34" charset="0"/>
              </a:rPr>
              <a:t>Свято-Ильинский Храм</a:t>
            </a:r>
          </a:p>
        </p:txBody>
      </p:sp>
      <p:pic>
        <p:nvPicPr>
          <p:cNvPr id="29729" name="Рисунок 42"/>
          <p:cNvPicPr>
            <a:picLocks noChangeAspect="1"/>
          </p:cNvPicPr>
          <p:nvPr/>
        </p:nvPicPr>
        <p:blipFill>
          <a:blip r:embed="rId16">
            <a:lum bright="70000" contrast="-70000"/>
            <a:extLst>
              <a:ext uri="{28A0092B-C50C-407E-A947-70E740481C1C}">
                <a14:useLocalDpi xmlns:a14="http://schemas.microsoft.com/office/drawing/2010/main" val="0"/>
              </a:ext>
            </a:extLst>
          </a:blip>
          <a:srcRect/>
          <a:stretch>
            <a:fillRect/>
          </a:stretch>
        </p:blipFill>
        <p:spPr bwMode="auto">
          <a:xfrm>
            <a:off x="4224338" y="3952875"/>
            <a:ext cx="2800350" cy="1444891"/>
          </a:xfrm>
          <a:prstGeom prst="rect">
            <a:avLst/>
          </a:prstGeom>
          <a:noFill/>
          <a:ln w="12700">
            <a:solidFill>
              <a:srgbClr val="4CCBD4"/>
            </a:solidFill>
            <a:prstDash val="lgDash"/>
            <a:miter lim="800000"/>
            <a:headEnd/>
            <a:tailEnd/>
          </a:ln>
          <a:extLst>
            <a:ext uri="{909E8E84-426E-40DD-AFC4-6F175D3DCCD1}">
              <a14:hiddenFill xmlns:a14="http://schemas.microsoft.com/office/drawing/2010/main">
                <a:solidFill>
                  <a:srgbClr val="FFFFFF"/>
                </a:solidFill>
              </a14:hiddenFill>
            </a:ext>
          </a:extLst>
        </p:spPr>
      </p:pic>
      <p:sp>
        <p:nvSpPr>
          <p:cNvPr id="29730" name="TextBox 33"/>
          <p:cNvSpPr txBox="1">
            <a:spLocks noChangeArrowheads="1"/>
          </p:cNvSpPr>
          <p:nvPr/>
        </p:nvSpPr>
        <p:spPr bwMode="auto">
          <a:xfrm>
            <a:off x="4365625" y="3998913"/>
            <a:ext cx="265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400" b="1">
                <a:solidFill>
                  <a:srgbClr val="0070C0"/>
                </a:solidFill>
                <a:latin typeface="Open Sans" panose="020B0606030504020204" pitchFamily="34" charset="0"/>
                <a:cs typeface="Open Sans" panose="020B0606030504020204" pitchFamily="34" charset="0"/>
              </a:rPr>
              <a:t>Событийный туризм</a:t>
            </a:r>
          </a:p>
        </p:txBody>
      </p:sp>
      <p:pic>
        <p:nvPicPr>
          <p:cNvPr id="29731" name="Рисунок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22763" y="4465638"/>
            <a:ext cx="2968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2" name="TextBox 10"/>
          <p:cNvSpPr txBox="1">
            <a:spLocks noChangeArrowheads="1"/>
          </p:cNvSpPr>
          <p:nvPr/>
        </p:nvSpPr>
        <p:spPr bwMode="auto">
          <a:xfrm>
            <a:off x="4633913" y="4427538"/>
            <a:ext cx="2276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a:latin typeface="Open Sans" panose="020B0606030504020204" pitchFamily="34" charset="0"/>
                <a:cs typeface="Open Sans" panose="020B0606030504020204" pitchFamily="34" charset="0"/>
              </a:rPr>
              <a:t>12 июня – международный фестиваль самодеятельного творчества «Порубежье»</a:t>
            </a:r>
          </a:p>
        </p:txBody>
      </p:sp>
      <p:pic>
        <p:nvPicPr>
          <p:cNvPr id="29733" name="Рисунок 3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01625" y="4710113"/>
            <a:ext cx="8461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4" name="TextBox 40"/>
          <p:cNvSpPr txBox="1">
            <a:spLocks noChangeArrowheads="1"/>
          </p:cNvSpPr>
          <p:nvPr/>
        </p:nvSpPr>
        <p:spPr bwMode="auto">
          <a:xfrm>
            <a:off x="153988" y="5534025"/>
            <a:ext cx="1114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100" b="1">
                <a:solidFill>
                  <a:srgbClr val="245776"/>
                </a:solidFill>
                <a:latin typeface="Open Sans" panose="020B0606030504020204" pitchFamily="34" charset="0"/>
                <a:cs typeface="Open Sans" panose="020B0606030504020204" pitchFamily="34" charset="0"/>
              </a:rPr>
              <a:t>Церкви и храмы</a:t>
            </a:r>
          </a:p>
        </p:txBody>
      </p:sp>
      <p:sp>
        <p:nvSpPr>
          <p:cNvPr id="29735" name="Прямоугольник 46"/>
          <p:cNvSpPr>
            <a:spLocks noChangeArrowheads="1"/>
          </p:cNvSpPr>
          <p:nvPr/>
        </p:nvSpPr>
        <p:spPr bwMode="auto">
          <a:xfrm>
            <a:off x="488950" y="4752975"/>
            <a:ext cx="704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a:solidFill>
                  <a:schemeClr val="bg1"/>
                </a:solidFill>
                <a:latin typeface="Open Sans" panose="020B0606030504020204" pitchFamily="34" charset="0"/>
                <a:cs typeface="Open Sans" panose="020B0606030504020204" pitchFamily="34" charset="0"/>
              </a:rPr>
              <a:t>6</a:t>
            </a:r>
          </a:p>
        </p:txBody>
      </p:sp>
      <p:pic>
        <p:nvPicPr>
          <p:cNvPr id="40" name="Рисунок 39">
            <a:extLst>
              <a:ext uri="{FF2B5EF4-FFF2-40B4-BE49-F238E27FC236}">
                <a16:creationId xmlns:a16="http://schemas.microsoft.com/office/drawing/2014/main" id="{89966DDE-6BFD-45EF-A853-CE5857D15736}"/>
              </a:ext>
            </a:extLst>
          </p:cNvPr>
          <p:cNvPicPr>
            <a:picLocks noChangeAspect="1"/>
          </p:cNvPicPr>
          <p:nvPr/>
        </p:nvPicPr>
        <p:blipFill rotWithShape="1">
          <a:blip r:embed="rId19"/>
          <a:srcRect t="10206" b="3426"/>
          <a:stretch/>
        </p:blipFill>
        <p:spPr>
          <a:xfrm>
            <a:off x="1" y="6708559"/>
            <a:ext cx="2957538" cy="836522"/>
          </a:xfrm>
          <a:prstGeom prst="rect">
            <a:avLst/>
          </a:prstGeom>
        </p:spPr>
      </p:pic>
    </p:spTree>
    <p:extLst>
      <p:ext uri="{BB962C8B-B14F-4D97-AF65-F5344CB8AC3E}">
        <p14:creationId xmlns:p14="http://schemas.microsoft.com/office/powerpoint/2010/main" val="52331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017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2400">
                <a:solidFill>
                  <a:schemeClr val="bg1"/>
                </a:solidFill>
                <a:latin typeface="Open Sans Semibold" panose="020B0706030804020204" pitchFamily="34" charset="0"/>
                <a:cs typeface="Open Sans Semibold" panose="020B0706030804020204" pitchFamily="34" charset="0"/>
              </a:rPr>
              <a:t>SWOT</a:t>
            </a:r>
            <a:r>
              <a:rPr lang="ru-RU" sz="2400">
                <a:solidFill>
                  <a:schemeClr val="bg1"/>
                </a:solidFill>
                <a:latin typeface="Open Sans Semibold" panose="020B0706030804020204" pitchFamily="34" charset="0"/>
                <a:cs typeface="Open Sans Semibold" panose="020B0706030804020204" pitchFamily="34" charset="0"/>
              </a:rPr>
              <a:t>-анализ</a:t>
            </a:r>
          </a:p>
        </p:txBody>
      </p:sp>
      <p:graphicFrame>
        <p:nvGraphicFramePr>
          <p:cNvPr id="8" name="Таблица 7"/>
          <p:cNvGraphicFramePr>
            <a:graphicFrameLocks noGrp="1"/>
          </p:cNvGraphicFramePr>
          <p:nvPr>
            <p:extLst>
              <p:ext uri="{D42A27DB-BD31-4B8C-83A1-F6EECF244321}">
                <p14:modId xmlns:p14="http://schemas.microsoft.com/office/powerpoint/2010/main" val="975386398"/>
              </p:ext>
            </p:extLst>
          </p:nvPr>
        </p:nvGraphicFramePr>
        <p:xfrm>
          <a:off x="446088" y="1156069"/>
          <a:ext cx="6072188" cy="5212137"/>
        </p:xfrm>
        <a:graphic>
          <a:graphicData uri="http://schemas.openxmlformats.org/drawingml/2006/table">
            <a:tbl>
              <a:tblPr/>
              <a:tblGrid>
                <a:gridCol w="1916113">
                  <a:extLst>
                    <a:ext uri="{9D8B030D-6E8A-4147-A177-3AD203B41FA5}">
                      <a16:colId xmlns:a16="http://schemas.microsoft.com/office/drawing/2014/main" val="20000"/>
                    </a:ext>
                  </a:extLst>
                </a:gridCol>
                <a:gridCol w="4156075">
                  <a:extLst>
                    <a:ext uri="{9D8B030D-6E8A-4147-A177-3AD203B41FA5}">
                      <a16:colId xmlns:a16="http://schemas.microsoft.com/office/drawing/2014/main" val="20001"/>
                    </a:ext>
                  </a:extLst>
                </a:gridCol>
              </a:tblGrid>
              <a:tr h="1531724">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Calibri" pitchFamily="34" charset="0"/>
                        </a:rPr>
                        <a:t>Сильные стороны</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Open Sans" pitchFamily="34" charset="0"/>
                        </a:rPr>
                        <a:t>S</a:t>
                      </a:r>
                      <a:endParaRPr kumimoji="0" lang="ru-RU" sz="1600" b="1" i="0" u="none" strike="noStrike" cap="none" normalizeH="0" baseline="0" dirty="0">
                        <a:ln>
                          <a:noFill/>
                        </a:ln>
                        <a:solidFill>
                          <a:schemeClr val="tx1"/>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FCECE"/>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возможность создания логистических центров;</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выгодное географическое положение;</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относительная близость к московской агломерации и границе с Республикой Беларусь;</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развитая транспортная инфраструктура;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наличие комплекса культурно-исторических ценностей;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экологически чистые территории;</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наличие сырья: леса, торфа, огнеупорной глины, песчано-гравийной смеси.</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FCECE"/>
                    </a:solidFill>
                  </a:tcPr>
                </a:tc>
                <a:extLst>
                  <a:ext uri="{0D108BD9-81ED-4DB2-BD59-A6C34878D82A}">
                    <a16:rowId xmlns:a16="http://schemas.microsoft.com/office/drawing/2014/main" val="10000"/>
                  </a:ext>
                </a:extLst>
              </a:tr>
              <a:tr h="1051631">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chemeClr val="tx1"/>
                          </a:solidFill>
                          <a:effectLst/>
                          <a:latin typeface="Calibri" pitchFamily="34" charset="0"/>
                        </a:rPr>
                        <a:t>Слабые стороны</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Open Sans" pitchFamily="34" charset="0"/>
                        </a:rPr>
                        <a:t>W</a:t>
                      </a:r>
                      <a:endParaRPr kumimoji="0" lang="ru-RU" sz="1600" b="1" i="0" u="none" strike="noStrike" cap="none" normalizeH="0" baseline="0">
                        <a:ln>
                          <a:noFill/>
                        </a:ln>
                        <a:solidFill>
                          <a:schemeClr val="tx1"/>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DEE3"/>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слабость инновационной составляющей в                            промышленности;</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вытеснение продукции предприятий района продукцией другого производства;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дефицит кадров из-за возникших демографических диспропорций.</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DEE3"/>
                    </a:solidFill>
                  </a:tcPr>
                </a:tc>
                <a:extLst>
                  <a:ext uri="{0D108BD9-81ED-4DB2-BD59-A6C34878D82A}">
                    <a16:rowId xmlns:a16="http://schemas.microsoft.com/office/drawing/2014/main" val="10001"/>
                  </a:ext>
                </a:extLst>
              </a:tr>
              <a:tr h="1531724">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Возможности</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Open Sans" pitchFamily="34" charset="0"/>
                        </a:rPr>
                        <a:t>O</a:t>
                      </a:r>
                      <a:endParaRPr kumimoji="0" lang="ru-RU" sz="1600" b="1" i="0" u="none" strike="noStrike" cap="none" normalizeH="0" baseline="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A8"/>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расширение рынка продукции местных производителей;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организация логистического центра;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внедрение инновационных технологий;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вовлечение в сельхозпроизводство  неиспользуемых угодий;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возможности локализации производства для белорусского бизнеса;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развитие специализированных видов туризма: рыболовство, охота.</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A8"/>
                    </a:solidFill>
                  </a:tcPr>
                </a:tc>
                <a:extLst>
                  <a:ext uri="{0D108BD9-81ED-4DB2-BD59-A6C34878D82A}">
                    <a16:rowId xmlns:a16="http://schemas.microsoft.com/office/drawing/2014/main" val="10002"/>
                  </a:ext>
                </a:extLst>
              </a:tr>
              <a:tr h="579159">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Угрозы</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Open Sans" pitchFamily="34" charset="0"/>
                        </a:rPr>
                        <a:t>T</a:t>
                      </a:r>
                      <a:endParaRPr kumimoji="0" lang="ru-RU" sz="1600" b="1" i="0" u="none" strike="noStrike" cap="none" normalizeH="0" baseline="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BB7"/>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демографическое старение населения;</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отток из района способной творческой молодежи.</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BB7"/>
                    </a:solidFill>
                  </a:tcPr>
                </a:tc>
                <a:extLst>
                  <a:ext uri="{0D108BD9-81ED-4DB2-BD59-A6C34878D82A}">
                    <a16:rowId xmlns:a16="http://schemas.microsoft.com/office/drawing/2014/main" val="10003"/>
                  </a:ext>
                </a:extLst>
              </a:tr>
            </a:tbl>
          </a:graphicData>
        </a:graphic>
      </p:graphicFrame>
      <p:sp>
        <p:nvSpPr>
          <p:cNvPr id="50197" name="TextBox 9"/>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smtClean="0">
                <a:solidFill>
                  <a:srgbClr val="339533"/>
                </a:solidFill>
                <a:latin typeface="Open Sans Semibold" panose="020B0706030804020204" pitchFamily="34" charset="0"/>
                <a:cs typeface="Open Sans Semibold" panose="020B0706030804020204" pitchFamily="34" charset="0"/>
              </a:rPr>
              <a:t>31</a:t>
            </a:r>
            <a:endParaRPr lang="ru-RU" sz="1800" b="1" i="1" dirty="0">
              <a:solidFill>
                <a:srgbClr val="339533"/>
              </a:solidFill>
              <a:latin typeface="Open Sans Semibold" panose="020B0706030804020204" pitchFamily="34" charset="0"/>
              <a:cs typeface="Open Sans Semibold" panose="020B0706030804020204" pitchFamily="34" charset="0"/>
            </a:endParaRPr>
          </a:p>
        </p:txBody>
      </p:sp>
      <p:sp>
        <p:nvSpPr>
          <p:cNvPr id="50198" name="TextBox 10"/>
          <p:cNvSpPr txBox="1">
            <a:spLocks noChangeArrowheads="1"/>
          </p:cNvSpPr>
          <p:nvPr/>
        </p:nvSpPr>
        <p:spPr bwMode="auto">
          <a:xfrm>
            <a:off x="925513" y="184150"/>
            <a:ext cx="1028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100" dirty="0">
                <a:solidFill>
                  <a:srgbClr val="0D0D0D"/>
                </a:solidFill>
                <a:latin typeface="Open Sans" panose="020B0606030504020204" pitchFamily="34" charset="0"/>
                <a:cs typeface="Open Sans" panose="020B0606030504020204" pitchFamily="34" charset="0"/>
              </a:rPr>
              <a:t>Шумячский </a:t>
            </a:r>
          </a:p>
          <a:p>
            <a:pPr eaLnBrk="1" hangingPunct="1">
              <a:lnSpc>
                <a:spcPct val="100000"/>
              </a:lnSpc>
              <a:spcBef>
                <a:spcPct val="0"/>
              </a:spcBef>
              <a:buFontTx/>
              <a:buNone/>
            </a:pPr>
            <a:r>
              <a:rPr lang="ru-RU" sz="1100" dirty="0">
                <a:solidFill>
                  <a:srgbClr val="0D0D0D"/>
                </a:solidFill>
                <a:latin typeface="Open Sans" panose="020B0606030504020204" pitchFamily="34" charset="0"/>
                <a:cs typeface="Open Sans" panose="020B0606030504020204" pitchFamily="34" charset="0"/>
              </a:rPr>
              <a:t>район</a:t>
            </a:r>
          </a:p>
          <a:p>
            <a:pPr eaLnBrk="1" hangingPunct="1">
              <a:lnSpc>
                <a:spcPct val="100000"/>
              </a:lnSpc>
              <a:spcBef>
                <a:spcPct val="0"/>
              </a:spcBef>
              <a:buFontTx/>
              <a:buNone/>
            </a:pPr>
            <a:r>
              <a:rPr lang="ru-RU" sz="1100" dirty="0">
                <a:solidFill>
                  <a:srgbClr val="0D0D0D"/>
                </a:solidFill>
                <a:latin typeface="Open Sans" panose="020B0606030504020204" pitchFamily="34" charset="0"/>
                <a:cs typeface="Open Sans" panose="020B0606030504020204" pitchFamily="34" charset="0"/>
              </a:rPr>
              <a:t>Смоленской</a:t>
            </a:r>
          </a:p>
          <a:p>
            <a:pPr eaLnBrk="1" hangingPunct="1">
              <a:lnSpc>
                <a:spcPct val="100000"/>
              </a:lnSpc>
              <a:spcBef>
                <a:spcPct val="0"/>
              </a:spcBef>
              <a:buFontTx/>
              <a:buNone/>
            </a:pPr>
            <a:r>
              <a:rPr lang="ru-RU" sz="1100" dirty="0">
                <a:solidFill>
                  <a:srgbClr val="0D0D0D"/>
                </a:solidFill>
                <a:latin typeface="Open Sans" panose="020B0606030504020204" pitchFamily="34" charset="0"/>
                <a:cs typeface="Open Sans" panose="020B0606030504020204" pitchFamily="34" charset="0"/>
              </a:rPr>
              <a:t>области</a:t>
            </a:r>
          </a:p>
        </p:txBody>
      </p:sp>
      <p:sp>
        <p:nvSpPr>
          <p:cNvPr id="50199" name="TextBox 11"/>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50200" name="Picture 3" descr="Буфер обмена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89966DDE-6BFD-45EF-A853-CE5857D15736}"/>
              </a:ext>
            </a:extLst>
          </p:cNvPr>
          <p:cNvPicPr>
            <a:picLocks noChangeAspect="1"/>
          </p:cNvPicPr>
          <p:nvPr/>
        </p:nvPicPr>
        <p:blipFill rotWithShape="1">
          <a:blip r:embed="rId5"/>
          <a:srcRect t="10206" b="3426"/>
          <a:stretch/>
        </p:blipFill>
        <p:spPr>
          <a:xfrm>
            <a:off x="1" y="6708559"/>
            <a:ext cx="2957538" cy="836522"/>
          </a:xfrm>
          <a:prstGeom prst="rect">
            <a:avLst/>
          </a:prstGeom>
        </p:spPr>
      </p:pic>
    </p:spTree>
    <p:extLst>
      <p:ext uri="{BB962C8B-B14F-4D97-AF65-F5344CB8AC3E}">
        <p14:creationId xmlns:p14="http://schemas.microsoft.com/office/powerpoint/2010/main" val="1128252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51621" y="1396689"/>
            <a:ext cx="7641758" cy="4640881"/>
          </a:xfrm>
          <a:prstGeom prst="rect">
            <a:avLst/>
          </a:prstGeom>
        </p:spPr>
      </p:pic>
      <p:sp>
        <p:nvSpPr>
          <p:cNvPr id="4" name="TextBox 3"/>
          <p:cNvSpPr txBox="1"/>
          <p:nvPr/>
        </p:nvSpPr>
        <p:spPr>
          <a:xfrm>
            <a:off x="7155119"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52810" y="1611366"/>
            <a:ext cx="3196360" cy="95410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«ШУМЯЧСКИЙ РАЙОН» СМОЛЕНСКОЙ ОБЛАСТИ:</a:t>
            </a:r>
          </a:p>
        </p:txBody>
      </p:sp>
      <p:sp>
        <p:nvSpPr>
          <p:cNvPr id="28" name="TextBox 27"/>
          <p:cNvSpPr txBox="1"/>
          <p:nvPr/>
        </p:nvSpPr>
        <p:spPr>
          <a:xfrm>
            <a:off x="677174" y="4126459"/>
            <a:ext cx="3147631"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«ШУМЯЧСКИЙ РАЙОН» СМОЛЕНСКОЙ ОБЛАСТИ:</a:t>
            </a: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304965" y="2647577"/>
            <a:ext cx="3753292" cy="1169551"/>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Каменев Дмитрий Анатольевич</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(48133) 4-11-44   </a:t>
            </a:r>
          </a:p>
          <a:p>
            <a:pPr algn="ctr"/>
            <a:r>
              <a:rPr lang="en-US" sz="1400" dirty="0">
                <a:latin typeface="Open Sans" pitchFamily="34" charset="0"/>
                <a:ea typeface="Open Sans" pitchFamily="34" charset="0"/>
                <a:cs typeface="Open Sans" pitchFamily="34" charset="0"/>
              </a:rPr>
              <a:t>Email: </a:t>
            </a:r>
            <a:r>
              <a:rPr lang="en-US" sz="1400" u="sng" dirty="0">
                <a:latin typeface="Open Sans" pitchFamily="34" charset="0"/>
                <a:ea typeface="Open Sans" pitchFamily="34" charset="0"/>
                <a:cs typeface="Open Sans" pitchFamily="34" charset="0"/>
                <a:hlinkClick r:id="rId5"/>
              </a:rPr>
              <a:t>shumichi@admin-smolensk.ru</a:t>
            </a:r>
            <a:r>
              <a:rPr lang="ru-RU" sz="1400" u="sng" dirty="0">
                <a:latin typeface="Open Sans" pitchFamily="34" charset="0"/>
                <a:ea typeface="Open Sans" pitchFamily="34" charset="0"/>
                <a:cs typeface="Open Sans" pitchFamily="34" charset="0"/>
              </a:rPr>
              <a:t> </a:t>
            </a:r>
          </a:p>
          <a:p>
            <a:pPr algn="ctr"/>
            <a:r>
              <a:rPr lang="ru-RU" sz="1400" dirty="0">
                <a:latin typeface="Open Sans" pitchFamily="34" charset="0"/>
                <a:ea typeface="Open Sans" pitchFamily="34" charset="0"/>
                <a:cs typeface="Open Sans" pitchFamily="34" charset="0"/>
              </a:rPr>
              <a:t>Сайт:</a:t>
            </a:r>
            <a:r>
              <a:rPr lang="ru-RU" sz="1400" b="1" dirty="0">
                <a:latin typeface="Open Sans" pitchFamily="34" charset="0"/>
                <a:ea typeface="Open Sans" pitchFamily="34" charset="0"/>
                <a:cs typeface="Open Sans" pitchFamily="34" charset="0"/>
              </a:rPr>
              <a:t> </a:t>
            </a:r>
            <a:r>
              <a:rPr lang="ru-RU" sz="1400" dirty="0">
                <a:latin typeface="Open Sans" pitchFamily="34" charset="0"/>
                <a:ea typeface="Open Sans" pitchFamily="34" charset="0"/>
                <a:cs typeface="Open Sans" pitchFamily="34" charset="0"/>
              </a:rPr>
              <a:t>shumichi.admin-smolensk.ru</a:t>
            </a:r>
          </a:p>
          <a:p>
            <a:pPr algn="ctr"/>
            <a:endParaRPr lang="ru-RU" sz="1400" dirty="0">
              <a:latin typeface="Open Sans" pitchFamily="34" charset="0"/>
              <a:ea typeface="Open Sans" pitchFamily="34" charset="0"/>
              <a:cs typeface="Open Sans" pitchFamily="34" charset="0"/>
            </a:endParaRPr>
          </a:p>
        </p:txBody>
      </p:sp>
      <p:sp>
        <p:nvSpPr>
          <p:cNvPr id="33" name="TextBox 32"/>
          <p:cNvSpPr txBox="1"/>
          <p:nvPr/>
        </p:nvSpPr>
        <p:spPr>
          <a:xfrm>
            <a:off x="806502" y="5298906"/>
            <a:ext cx="2888974" cy="738664"/>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Абраменков Василий Евгеньевич</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(48133) </a:t>
            </a:r>
            <a:r>
              <a:rPr lang="ru-RU" sz="1400" dirty="0" smtClean="0">
                <a:latin typeface="Open Sans" panose="020B0606030504020204" pitchFamily="34" charset="0"/>
                <a:ea typeface="Open Sans" panose="020B0606030504020204" pitchFamily="34" charset="0"/>
                <a:cs typeface="Open Sans" panose="020B0606030504020204" pitchFamily="34" charset="0"/>
              </a:rPr>
              <a:t>4-12-44</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011953" y="2717739"/>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20-55-39</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6"/>
              </a:rPr>
              <a:t>dep@smolinvest.com</a:t>
            </a:r>
            <a:endParaRPr lang="en-US"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7"/>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8" cstate="print"/>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20" name="TextBox 19"/>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1"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22" name="Рисунок 21">
            <a:extLst>
              <a:ext uri="{FF2B5EF4-FFF2-40B4-BE49-F238E27FC236}">
                <a16:creationId xmlns:a16="http://schemas.microsoft.com/office/drawing/2014/main" id="{89966DDE-6BFD-45EF-A853-CE5857D15736}"/>
              </a:ext>
            </a:extLst>
          </p:cNvPr>
          <p:cNvPicPr>
            <a:picLocks noChangeAspect="1"/>
          </p:cNvPicPr>
          <p:nvPr/>
        </p:nvPicPr>
        <p:blipFill rotWithShape="1">
          <a:blip r:embed="rId10"/>
          <a:srcRect t="10206" b="3426"/>
          <a:stretch/>
        </p:blipFill>
        <p:spPr>
          <a:xfrm>
            <a:off x="1" y="6708559"/>
            <a:ext cx="2957538" cy="836522"/>
          </a:xfrm>
          <a:prstGeom prst="rect">
            <a:avLst/>
          </a:prstGeom>
        </p:spPr>
      </p:pic>
    </p:spTree>
    <p:extLst>
      <p:ext uri="{BB962C8B-B14F-4D97-AF65-F5344CB8AC3E}">
        <p14:creationId xmlns:p14="http://schemas.microsoft.com/office/powerpoint/2010/main" val="109648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355" y="3885677"/>
            <a:ext cx="1188818" cy="299966"/>
          </a:xfrm>
          <a:prstGeom prst="rect">
            <a:avLst/>
          </a:prstGeom>
        </p:spPr>
      </p:pic>
      <p:pic>
        <p:nvPicPr>
          <p:cNvPr id="2" name="Рисунок 1"/>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324" y="5003911"/>
            <a:ext cx="1823357" cy="1493340"/>
          </a:xfrm>
          <a:prstGeom prst="rect">
            <a:avLst/>
          </a:prstGeom>
        </p:spPr>
      </p:pic>
      <p:sp>
        <p:nvSpPr>
          <p:cNvPr id="31" name="TextBox 30"/>
          <p:cNvSpPr txBox="1"/>
          <p:nvPr/>
        </p:nvSpPr>
        <p:spPr>
          <a:xfrm>
            <a:off x="1234785" y="2524878"/>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942324" y="1531027"/>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3" name="TextBox 32"/>
          <p:cNvSpPr txBox="1"/>
          <p:nvPr/>
        </p:nvSpPr>
        <p:spPr>
          <a:xfrm>
            <a:off x="712913" y="3331468"/>
            <a:ext cx="2367626"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Городские поселения</a:t>
            </a:r>
          </a:p>
        </p:txBody>
      </p:sp>
      <p:sp>
        <p:nvSpPr>
          <p:cNvPr id="34" name="TextBox 33"/>
          <p:cNvSpPr txBox="1"/>
          <p:nvPr/>
        </p:nvSpPr>
        <p:spPr>
          <a:xfrm>
            <a:off x="847544" y="4374426"/>
            <a:ext cx="2071628"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p>
        </p:txBody>
      </p:sp>
      <p:sp>
        <p:nvSpPr>
          <p:cNvPr id="35" name="TextBox 34"/>
          <p:cNvSpPr txBox="1"/>
          <p:nvPr/>
        </p:nvSpPr>
        <p:spPr>
          <a:xfrm>
            <a:off x="900608" y="1858127"/>
            <a:ext cx="1728358"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 1 367,71 кв. км</a:t>
            </a:r>
            <a:endParaRPr lang="ru-RU" sz="16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TextBox 35"/>
          <p:cNvSpPr txBox="1"/>
          <p:nvPr/>
        </p:nvSpPr>
        <p:spPr>
          <a:xfrm>
            <a:off x="1353904" y="3566146"/>
            <a:ext cx="938155"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37" name="TextBox 36"/>
          <p:cNvSpPr txBox="1"/>
          <p:nvPr/>
        </p:nvSpPr>
        <p:spPr>
          <a:xfrm>
            <a:off x="763893" y="2794842"/>
            <a:ext cx="2001788"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7974  чел.</a:t>
            </a:r>
          </a:p>
        </p:txBody>
      </p:sp>
      <p:sp>
        <p:nvSpPr>
          <p:cNvPr id="38" name="TextBox 37"/>
          <p:cNvSpPr txBox="1"/>
          <p:nvPr/>
        </p:nvSpPr>
        <p:spPr>
          <a:xfrm>
            <a:off x="1360518" y="4564592"/>
            <a:ext cx="924925"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7</a:t>
            </a:r>
          </a:p>
        </p:txBody>
      </p:sp>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14" y="3345652"/>
            <a:ext cx="811050" cy="811050"/>
          </a:xfrm>
          <a:prstGeom prst="rect">
            <a:avLst/>
          </a:prstGeom>
        </p:spPr>
      </p:pic>
      <p:pic>
        <p:nvPicPr>
          <p:cNvPr id="42" name="Рисунок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91" y="4332414"/>
            <a:ext cx="802911" cy="802911"/>
          </a:xfrm>
          <a:prstGeom prst="rect">
            <a:avLst/>
          </a:prstGeom>
        </p:spPr>
      </p:pic>
      <p:pic>
        <p:nvPicPr>
          <p:cNvPr id="43" name="Рисунок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36" y="1405505"/>
            <a:ext cx="828964" cy="828964"/>
          </a:xfrm>
          <a:prstGeom prst="rect">
            <a:avLst/>
          </a:prstGeom>
        </p:spPr>
      </p:pic>
      <p:sp>
        <p:nvSpPr>
          <p:cNvPr id="45" name="TextBox 44"/>
          <p:cNvSpPr txBox="1"/>
          <p:nvPr/>
        </p:nvSpPr>
        <p:spPr>
          <a:xfrm>
            <a:off x="1080406" y="5100335"/>
            <a:ext cx="1961249" cy="1415772"/>
          </a:xfrm>
          <a:prstGeom prst="rect">
            <a:avLst/>
          </a:prstGeom>
          <a:noFill/>
        </p:spPr>
        <p:txBody>
          <a:bodyPr wrap="square" rtlCol="0">
            <a:spAutoFit/>
          </a:bodyPr>
          <a:lstStyle/>
          <a:p>
            <a:pPr marL="228600" indent="-228600">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Озерное</a:t>
            </a:r>
          </a:p>
          <a:p>
            <a:pPr marL="228600" indent="-228600">
              <a:buAutoNum type="arabicPeriod"/>
            </a:pPr>
            <a:r>
              <a:rPr lang="ru-RU" sz="1100" dirty="0" err="1">
                <a:latin typeface="Open Sans" panose="020B0606030504020204" pitchFamily="34" charset="0"/>
                <a:ea typeface="Open Sans" panose="020B0606030504020204" pitchFamily="34" charset="0"/>
                <a:cs typeface="Open Sans" panose="020B0606030504020204" pitchFamily="34" charset="0"/>
              </a:rPr>
              <a:t>Понятовское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ru-RU" sz="1100" dirty="0" err="1">
                <a:latin typeface="Open Sans" panose="020B0606030504020204" pitchFamily="34" charset="0"/>
                <a:ea typeface="Open Sans" panose="020B0606030504020204" pitchFamily="34" charset="0"/>
                <a:cs typeface="Open Sans" panose="020B0606030504020204" pitchFamily="34" charset="0"/>
              </a:rPr>
              <a:t>Руссковское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ru-RU" sz="1100" dirty="0" err="1">
                <a:latin typeface="Open Sans" panose="020B0606030504020204" pitchFamily="34" charset="0"/>
                <a:ea typeface="Open Sans" panose="020B0606030504020204" pitchFamily="34" charset="0"/>
                <a:cs typeface="Open Sans" panose="020B0606030504020204" pitchFamily="34" charset="0"/>
              </a:rPr>
              <a:t>Студенецкое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ru-RU" sz="1100" dirty="0" err="1">
                <a:latin typeface="Open Sans" panose="020B0606030504020204" pitchFamily="34" charset="0"/>
                <a:ea typeface="Open Sans" panose="020B0606030504020204" pitchFamily="34" charset="0"/>
                <a:cs typeface="Open Sans" panose="020B0606030504020204" pitchFamily="34" charset="0"/>
              </a:rPr>
              <a:t>Надейковичское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ru-RU" sz="1100" dirty="0" err="1">
                <a:latin typeface="Open Sans" panose="020B0606030504020204" pitchFamily="34" charset="0"/>
                <a:ea typeface="Open Sans" panose="020B0606030504020204" pitchFamily="34" charset="0"/>
                <a:cs typeface="Open Sans" panose="020B0606030504020204" pitchFamily="34" charset="0"/>
              </a:rPr>
              <a:t>Снегиревское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Первомайское</a:t>
            </a:r>
          </a:p>
          <a:p>
            <a:endParaRPr lang="ru-RU" sz="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81" y="2382810"/>
            <a:ext cx="838421" cy="838421"/>
          </a:xfrm>
          <a:prstGeom prst="rect">
            <a:avLst/>
          </a:prstGeom>
        </p:spPr>
      </p:pic>
      <p:sp>
        <p:nvSpPr>
          <p:cNvPr id="28" name="TextBox 27"/>
          <p:cNvSpPr txBox="1"/>
          <p:nvPr/>
        </p:nvSpPr>
        <p:spPr>
          <a:xfrm>
            <a:off x="1309395" y="3895091"/>
            <a:ext cx="1014737" cy="261610"/>
          </a:xfrm>
          <a:prstGeom prst="rect">
            <a:avLst/>
          </a:prstGeom>
          <a:noFill/>
        </p:spPr>
        <p:txBody>
          <a:bodyPr wrap="square" rtlCol="0">
            <a:spAutoFit/>
          </a:bodyPr>
          <a:lstStyle/>
          <a:p>
            <a:r>
              <a:rPr lang="ru-RU" sz="1100" dirty="0" err="1">
                <a:latin typeface="Open Sans" panose="020B0606030504020204" pitchFamily="34" charset="0"/>
                <a:ea typeface="Open Sans" panose="020B0606030504020204" pitchFamily="34" charset="0"/>
                <a:cs typeface="Open Sans" panose="020B0606030504020204" pitchFamily="34" charset="0"/>
              </a:rPr>
              <a:t>Шумячское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5" name="TextBox 24"/>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27" name="TextBox 26"/>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9"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5931" y="1333945"/>
            <a:ext cx="1770093" cy="1612555"/>
          </a:xfrm>
          <a:prstGeom prst="rect">
            <a:avLst/>
          </a:prstGeom>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6813" y="2376186"/>
            <a:ext cx="4692324" cy="3437561"/>
          </a:xfrm>
          <a:prstGeom prst="rect">
            <a:avLst/>
          </a:prstGeom>
        </p:spPr>
      </p:pic>
      <p:pic>
        <p:nvPicPr>
          <p:cNvPr id="41" name="Рисунок 40">
            <a:extLst>
              <a:ext uri="{FF2B5EF4-FFF2-40B4-BE49-F238E27FC236}">
                <a16:creationId xmlns:a16="http://schemas.microsoft.com/office/drawing/2014/main" id="{DCC527B9-C132-4366-BE63-DCDE250F99B2}"/>
              </a:ext>
            </a:extLst>
          </p:cNvPr>
          <p:cNvPicPr>
            <a:picLocks noChangeAspect="1"/>
          </p:cNvPicPr>
          <p:nvPr/>
        </p:nvPicPr>
        <p:blipFill>
          <a:blip r:embed="rId12"/>
          <a:stretch>
            <a:fillRect/>
          </a:stretch>
        </p:blipFill>
        <p:spPr>
          <a:xfrm>
            <a:off x="-6105" y="6730552"/>
            <a:ext cx="2956816" cy="841321"/>
          </a:xfrm>
          <a:prstGeom prst="rect">
            <a:avLst/>
          </a:prstGeom>
        </p:spPr>
      </p:pic>
    </p:spTree>
    <p:extLst>
      <p:ext uri="{BB962C8B-B14F-4D97-AF65-F5344CB8AC3E}">
        <p14:creationId xmlns:p14="http://schemas.microsoft.com/office/powerpoint/2010/main" val="3162884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3467" y="4679027"/>
            <a:ext cx="2568400" cy="1789887"/>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2025" y="3454269"/>
            <a:ext cx="2556136" cy="866630"/>
          </a:xfrm>
          <a:prstGeom prst="rect">
            <a:avLst/>
          </a:prstGeom>
          <a:ln w="38100">
            <a:solidFill>
              <a:srgbClr val="77DAFF"/>
            </a:solidFill>
            <a:prstDash val="sysDash"/>
          </a:ln>
        </p:spPr>
      </p:pic>
      <p:pic>
        <p:nvPicPr>
          <p:cNvPr id="22" name="Рисунок 21"/>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3169" y="2235928"/>
            <a:ext cx="2492734" cy="853874"/>
          </a:xfrm>
          <a:prstGeom prst="rect">
            <a:avLst/>
          </a:prstGeom>
          <a:ln w="38100">
            <a:solidFill>
              <a:srgbClr val="77DAFF"/>
            </a:solidFill>
            <a:prstDash val="sysDash"/>
          </a:ln>
        </p:spPr>
      </p:pic>
      <p:pic>
        <p:nvPicPr>
          <p:cNvPr id="21" name="Рисунок 20"/>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490" y="1330080"/>
            <a:ext cx="2563139" cy="501772"/>
          </a:xfrm>
          <a:prstGeom prst="rect">
            <a:avLst/>
          </a:prstGeom>
          <a:ln w="38100">
            <a:solidFill>
              <a:srgbClr val="77DAFF"/>
            </a:solidFill>
            <a:prstDash val="sysDash"/>
          </a:ln>
        </p:spPr>
      </p:pic>
      <p:pic>
        <p:nvPicPr>
          <p:cNvPr id="46" name="Рисунок 45"/>
          <p:cNvPicPr>
            <a:picLocks noChangeAspect="1"/>
          </p:cNvPicPr>
          <p:nvPr/>
        </p:nvPicPr>
        <p:blipFill>
          <a:blip r:embed="rId10" cstate="print"/>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13467" y="4696606"/>
            <a:ext cx="2549155" cy="1631216"/>
          </a:xfrm>
          <a:prstGeom prst="rect">
            <a:avLst/>
          </a:prstGeom>
          <a:noFill/>
        </p:spPr>
        <p:txBody>
          <a:bodyPr wrap="square" rtlCol="0">
            <a:spAutoFit/>
          </a:bodyPr>
          <a:lstStyle/>
          <a:p>
            <a:pPr indent="449263" algn="just"/>
            <a:r>
              <a:rPr lang="ru-RU" sz="1000" dirty="0">
                <a:latin typeface="Open Sans" panose="020B0606030504020204" pitchFamily="34" charset="0"/>
                <a:ea typeface="Open Sans" panose="020B0606030504020204" pitchFamily="34" charset="0"/>
                <a:cs typeface="Open Sans" panose="020B0606030504020204" pitchFamily="34" charset="0"/>
              </a:rPr>
              <a:t>В районе имеются </a:t>
            </a:r>
            <a:r>
              <a:rPr lang="ru-RU" sz="1000" dirty="0" err="1">
                <a:latin typeface="Open Sans" panose="020B0606030504020204" pitchFamily="34" charset="0"/>
                <a:ea typeface="Open Sans" panose="020B0606030504020204" pitchFamily="34" charset="0"/>
                <a:cs typeface="Open Sans" panose="020B0606030504020204" pitchFamily="34" charset="0"/>
              </a:rPr>
              <a:t>бетонитовые</a:t>
            </a:r>
            <a:r>
              <a:rPr lang="ru-RU" sz="1000" dirty="0">
                <a:latin typeface="Open Sans" panose="020B0606030504020204" pitchFamily="34" charset="0"/>
                <a:ea typeface="Open Sans" panose="020B0606030504020204" pitchFamily="34" charset="0"/>
                <a:cs typeface="Open Sans" panose="020B0606030504020204" pitchFamily="34" charset="0"/>
              </a:rPr>
              <a:t> глины. Строительные пески - </a:t>
            </a:r>
            <a:r>
              <a:rPr lang="ru-RU" sz="1000" dirty="0" err="1">
                <a:latin typeface="Open Sans" panose="020B0606030504020204" pitchFamily="34" charset="0"/>
                <a:ea typeface="Open Sans" panose="020B0606030504020204" pitchFamily="34" charset="0"/>
                <a:cs typeface="Open Sans" panose="020B0606030504020204" pitchFamily="34" charset="0"/>
              </a:rPr>
              <a:t>месторожение</a:t>
            </a:r>
            <a:r>
              <a:rPr lang="ru-RU" sz="1000" dirty="0">
                <a:latin typeface="Open Sans" panose="020B0606030504020204" pitchFamily="34" charset="0"/>
                <a:ea typeface="Open Sans" panose="020B0606030504020204" pitchFamily="34" charset="0"/>
                <a:cs typeface="Open Sans" panose="020B0606030504020204" pitchFamily="34" charset="0"/>
              </a:rPr>
              <a:t> </a:t>
            </a:r>
            <a:r>
              <a:rPr lang="ru-RU" sz="1000" dirty="0" err="1">
                <a:latin typeface="Open Sans" panose="020B0606030504020204" pitchFamily="34" charset="0"/>
                <a:ea typeface="Open Sans" panose="020B0606030504020204" pitchFamily="34" charset="0"/>
                <a:cs typeface="Open Sans" panose="020B0606030504020204" pitchFamily="34" charset="0"/>
              </a:rPr>
              <a:t>Вороновское</a:t>
            </a:r>
            <a:r>
              <a:rPr lang="ru-RU" sz="1000" dirty="0">
                <a:latin typeface="Open Sans" panose="020B0606030504020204" pitchFamily="34" charset="0"/>
                <a:ea typeface="Open Sans" panose="020B0606030504020204" pitchFamily="34" charset="0"/>
                <a:cs typeface="Open Sans" panose="020B0606030504020204" pitchFamily="34" charset="0"/>
              </a:rPr>
              <a:t>. Залежи песков стекольных-  в районе </a:t>
            </a:r>
            <a:r>
              <a:rPr lang="ru-RU" sz="1000" dirty="0" err="1">
                <a:latin typeface="Open Sans" panose="020B0606030504020204" pitchFamily="34" charset="0"/>
                <a:ea typeface="Open Sans" panose="020B0606030504020204" pitchFamily="34" charset="0"/>
                <a:cs typeface="Open Sans" panose="020B0606030504020204" pitchFamily="34" charset="0"/>
              </a:rPr>
              <a:t>с.Первомайский</a:t>
            </a:r>
            <a:r>
              <a:rPr lang="ru-RU" sz="1000" dirty="0">
                <a:latin typeface="Open Sans" panose="020B0606030504020204" pitchFamily="34" charset="0"/>
                <a:ea typeface="Open Sans" panose="020B0606030504020204" pitchFamily="34" charset="0"/>
                <a:cs typeface="Open Sans" panose="020B0606030504020204" pitchFamily="34" charset="0"/>
              </a:rPr>
              <a:t>. Имеется мел. Известно месторождение трепела, опоки у </a:t>
            </a:r>
            <a:r>
              <a:rPr lang="ru-RU" sz="1000" dirty="0" err="1">
                <a:latin typeface="Open Sans" panose="020B0606030504020204" pitchFamily="34" charset="0"/>
                <a:ea typeface="Open Sans" panose="020B0606030504020204" pitchFamily="34" charset="0"/>
                <a:cs typeface="Open Sans" panose="020B0606030504020204" pitchFamily="34" charset="0"/>
              </a:rPr>
              <a:t>д.Городец</a:t>
            </a:r>
            <a:r>
              <a:rPr lang="ru-RU" sz="1000" dirty="0">
                <a:latin typeface="Open Sans" panose="020B0606030504020204" pitchFamily="34" charset="0"/>
                <a:ea typeface="Open Sans" panose="020B0606030504020204" pitchFamily="34" charset="0"/>
                <a:cs typeface="Open Sans" panose="020B0606030504020204" pitchFamily="34" charset="0"/>
              </a:rPr>
              <a:t>. Предварительно  изучены месторождения трепелов и опок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err="1">
                <a:latin typeface="Open Sans" panose="020B0606030504020204" pitchFamily="34" charset="0"/>
                <a:ea typeface="Open Sans" panose="020B0606030504020204" pitchFamily="34" charset="0"/>
                <a:cs typeface="Open Sans" panose="020B0606030504020204" pitchFamily="34" charset="0"/>
              </a:rPr>
              <a:t>Крымки</a:t>
            </a:r>
            <a:r>
              <a:rPr lang="ru-RU" sz="1000" dirty="0">
                <a:latin typeface="Open Sans" panose="020B0606030504020204" pitchFamily="34" charset="0"/>
                <a:ea typeface="Open Sans" panose="020B0606030504020204" pitchFamily="34" charset="0"/>
                <a:cs typeface="Open Sans" panose="020B0606030504020204" pitchFamily="34" charset="0"/>
              </a:rPr>
              <a:t>-песчанки</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err="1">
                <a:latin typeface="Open Sans" panose="020B0606030504020204" pitchFamily="34" charset="0"/>
                <a:ea typeface="Open Sans" panose="020B0606030504020204" pitchFamily="34" charset="0"/>
                <a:cs typeface="Open Sans" panose="020B0606030504020204" pitchFamily="34" charset="0"/>
              </a:rPr>
              <a:t>Серковка</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a:latin typeface="Open Sans" panose="020B0606030504020204" pitchFamily="34" charset="0"/>
                <a:ea typeface="Open Sans" panose="020B0606030504020204" pitchFamily="34" charset="0"/>
                <a:cs typeface="Open Sans" panose="020B0606030504020204" pitchFamily="34" charset="0"/>
              </a:rPr>
              <a:t>Богдановка</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53" name="TextBox 52"/>
          <p:cNvSpPr txBox="1"/>
          <p:nvPr/>
        </p:nvSpPr>
        <p:spPr>
          <a:xfrm>
            <a:off x="191385" y="3459125"/>
            <a:ext cx="2576776" cy="861774"/>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Климат умеренно континентальный со сравнительно теплым летом и умеренно холодной зимой. Наиболее холодный месяц-январь, наиболее теплый - июль.</a:t>
            </a:r>
          </a:p>
        </p:txBody>
      </p:sp>
      <p:sp>
        <p:nvSpPr>
          <p:cNvPr id="54" name="TextBox 53"/>
          <p:cNvSpPr txBox="1"/>
          <p:nvPr/>
        </p:nvSpPr>
        <p:spPr>
          <a:xfrm>
            <a:off x="236368" y="1351195"/>
            <a:ext cx="2576776" cy="400110"/>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3 основных реки: Остер, </a:t>
            </a:r>
            <a:r>
              <a:rPr lang="ru-RU" sz="1000" dirty="0" err="1">
                <a:latin typeface="Open Sans" pitchFamily="34" charset="0"/>
                <a:ea typeface="Open Sans" pitchFamily="34" charset="0"/>
                <a:cs typeface="Open Sans" pitchFamily="34" charset="0"/>
              </a:rPr>
              <a:t>Шумячка</a:t>
            </a:r>
            <a:r>
              <a:rPr lang="ru-RU" sz="1000" dirty="0">
                <a:latin typeface="Open Sans" pitchFamily="34" charset="0"/>
                <a:ea typeface="Open Sans" pitchFamily="34" charset="0"/>
                <a:cs typeface="Open Sans" pitchFamily="34" charset="0"/>
              </a:rPr>
              <a:t>, </a:t>
            </a:r>
            <a:r>
              <a:rPr lang="ru-RU" sz="1000" dirty="0" err="1">
                <a:latin typeface="Open Sans" pitchFamily="34" charset="0"/>
                <a:ea typeface="Open Sans" pitchFamily="34" charset="0"/>
                <a:cs typeface="Open Sans" pitchFamily="34" charset="0"/>
              </a:rPr>
              <a:t>Сож</a:t>
            </a:r>
            <a:r>
              <a:rPr lang="ru-RU" sz="1000" dirty="0">
                <a:latin typeface="Open Sans" pitchFamily="34" charset="0"/>
                <a:ea typeface="Open Sans" pitchFamily="34" charset="0"/>
                <a:cs typeface="Open Sans" pitchFamily="34" charset="0"/>
              </a:rPr>
              <a:t>.</a:t>
            </a:r>
          </a:p>
        </p:txBody>
      </p:sp>
      <p:pic>
        <p:nvPicPr>
          <p:cNvPr id="57" name="Рисунок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184" y="2033483"/>
            <a:ext cx="346851" cy="333905"/>
          </a:xfrm>
          <a:prstGeom prst="rect">
            <a:avLst/>
          </a:prstGeom>
        </p:spPr>
      </p:pic>
      <p:pic>
        <p:nvPicPr>
          <p:cNvPr id="58" name="Рисунок 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589" y="1160964"/>
            <a:ext cx="385217" cy="385217"/>
          </a:xfrm>
          <a:prstGeom prst="rect">
            <a:avLst/>
          </a:prstGeom>
        </p:spPr>
      </p:pic>
      <p:pic>
        <p:nvPicPr>
          <p:cNvPr id="59" name="Рисунок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605" y="3252709"/>
            <a:ext cx="385217" cy="407341"/>
          </a:xfrm>
          <a:prstGeom prst="rect">
            <a:avLst/>
          </a:prstGeom>
        </p:spPr>
      </p:pic>
      <p:pic>
        <p:nvPicPr>
          <p:cNvPr id="60" name="Рисунок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6469" y="4462490"/>
            <a:ext cx="377130" cy="391145"/>
          </a:xfrm>
          <a:prstGeom prst="rect">
            <a:avLst/>
          </a:prstGeom>
        </p:spPr>
      </p:pic>
      <p:sp>
        <p:nvSpPr>
          <p:cNvPr id="28" name="Прямоугольник 27"/>
          <p:cNvSpPr/>
          <p:nvPr/>
        </p:nvSpPr>
        <p:spPr>
          <a:xfrm>
            <a:off x="513467" y="2255331"/>
            <a:ext cx="2438400" cy="861774"/>
          </a:xfrm>
          <a:prstGeom prst="rect">
            <a:avLst/>
          </a:prstGeom>
        </p:spPr>
        <p:txBody>
          <a:bodyPr wrap="square">
            <a:spAutoFit/>
          </a:bodyPr>
          <a:lstStyle/>
          <a:p>
            <a:pPr indent="541338" algn="just"/>
            <a:r>
              <a:rPr lang="ru-RU" sz="1000" dirty="0">
                <a:latin typeface="Open Sans" pitchFamily="34" charset="0"/>
                <a:ea typeface="Open Sans" pitchFamily="34" charset="0"/>
                <a:cs typeface="Open Sans" pitchFamily="34" charset="0"/>
              </a:rPr>
              <a:t>Район расположен на </a:t>
            </a:r>
            <a:r>
              <a:rPr lang="ru-RU" sz="1000" dirty="0" err="1">
                <a:latin typeface="Open Sans" pitchFamily="34" charset="0"/>
                <a:ea typeface="Open Sans" pitchFamily="34" charset="0"/>
                <a:cs typeface="Open Sans" pitchFamily="34" charset="0"/>
              </a:rPr>
              <a:t>Остёрской</a:t>
            </a:r>
            <a:r>
              <a:rPr lang="ru-RU" sz="1000" dirty="0">
                <a:latin typeface="Open Sans" pitchFamily="34" charset="0"/>
                <a:ea typeface="Open Sans" pitchFamily="34" charset="0"/>
                <a:cs typeface="Open Sans" pitchFamily="34" charset="0"/>
              </a:rPr>
              <a:t> и </a:t>
            </a:r>
            <a:r>
              <a:rPr lang="ru-RU" sz="1000" dirty="0" err="1">
                <a:latin typeface="Open Sans" pitchFamily="34" charset="0"/>
                <a:ea typeface="Open Sans" pitchFamily="34" charset="0"/>
                <a:cs typeface="Open Sans" pitchFamily="34" charset="0"/>
              </a:rPr>
              <a:t>Ипутьской</a:t>
            </a:r>
            <a:r>
              <a:rPr lang="ru-RU" sz="1000" dirty="0">
                <a:latin typeface="Open Sans" pitchFamily="34" charset="0"/>
                <a:ea typeface="Open Sans" pitchFamily="34" charset="0"/>
                <a:cs typeface="Open Sans" pitchFamily="34" charset="0"/>
              </a:rPr>
              <a:t> равнинах. Рельеф – остатки днепровского ледника - </a:t>
            </a:r>
            <a:r>
              <a:rPr lang="ru-RU" sz="1000" dirty="0" err="1">
                <a:latin typeface="Open Sans" pitchFamily="34" charset="0"/>
                <a:ea typeface="Open Sans" pitchFamily="34" charset="0"/>
                <a:cs typeface="Open Sans" pitchFamily="34" charset="0"/>
              </a:rPr>
              <a:t>озовые</a:t>
            </a:r>
            <a:r>
              <a:rPr lang="ru-RU" sz="1000" dirty="0">
                <a:latin typeface="Open Sans" pitchFamily="34" charset="0"/>
                <a:ea typeface="Open Sans" pitchFamily="34" charset="0"/>
                <a:cs typeface="Open Sans" pitchFamily="34" charset="0"/>
              </a:rPr>
              <a:t> гряды и </a:t>
            </a:r>
            <a:r>
              <a:rPr lang="ru-RU" sz="1000" dirty="0" err="1">
                <a:latin typeface="Open Sans" pitchFamily="34" charset="0"/>
                <a:ea typeface="Open Sans" pitchFamily="34" charset="0"/>
                <a:cs typeface="Open Sans" pitchFamily="34" charset="0"/>
              </a:rPr>
              <a:t>камовые</a:t>
            </a:r>
            <a:r>
              <a:rPr lang="ru-RU" sz="1000" dirty="0">
                <a:latin typeface="Open Sans" pitchFamily="34" charset="0"/>
                <a:ea typeface="Open Sans" pitchFamily="34" charset="0"/>
                <a:cs typeface="Open Sans" pitchFamily="34" charset="0"/>
              </a:rPr>
              <a:t> холмы.</a:t>
            </a:r>
          </a:p>
        </p:txBody>
      </p:sp>
      <p:sp>
        <p:nvSpPr>
          <p:cNvPr id="19" name="TextBox 18"/>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20" name="TextBox 19"/>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6" name="Picture 3" descr="Буфер обмена01"/>
          <p:cNvPicPr>
            <a:picLocks noChangeAspect="1" noChangeArrowheads="1"/>
          </p:cNvPicPr>
          <p:nvPr/>
        </p:nvPicPr>
        <p:blipFill>
          <a:blip r:embed="rId15" cstate="print"/>
          <a:srcRect/>
          <a:stretch>
            <a:fillRect/>
          </a:stretch>
        </p:blipFill>
        <p:spPr bwMode="auto">
          <a:xfrm>
            <a:off x="179390" y="156950"/>
            <a:ext cx="668154" cy="836522"/>
          </a:xfrm>
          <a:prstGeom prst="rect">
            <a:avLst/>
          </a:prstGeom>
          <a:noFill/>
          <a:ln w="9525">
            <a:noFill/>
            <a:miter lim="800000"/>
            <a:headEnd/>
            <a:tailEnd/>
          </a:ln>
        </p:spPr>
      </p:pic>
      <p:pic>
        <p:nvPicPr>
          <p:cNvPr id="2" name="Рисунок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62165" y="1282456"/>
            <a:ext cx="4418147" cy="3154811"/>
          </a:xfrm>
          <a:prstGeom prst="rect">
            <a:avLst/>
          </a:prstGeom>
        </p:spPr>
      </p:pic>
      <p:pic>
        <p:nvPicPr>
          <p:cNvPr id="4" name="Рисунок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91507" y="4553651"/>
            <a:ext cx="2962662" cy="1493523"/>
          </a:xfrm>
          <a:prstGeom prst="rect">
            <a:avLst/>
          </a:prstGeom>
        </p:spPr>
      </p:pic>
      <p:pic>
        <p:nvPicPr>
          <p:cNvPr id="25" name="Рисунок 24">
            <a:extLst>
              <a:ext uri="{FF2B5EF4-FFF2-40B4-BE49-F238E27FC236}">
                <a16:creationId xmlns:a16="http://schemas.microsoft.com/office/drawing/2014/main" id="{89966DDE-6BFD-45EF-A853-CE5857D15736}"/>
              </a:ext>
            </a:extLst>
          </p:cNvPr>
          <p:cNvPicPr>
            <a:picLocks noChangeAspect="1"/>
          </p:cNvPicPr>
          <p:nvPr/>
        </p:nvPicPr>
        <p:blipFill rotWithShape="1">
          <a:blip r:embed="rId18"/>
          <a:srcRect t="10206" b="3426"/>
          <a:stretch/>
        </p:blipFill>
        <p:spPr>
          <a:xfrm>
            <a:off x="1" y="6708559"/>
            <a:ext cx="2957538" cy="836522"/>
          </a:xfrm>
          <a:prstGeom prst="rect">
            <a:avLst/>
          </a:prstGeom>
        </p:spPr>
      </p:pic>
    </p:spTree>
    <p:extLst>
      <p:ext uri="{BB962C8B-B14F-4D97-AF65-F5344CB8AC3E}">
        <p14:creationId xmlns:p14="http://schemas.microsoft.com/office/powerpoint/2010/main" val="423564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Рисунок 78"/>
          <p:cNvPicPr>
            <a:picLocks noChangeAspect="1"/>
          </p:cNvPicPr>
          <p:nvPr/>
        </p:nvPicPr>
        <p:blipFill>
          <a:blip r:embed="rId2" cstate="print"/>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6" name="TextBox 85"/>
          <p:cNvSpPr txBox="1"/>
          <p:nvPr/>
        </p:nvSpPr>
        <p:spPr>
          <a:xfrm>
            <a:off x="2415540" y="1178981"/>
            <a:ext cx="2742487" cy="1292662"/>
          </a:xfrm>
          <a:prstGeom prst="rect">
            <a:avLst/>
          </a:prstGeom>
          <a:noFill/>
        </p:spPr>
        <p:txBody>
          <a:bodyPr wrap="square" rtlCol="0">
            <a:spAutoFit/>
          </a:bodyPr>
          <a:lstStyle/>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a:t>
            </a:r>
          </a:p>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товаров собственного производства, выполненных работ и услуг по всем видам экономической </a:t>
            </a:r>
          </a:p>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деятельности </a:t>
            </a: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32,9</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332134" y="2764161"/>
            <a:ext cx="1695567" cy="738664"/>
          </a:xfrm>
          <a:prstGeom prst="rect">
            <a:avLst/>
          </a:prstGeom>
          <a:noFill/>
        </p:spPr>
        <p:txBody>
          <a:bodyPr wrap="squar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169,3</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5805377" y="2659055"/>
            <a:ext cx="1351294" cy="738664"/>
          </a:xfrm>
          <a:prstGeom prst="rect">
            <a:avLst/>
          </a:prstGeom>
          <a:noFill/>
        </p:spPr>
        <p:txBody>
          <a:bodyPr wrap="squar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694,5</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97" name="Рисунок 96"/>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0205" y="4795226"/>
            <a:ext cx="849733" cy="848073"/>
          </a:xfrm>
          <a:prstGeom prst="rect">
            <a:avLst/>
          </a:prstGeom>
        </p:spPr>
      </p:pic>
      <p:sp>
        <p:nvSpPr>
          <p:cNvPr id="99" name="TextBox 98"/>
          <p:cNvSpPr txBox="1"/>
          <p:nvPr/>
        </p:nvSpPr>
        <p:spPr>
          <a:xfrm>
            <a:off x="788849" y="3842570"/>
            <a:ext cx="2002600" cy="461665"/>
          </a:xfrm>
          <a:prstGeom prst="rect">
            <a:avLst/>
          </a:prstGeom>
          <a:noFill/>
        </p:spPr>
        <p:txBody>
          <a:bodyPr wrap="none" rtlCol="0">
            <a:spAutoFit/>
          </a:bodyPr>
          <a:lstStyle/>
          <a:p>
            <a:r>
              <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Естественный прирост </a:t>
            </a:r>
          </a:p>
          <a:p>
            <a:pPr algn="ctr"/>
            <a:r>
              <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составил</a:t>
            </a:r>
          </a:p>
        </p:txBody>
      </p:sp>
      <p:sp>
        <p:nvSpPr>
          <p:cNvPr id="100" name="TextBox 99"/>
          <p:cNvSpPr txBox="1"/>
          <p:nvPr/>
        </p:nvSpPr>
        <p:spPr>
          <a:xfrm>
            <a:off x="899626" y="4637479"/>
            <a:ext cx="1928861" cy="276999"/>
          </a:xfrm>
          <a:prstGeom prst="rect">
            <a:avLst/>
          </a:prstGeom>
          <a:noFill/>
        </p:spPr>
        <p:txBody>
          <a:bodyPr wrap="non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101" name="TextBox 100"/>
          <p:cNvSpPr txBox="1"/>
          <p:nvPr/>
        </p:nvSpPr>
        <p:spPr>
          <a:xfrm>
            <a:off x="952773" y="5390948"/>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102" name="TextBox 101"/>
          <p:cNvSpPr txBox="1"/>
          <p:nvPr/>
        </p:nvSpPr>
        <p:spPr>
          <a:xfrm>
            <a:off x="1159753" y="4227764"/>
            <a:ext cx="1103187"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11 чел.</a:t>
            </a:r>
          </a:p>
        </p:txBody>
      </p:sp>
      <p:sp>
        <p:nvSpPr>
          <p:cNvPr id="103" name="TextBox 102"/>
          <p:cNvSpPr txBox="1"/>
          <p:nvPr/>
        </p:nvSpPr>
        <p:spPr>
          <a:xfrm>
            <a:off x="1439901" y="4912763"/>
            <a:ext cx="994183"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2,42 %</a:t>
            </a:r>
          </a:p>
        </p:txBody>
      </p:sp>
      <p:sp>
        <p:nvSpPr>
          <p:cNvPr id="104" name="TextBox 103"/>
          <p:cNvSpPr txBox="1"/>
          <p:nvPr/>
        </p:nvSpPr>
        <p:spPr>
          <a:xfrm>
            <a:off x="770555" y="5966948"/>
            <a:ext cx="1810111"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4,3 тыс. чел.</a:t>
            </a:r>
          </a:p>
        </p:txBody>
      </p:sp>
      <p:pic>
        <p:nvPicPr>
          <p:cNvPr id="107" name="Рисунок 106"/>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11810" y="4235622"/>
            <a:ext cx="1754826" cy="326704"/>
          </a:xfrm>
          <a:prstGeom prst="rect">
            <a:avLst/>
          </a:prstGeom>
        </p:spPr>
      </p:pic>
      <p:sp>
        <p:nvSpPr>
          <p:cNvPr id="108" name="TextBox 107"/>
          <p:cNvSpPr txBox="1"/>
          <p:nvPr/>
        </p:nvSpPr>
        <p:spPr>
          <a:xfrm>
            <a:off x="3633106" y="4234932"/>
            <a:ext cx="1312233"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 год</a:t>
            </a:r>
          </a:p>
        </p:txBody>
      </p:sp>
      <p:sp>
        <p:nvSpPr>
          <p:cNvPr id="109" name="TextBox 108"/>
          <p:cNvSpPr txBox="1"/>
          <p:nvPr/>
        </p:nvSpPr>
        <p:spPr>
          <a:xfrm>
            <a:off x="3513155" y="4623838"/>
            <a:ext cx="1557671" cy="307777"/>
          </a:xfrm>
          <a:prstGeom prst="rect">
            <a:avLst/>
          </a:prstGeom>
          <a:noFill/>
        </p:spPr>
        <p:txBody>
          <a:bodyPr wrap="non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411809" y="5290767"/>
            <a:ext cx="1769003" cy="30777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p>
        </p:txBody>
      </p:sp>
      <p:pic>
        <p:nvPicPr>
          <p:cNvPr id="111" name="Рисунок 110"/>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3427" y="4981967"/>
            <a:ext cx="1743208" cy="277408"/>
          </a:xfrm>
          <a:prstGeom prst="rect">
            <a:avLst/>
          </a:prstGeom>
        </p:spPr>
      </p:pic>
      <p:pic>
        <p:nvPicPr>
          <p:cNvPr id="112" name="Рисунок 111"/>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17348" y="5608785"/>
            <a:ext cx="1749287" cy="326704"/>
          </a:xfrm>
          <a:prstGeom prst="rect">
            <a:avLst/>
          </a:prstGeom>
        </p:spPr>
      </p:pic>
      <p:sp>
        <p:nvSpPr>
          <p:cNvPr id="118" name="TextBox 117"/>
          <p:cNvSpPr txBox="1"/>
          <p:nvPr/>
        </p:nvSpPr>
        <p:spPr>
          <a:xfrm rot="10800000" flipV="1">
            <a:off x="3430598" y="5635198"/>
            <a:ext cx="1736037" cy="292388"/>
          </a:xfrm>
          <a:prstGeom prst="rect">
            <a:avLst/>
          </a:prstGeom>
          <a:noFill/>
        </p:spPr>
        <p:txBody>
          <a:bodyPr wrap="square" rtlCol="0">
            <a:spAutoFit/>
          </a:bodyPr>
          <a:lstStyle/>
          <a:p>
            <a:r>
              <a:rPr lang="ru-RU"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374,2 млн.руб.</a:t>
            </a:r>
          </a:p>
        </p:txBody>
      </p:sp>
      <p:sp>
        <p:nvSpPr>
          <p:cNvPr id="119" name="TextBox 118"/>
          <p:cNvSpPr txBox="1"/>
          <p:nvPr/>
        </p:nvSpPr>
        <p:spPr>
          <a:xfrm>
            <a:off x="3443853" y="4964546"/>
            <a:ext cx="1601575" cy="307777"/>
          </a:xfrm>
          <a:prstGeom prst="rect">
            <a:avLst/>
          </a:prstGeom>
          <a:noFill/>
        </p:spPr>
        <p:txBody>
          <a:bodyPr wrap="square" rtlCol="0">
            <a:spAutoFit/>
          </a:bodyPr>
          <a:lstStyle/>
          <a:p>
            <a:pPr algn="ct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374,2 млн. руб.</a:t>
            </a:r>
          </a:p>
        </p:txBody>
      </p:sp>
      <p:pic>
        <p:nvPicPr>
          <p:cNvPr id="123" name="Рисунок 1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1518" y="4304235"/>
            <a:ext cx="1476146" cy="1476146"/>
          </a:xfrm>
          <a:prstGeom prst="rect">
            <a:avLst/>
          </a:prstGeom>
        </p:spPr>
      </p:pic>
      <p:pic>
        <p:nvPicPr>
          <p:cNvPr id="43" name="Рисунок 42"/>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pic>
        <p:nvPicPr>
          <p:cNvPr id="44" name="Рисунок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1835" y="2607657"/>
            <a:ext cx="1008046" cy="1022679"/>
          </a:xfrm>
          <a:prstGeom prst="rect">
            <a:avLst/>
          </a:prstGeom>
        </p:spPr>
      </p:pic>
      <p:sp>
        <p:nvSpPr>
          <p:cNvPr id="45" name="TextBox 44"/>
          <p:cNvSpPr txBox="1"/>
          <p:nvPr/>
        </p:nvSpPr>
        <p:spPr>
          <a:xfrm>
            <a:off x="1513982" y="2666405"/>
            <a:ext cx="825867" cy="369332"/>
          </a:xfrm>
          <a:prstGeom prst="rect">
            <a:avLst/>
          </a:prstGeom>
          <a:noFill/>
        </p:spPr>
        <p:txBody>
          <a:bodyPr wrap="non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50,3%</a:t>
            </a:r>
          </a:p>
        </p:txBody>
      </p:sp>
      <p:sp>
        <p:nvSpPr>
          <p:cNvPr id="46" name="TextBox 45"/>
          <p:cNvSpPr txBox="1"/>
          <p:nvPr/>
        </p:nvSpPr>
        <p:spPr>
          <a:xfrm>
            <a:off x="1346764" y="2941908"/>
            <a:ext cx="1029797" cy="577081"/>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средне-</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уровню</a:t>
            </a:r>
          </a:p>
        </p:txBody>
      </p:sp>
      <p:sp>
        <p:nvSpPr>
          <p:cNvPr id="47" name="TextBox 46"/>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48" name="TextBox 47"/>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9" name="Picture 3" descr="Буфер обмена01"/>
          <p:cNvPicPr>
            <a:picLocks noChangeAspect="1" noChangeArrowheads="1"/>
          </p:cNvPicPr>
          <p:nvPr/>
        </p:nvPicPr>
        <p:blipFill>
          <a:blip r:embed="rId13" cstate="print"/>
          <a:srcRect/>
          <a:stretch>
            <a:fillRect/>
          </a:stretch>
        </p:blipFill>
        <p:spPr bwMode="auto">
          <a:xfrm>
            <a:off x="179390" y="156950"/>
            <a:ext cx="668154" cy="836522"/>
          </a:xfrm>
          <a:prstGeom prst="rect">
            <a:avLst/>
          </a:prstGeom>
          <a:noFill/>
          <a:ln w="9525">
            <a:noFill/>
            <a:miter lim="800000"/>
            <a:headEnd/>
            <a:tailEnd/>
          </a:ln>
        </p:spPr>
      </p:pic>
      <p:pic>
        <p:nvPicPr>
          <p:cNvPr id="50" name="Рисунок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8867" y="2589154"/>
            <a:ext cx="1008046" cy="1022679"/>
          </a:xfrm>
          <a:prstGeom prst="rect">
            <a:avLst/>
          </a:prstGeom>
        </p:spPr>
      </p:pic>
      <p:sp>
        <p:nvSpPr>
          <p:cNvPr id="52" name="TextBox 51"/>
          <p:cNvSpPr txBox="1"/>
          <p:nvPr/>
        </p:nvSpPr>
        <p:spPr>
          <a:xfrm>
            <a:off x="4085547" y="2731574"/>
            <a:ext cx="1086859"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101,8 %</a:t>
            </a:r>
          </a:p>
        </p:txBody>
      </p:sp>
      <p:sp>
        <p:nvSpPr>
          <p:cNvPr id="53" name="TextBox 52"/>
          <p:cNvSpPr txBox="1"/>
          <p:nvPr/>
        </p:nvSpPr>
        <p:spPr>
          <a:xfrm>
            <a:off x="4047991" y="3079141"/>
            <a:ext cx="1029797"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2022 года</a:t>
            </a:r>
          </a:p>
        </p:txBody>
      </p:sp>
      <p:pic>
        <p:nvPicPr>
          <p:cNvPr id="56" name="Рисунок 55"/>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rot="5400000">
            <a:off x="3747743" y="2987994"/>
            <a:ext cx="393612" cy="191262"/>
          </a:xfrm>
          <a:prstGeom prst="rect">
            <a:avLst/>
          </a:prstGeom>
        </p:spPr>
      </p:pic>
      <p:pic>
        <p:nvPicPr>
          <p:cNvPr id="42" name="Рисунок 41">
            <a:extLst>
              <a:ext uri="{FF2B5EF4-FFF2-40B4-BE49-F238E27FC236}">
                <a16:creationId xmlns:a16="http://schemas.microsoft.com/office/drawing/2014/main" id="{89966DDE-6BFD-45EF-A853-CE5857D15736}"/>
              </a:ext>
            </a:extLst>
          </p:cNvPr>
          <p:cNvPicPr>
            <a:picLocks noChangeAspect="1"/>
          </p:cNvPicPr>
          <p:nvPr/>
        </p:nvPicPr>
        <p:blipFill rotWithShape="1">
          <a:blip r:embed="rId14"/>
          <a:srcRect t="10206" b="3426"/>
          <a:stretch/>
        </p:blipFill>
        <p:spPr>
          <a:xfrm>
            <a:off x="1" y="6708559"/>
            <a:ext cx="2957538" cy="836522"/>
          </a:xfrm>
          <a:prstGeom prst="rect">
            <a:avLst/>
          </a:prstGeom>
        </p:spPr>
      </p:pic>
    </p:spTree>
    <p:extLst>
      <p:ext uri="{BB962C8B-B14F-4D97-AF65-F5344CB8AC3E}">
        <p14:creationId xmlns:p14="http://schemas.microsoft.com/office/powerpoint/2010/main" val="340893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7581" y="1091607"/>
            <a:ext cx="2319174" cy="695335"/>
          </a:xfrm>
          <a:prstGeom prst="rect">
            <a:avLst/>
          </a:prstGeom>
        </p:spPr>
      </p:pic>
      <p:sp>
        <p:nvSpPr>
          <p:cNvPr id="57" name="TextBox 56"/>
          <p:cNvSpPr txBox="1"/>
          <p:nvPr/>
        </p:nvSpPr>
        <p:spPr>
          <a:xfrm>
            <a:off x="256416" y="1181559"/>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565879" y="1952703"/>
            <a:ext cx="1176916" cy="409470"/>
          </a:xfrm>
          <a:prstGeom prst="rect">
            <a:avLst/>
          </a:prstGeom>
          <a:noFill/>
        </p:spPr>
        <p:txBody>
          <a:bodyPr wrap="square" rtlCol="0">
            <a:spAutoFit/>
          </a:bodyPr>
          <a:lstStyle/>
          <a:p>
            <a:r>
              <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60,043</a:t>
            </a:r>
          </a:p>
        </p:txBody>
      </p:sp>
      <p:sp>
        <p:nvSpPr>
          <p:cNvPr id="59" name="TextBox 58"/>
          <p:cNvSpPr txBox="1"/>
          <p:nvPr/>
        </p:nvSpPr>
        <p:spPr>
          <a:xfrm>
            <a:off x="446682" y="2251629"/>
            <a:ext cx="1022547" cy="338554"/>
          </a:xfrm>
          <a:prstGeom prst="rect">
            <a:avLst/>
          </a:prstGeom>
          <a:noFill/>
        </p:spPr>
        <p:txBody>
          <a:bodyPr wrap="square" rtlCol="0">
            <a:spAutoFit/>
          </a:bodyPr>
          <a:lstStyle/>
          <a:p>
            <a:r>
              <a:rPr lang="ru-RU" sz="1600" dirty="0"/>
              <a:t>млн. руб.</a:t>
            </a:r>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68995" y="2945723"/>
            <a:ext cx="745914" cy="830997"/>
          </a:xfrm>
          <a:prstGeom prst="rect">
            <a:avLst/>
          </a:prstGeom>
          <a:noFill/>
        </p:spPr>
        <p:txBody>
          <a:bodyPr wrap="square" rtlCol="0">
            <a:spAutoFit/>
          </a:bodyPr>
          <a:lstStyle/>
          <a:p>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7" name="TextBox 66"/>
          <p:cNvSpPr txBox="1"/>
          <p:nvPr/>
        </p:nvSpPr>
        <p:spPr>
          <a:xfrm>
            <a:off x="1066052" y="2969905"/>
            <a:ext cx="1861574" cy="738664"/>
          </a:xfrm>
          <a:prstGeom prst="rect">
            <a:avLst/>
          </a:prstGeom>
          <a:noFill/>
        </p:spPr>
        <p:txBody>
          <a:bodyPr wrap="square" rtlCol="0">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Реализующиеся инвестиционные проекты</a:t>
            </a:r>
          </a:p>
        </p:txBody>
      </p:sp>
      <p:sp>
        <p:nvSpPr>
          <p:cNvPr id="68" name="TextBox 67"/>
          <p:cNvSpPr txBox="1"/>
          <p:nvPr/>
        </p:nvSpPr>
        <p:spPr>
          <a:xfrm>
            <a:off x="0" y="4176208"/>
            <a:ext cx="2791241" cy="553998"/>
          </a:xfrm>
          <a:prstGeom prst="rect">
            <a:avLst/>
          </a:prstGeom>
          <a:noFill/>
        </p:spPr>
        <p:txBody>
          <a:bodyPr wrap="square" rtlCol="0">
            <a:spAutoFit/>
          </a:bodyPr>
          <a:lstStyle/>
          <a:p>
            <a:pPr algn="ctr"/>
            <a:r>
              <a:rPr lang="ru-RU" sz="1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ООО «</a:t>
            </a:r>
            <a:r>
              <a:rPr lang="ru-RU" sz="1400" dirty="0" err="1">
                <a:solidFill>
                  <a:schemeClr val="accent5"/>
                </a:solidFill>
                <a:latin typeface="Open Sans" panose="020B0606030504020204" pitchFamily="34" charset="0"/>
                <a:ea typeface="Open Sans" panose="020B0606030504020204" pitchFamily="34" charset="0"/>
                <a:cs typeface="Open Sans" panose="020B0606030504020204" pitchFamily="34" charset="0"/>
              </a:rPr>
              <a:t>АгроТехПром</a:t>
            </a:r>
            <a:r>
              <a:rPr lang="ru-RU" sz="1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250 млн. руб.</a:t>
            </a:r>
          </a:p>
        </p:txBody>
      </p:sp>
      <p:graphicFrame>
        <p:nvGraphicFramePr>
          <p:cNvPr id="31" name="Диаграмма 30"/>
          <p:cNvGraphicFramePr/>
          <p:nvPr>
            <p:extLst>
              <p:ext uri="{D42A27DB-BD31-4B8C-83A1-F6EECF244321}">
                <p14:modId xmlns:p14="http://schemas.microsoft.com/office/powerpoint/2010/main" val="2114511463"/>
              </p:ext>
            </p:extLst>
          </p:nvPr>
        </p:nvGraphicFramePr>
        <p:xfrm>
          <a:off x="2728238" y="892973"/>
          <a:ext cx="5314655" cy="6128220"/>
        </p:xfrm>
        <a:graphic>
          <a:graphicData uri="http://schemas.openxmlformats.org/drawingml/2006/chart">
            <c:chart xmlns:c="http://schemas.openxmlformats.org/drawingml/2006/chart" xmlns:r="http://schemas.openxmlformats.org/officeDocument/2006/relationships" r:id="rId9"/>
          </a:graphicData>
        </a:graphic>
      </p:graphicFrame>
      <p:sp>
        <p:nvSpPr>
          <p:cNvPr id="32" name="TextBox 31"/>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33" name="TextBox 32"/>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4" name="Picture 3" descr="Буфер обмена01"/>
          <p:cNvPicPr>
            <a:picLocks noChangeAspect="1" noChangeArrowheads="1"/>
          </p:cNvPicPr>
          <p:nvPr/>
        </p:nvPicPr>
        <p:blipFill>
          <a:blip r:embed="rId10" cstate="print"/>
          <a:srcRect/>
          <a:stretch>
            <a:fillRect/>
          </a:stretch>
        </p:blipFill>
        <p:spPr bwMode="auto">
          <a:xfrm>
            <a:off x="179390" y="156950"/>
            <a:ext cx="668154" cy="836522"/>
          </a:xfrm>
          <a:prstGeom prst="rect">
            <a:avLst/>
          </a:prstGeom>
          <a:noFill/>
          <a:ln w="9525">
            <a:noFill/>
            <a:miter lim="800000"/>
            <a:headEnd/>
            <a:tailEnd/>
          </a:ln>
        </p:spPr>
      </p:pic>
      <p:pic>
        <p:nvPicPr>
          <p:cNvPr id="22" name="Рисунок 21"/>
          <p:cNvPicPr>
            <a:picLocks noChangeAspect="1"/>
          </p:cNvPicPr>
          <p:nvPr/>
        </p:nvPicPr>
        <p:blipFill>
          <a:blip r:embed="rId11"/>
          <a:stretch>
            <a:fillRect/>
          </a:stretch>
        </p:blipFill>
        <p:spPr>
          <a:xfrm>
            <a:off x="1543542" y="1939225"/>
            <a:ext cx="687297" cy="641477"/>
          </a:xfrm>
          <a:prstGeom prst="rect">
            <a:avLst/>
          </a:prstGeom>
        </p:spPr>
      </p:pic>
      <p:pic>
        <p:nvPicPr>
          <p:cNvPr id="3" name="Рисунок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1443" y="4730206"/>
            <a:ext cx="1769396" cy="1769396"/>
          </a:xfrm>
          <a:prstGeom prst="rect">
            <a:avLst/>
          </a:prstGeom>
        </p:spPr>
      </p:pic>
      <p:pic>
        <p:nvPicPr>
          <p:cNvPr id="23" name="Рисунок 22">
            <a:extLst>
              <a:ext uri="{FF2B5EF4-FFF2-40B4-BE49-F238E27FC236}">
                <a16:creationId xmlns:a16="http://schemas.microsoft.com/office/drawing/2014/main" id="{89966DDE-6BFD-45EF-A853-CE5857D15736}"/>
              </a:ext>
            </a:extLst>
          </p:cNvPr>
          <p:cNvPicPr>
            <a:picLocks noChangeAspect="1"/>
          </p:cNvPicPr>
          <p:nvPr/>
        </p:nvPicPr>
        <p:blipFill rotWithShape="1">
          <a:blip r:embed="rId13"/>
          <a:srcRect t="10206" b="3426"/>
          <a:stretch/>
        </p:blipFill>
        <p:spPr>
          <a:xfrm>
            <a:off x="1" y="6708559"/>
            <a:ext cx="2957538" cy="836522"/>
          </a:xfrm>
          <a:prstGeom prst="rect">
            <a:avLst/>
          </a:prstGeom>
        </p:spPr>
      </p:pic>
    </p:spTree>
    <p:extLst>
      <p:ext uri="{BB962C8B-B14F-4D97-AF65-F5344CB8AC3E}">
        <p14:creationId xmlns:p14="http://schemas.microsoft.com/office/powerpoint/2010/main" val="4140879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9" y="4103926"/>
            <a:ext cx="5869913" cy="2305911"/>
          </a:xfrm>
          <a:prstGeom prst="rect">
            <a:avLst/>
          </a:prstGeom>
          <a:ln w="12700">
            <a:solidFill>
              <a:srgbClr val="78A45A"/>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0089" y="2173149"/>
            <a:ext cx="5707696" cy="1228915"/>
          </a:xfrm>
          <a:prstGeom prst="rect">
            <a:avLst/>
          </a:prstGeom>
          <a:ln w="12700">
            <a:solidFill>
              <a:srgbClr val="6FCECE"/>
            </a:solidFill>
            <a:prstDash val="lgDash"/>
          </a:ln>
        </p:spPr>
      </p:pic>
      <p:pic>
        <p:nvPicPr>
          <p:cNvPr id="2" name="Рисунок 1"/>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911288" y="2280840"/>
            <a:ext cx="5481049" cy="1054837"/>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экологически чистой продукции( рыборазведение, овощеводство, садоводство), ориентированной на внутренний рынок.</a:t>
            </a:r>
          </a:p>
        </p:txBody>
      </p:sp>
      <p:sp>
        <p:nvSpPr>
          <p:cNvPr id="13" name="TextBox 12"/>
          <p:cNvSpPr txBox="1"/>
          <p:nvPr/>
        </p:nvSpPr>
        <p:spPr>
          <a:xfrm>
            <a:off x="2345148" y="1700843"/>
            <a:ext cx="2869375" cy="400110"/>
          </a:xfrm>
          <a:prstGeom prst="rect">
            <a:avLst/>
          </a:prstGeom>
          <a:noFill/>
        </p:spPr>
        <p:txBody>
          <a:bodyPr wrap="none" rtlCol="0">
            <a:spAutoFit/>
          </a:bodyPr>
          <a:lstStyle/>
          <a:p>
            <a:pPr algn="ctr"/>
            <a:r>
              <a:rPr lang="ru-RU" sz="2000" b="1" dirty="0">
                <a:solidFill>
                  <a:srgbClr val="79BC57"/>
                </a:solidFill>
                <a:latin typeface="Open Sans" panose="020B0606030504020204" pitchFamily="34" charset="0"/>
                <a:ea typeface="Open Sans" panose="020B0606030504020204" pitchFamily="34" charset="0"/>
                <a:cs typeface="Open Sans" panose="020B0606030504020204" pitchFamily="34" charset="0"/>
              </a:rPr>
              <a:t>Сельское хозяйство</a:t>
            </a:r>
          </a:p>
        </p:txBody>
      </p:sp>
      <p:sp>
        <p:nvSpPr>
          <p:cNvPr id="19" name="TextBox 18"/>
          <p:cNvSpPr txBox="1"/>
          <p:nvPr/>
        </p:nvSpPr>
        <p:spPr>
          <a:xfrm>
            <a:off x="2466815" y="3575202"/>
            <a:ext cx="2626040" cy="400110"/>
          </a:xfrm>
          <a:prstGeom prst="rect">
            <a:avLst/>
          </a:prstGeom>
          <a:noFill/>
        </p:spPr>
        <p:txBody>
          <a:bodyPr wrap="none" rtlCol="0">
            <a:spAutoFit/>
          </a:bodyPr>
          <a:lstStyle/>
          <a:p>
            <a:pPr algn="ctr"/>
            <a:r>
              <a:rPr lang="ru-RU"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Промышленность</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144173"/>
            <a:ext cx="7559675" cy="439931"/>
          </a:xfrm>
          <a:prstGeom prst="rect">
            <a:avLst/>
          </a:prstGeom>
        </p:spPr>
      </p:pic>
      <p:sp>
        <p:nvSpPr>
          <p:cNvPr id="6" name="TextBox 5"/>
          <p:cNvSpPr txBox="1"/>
          <p:nvPr/>
        </p:nvSpPr>
        <p:spPr>
          <a:xfrm>
            <a:off x="9619" y="1179472"/>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p>
        </p:txBody>
      </p:sp>
      <p:pic>
        <p:nvPicPr>
          <p:cNvPr id="31" name="Рисунок 30" descr="Сельское хозйство.png"/>
          <p:cNvPicPr>
            <a:picLocks noChangeAspect="1"/>
          </p:cNvPicPr>
          <p:nvPr/>
        </p:nvPicPr>
        <p:blipFill>
          <a:blip r:embed="rId6" cstate="print"/>
          <a:stretch>
            <a:fillRect/>
          </a:stretch>
        </p:blipFill>
        <p:spPr>
          <a:xfrm>
            <a:off x="264451" y="1944718"/>
            <a:ext cx="1420190" cy="1420190"/>
          </a:xfrm>
          <a:prstGeom prst="rect">
            <a:avLst/>
          </a:prstGeom>
        </p:spPr>
      </p:pic>
      <p:pic>
        <p:nvPicPr>
          <p:cNvPr id="34" name="Рисунок 33" descr="промышленность.png"/>
          <p:cNvPicPr>
            <a:picLocks noChangeAspect="1"/>
          </p:cNvPicPr>
          <p:nvPr/>
        </p:nvPicPr>
        <p:blipFill>
          <a:blip r:embed="rId7" cstate="print">
            <a:duotone>
              <a:prstClr val="black"/>
              <a:srgbClr val="0070C0">
                <a:tint val="45000"/>
                <a:satMod val="400000"/>
              </a:srgbClr>
            </a:duotone>
          </a:blip>
          <a:stretch>
            <a:fillRect/>
          </a:stretch>
        </p:blipFill>
        <p:spPr>
          <a:xfrm flipH="1">
            <a:off x="5996239" y="4103926"/>
            <a:ext cx="1258374" cy="1217361"/>
          </a:xfrm>
          <a:prstGeom prst="rect">
            <a:avLst/>
          </a:prstGeom>
        </p:spPr>
      </p:pic>
      <p:sp>
        <p:nvSpPr>
          <p:cNvPr id="27" name="Прямоугольник 26"/>
          <p:cNvSpPr/>
          <p:nvPr/>
        </p:nvSpPr>
        <p:spPr>
          <a:xfrm>
            <a:off x="126326" y="4291987"/>
            <a:ext cx="5636497" cy="1938992"/>
          </a:xfrm>
          <a:prstGeom prst="rect">
            <a:avLst/>
          </a:prstGeom>
        </p:spPr>
        <p:txBody>
          <a:bodyPr wrap="square">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свободных площадей действующих промышленных предприятий.</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и развитие промышленных зон с концентрацией производственных мощностей, ориентированных на экспорт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Дальнейшая модернизация существующих технологических процессов путём внедрения инновационных проектов.</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производств по переработке древесины и изделий из дерева.</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и развитие пищевого производства.</a:t>
            </a:r>
          </a:p>
        </p:txBody>
      </p:sp>
      <p:sp>
        <p:nvSpPr>
          <p:cNvPr id="23" name="TextBox 22"/>
          <p:cNvSpPr txBox="1"/>
          <p:nvPr/>
        </p:nvSpPr>
        <p:spPr>
          <a:xfrm>
            <a:off x="926277" y="183360"/>
            <a:ext cx="1027845"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район</a:t>
            </a:r>
          </a:p>
          <a:p>
            <a:r>
              <a:rPr lang="ru-RU" sz="1100" dirty="0">
                <a:solidFill>
                  <a:schemeClr val="tx1">
                    <a:lumMod val="95000"/>
                    <a:lumOff val="5000"/>
                  </a:schemeClr>
                </a:solidFill>
                <a:latin typeface="Open Sans" pitchFamily="34" charset="0"/>
                <a:ea typeface="Open Sans" pitchFamily="34" charset="0"/>
                <a:cs typeface="Open Sans" pitchFamily="34" charset="0"/>
              </a:rPr>
              <a:t>Смоленской</a:t>
            </a:r>
          </a:p>
          <a:p>
            <a:r>
              <a:rPr lang="ru-RU" sz="1100" dirty="0">
                <a:solidFill>
                  <a:schemeClr val="tx1">
                    <a:lumMod val="95000"/>
                    <a:lumOff val="5000"/>
                  </a:schemeClr>
                </a:solidFill>
                <a:latin typeface="Open Sans" pitchFamily="34" charset="0"/>
                <a:ea typeface="Open Sans" pitchFamily="34" charset="0"/>
                <a:cs typeface="Open Sans" pitchFamily="34" charset="0"/>
              </a:rPr>
              <a:t>области</a:t>
            </a:r>
          </a:p>
        </p:txBody>
      </p:sp>
      <p:sp>
        <p:nvSpPr>
          <p:cNvPr id="28" name="TextBox 27"/>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9" name="Picture 3" descr="Буфер обмена01"/>
          <p:cNvPicPr>
            <a:picLocks noChangeAspect="1" noChangeArrowheads="1"/>
          </p:cNvPicPr>
          <p:nvPr/>
        </p:nvPicPr>
        <p:blipFill>
          <a:blip r:embed="rId8" cstate="print"/>
          <a:srcRect/>
          <a:stretch>
            <a:fillRect/>
          </a:stretch>
        </p:blipFill>
        <p:spPr bwMode="auto">
          <a:xfrm>
            <a:off x="179390" y="156950"/>
            <a:ext cx="668154" cy="836522"/>
          </a:xfrm>
          <a:prstGeom prst="rect">
            <a:avLst/>
          </a:prstGeom>
          <a:noFill/>
          <a:ln w="9525">
            <a:noFill/>
            <a:miter lim="800000"/>
            <a:headEnd/>
            <a:tailEnd/>
          </a:ln>
        </p:spPr>
      </p:pic>
      <p:pic>
        <p:nvPicPr>
          <p:cNvPr id="18" name="Рисунок 17">
            <a:extLst>
              <a:ext uri="{FF2B5EF4-FFF2-40B4-BE49-F238E27FC236}">
                <a16:creationId xmlns:a16="http://schemas.microsoft.com/office/drawing/2014/main" id="{89966DDE-6BFD-45EF-A853-CE5857D15736}"/>
              </a:ext>
            </a:extLst>
          </p:cNvPr>
          <p:cNvPicPr>
            <a:picLocks noChangeAspect="1"/>
          </p:cNvPicPr>
          <p:nvPr/>
        </p:nvPicPr>
        <p:blipFill rotWithShape="1">
          <a:blip r:embed="rId9"/>
          <a:srcRect t="10206" b="3426"/>
          <a:stretch/>
        </p:blipFill>
        <p:spPr>
          <a:xfrm>
            <a:off x="1" y="6708559"/>
            <a:ext cx="2957538" cy="836522"/>
          </a:xfrm>
          <a:prstGeom prst="rect">
            <a:avLst/>
          </a:prstGeom>
        </p:spPr>
      </p:pic>
    </p:spTree>
    <p:extLst>
      <p:ext uri="{BB962C8B-B14F-4D97-AF65-F5344CB8AC3E}">
        <p14:creationId xmlns:p14="http://schemas.microsoft.com/office/powerpoint/2010/main" val="156569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801370" y="156237"/>
            <a:ext cx="5758306" cy="768091"/>
          </a:xfrm>
          <a:prstGeom prst="rect">
            <a:avLst/>
          </a:prstGeom>
        </p:spPr>
      </p:pic>
      <p:sp>
        <p:nvSpPr>
          <p:cNvPr id="3" name="TextBox 2"/>
          <p:cNvSpPr txBox="1"/>
          <p:nvPr/>
        </p:nvSpPr>
        <p:spPr>
          <a:xfrm>
            <a:off x="2761488" y="298069"/>
            <a:ext cx="4798187" cy="461665"/>
          </a:xfrm>
          <a:prstGeom prst="rect">
            <a:avLst/>
          </a:prstGeom>
          <a:noFill/>
        </p:spPr>
        <p:txBody>
          <a:bodyPr wrap="square" rtlCol="0">
            <a:spAutoFit/>
          </a:bodyPr>
          <a:lstStyle/>
          <a:p>
            <a:pPr algn="ctr"/>
            <a:r>
              <a:rPr lang="ru-RU" sz="24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375228" y="6045414"/>
            <a:ext cx="494166" cy="511444"/>
          </a:xfrm>
          <a:prstGeom prst="rect">
            <a:avLst/>
          </a:prstGeom>
          <a:ln>
            <a:solidFill>
              <a:srgbClr val="5D7186"/>
            </a:solidFill>
          </a:ln>
        </p:spPr>
      </p:pic>
      <p:sp>
        <p:nvSpPr>
          <p:cNvPr id="6" name="TextBox 5"/>
          <p:cNvSpPr txBox="1"/>
          <p:nvPr/>
        </p:nvSpPr>
        <p:spPr>
          <a:xfrm>
            <a:off x="889133" y="6128479"/>
            <a:ext cx="1114408" cy="400110"/>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назначения</a:t>
            </a:r>
          </a:p>
        </p:txBody>
      </p:sp>
      <p:pic>
        <p:nvPicPr>
          <p:cNvPr id="7" name="Рисунок 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2452" y="6064880"/>
            <a:ext cx="481127" cy="481127"/>
          </a:xfrm>
          <a:prstGeom prst="rect">
            <a:avLst/>
          </a:prstGeom>
          <a:ln w="12700">
            <a:solidFill>
              <a:schemeClr val="accent6">
                <a:lumMod val="75000"/>
              </a:schemeClr>
            </a:solidFill>
          </a:ln>
        </p:spPr>
      </p:pic>
      <p:sp>
        <p:nvSpPr>
          <p:cNvPr id="8" name="TextBox 7"/>
          <p:cNvSpPr txBox="1"/>
          <p:nvPr/>
        </p:nvSpPr>
        <p:spPr>
          <a:xfrm>
            <a:off x="4703579"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Площадки</a:t>
            </a:r>
            <a:br>
              <a:rPr lang="ru-RU" sz="1000" dirty="0">
                <a:latin typeface="Verdana" panose="020B0604030504040204" pitchFamily="34" charset="0"/>
                <a:ea typeface="Verdana" panose="020B0604030504040204" pitchFamily="34" charset="0"/>
              </a:rPr>
            </a:br>
            <a:r>
              <a:rPr lang="ru-RU" sz="1000" dirty="0">
                <a:latin typeface="Verdana" panose="020B0604030504040204" pitchFamily="34" charset="0"/>
                <a:ea typeface="Verdana" panose="020B0604030504040204" pitchFamily="34" charset="0"/>
              </a:rPr>
              <a:t> промышленного</a:t>
            </a:r>
          </a:p>
          <a:p>
            <a:r>
              <a:rPr lang="ru-RU" sz="1000" dirty="0">
                <a:latin typeface="Verdana" panose="020B0604030504040204" pitchFamily="34" charset="0"/>
                <a:ea typeface="Verdana" panose="020B0604030504040204" pitchFamily="34" charset="0"/>
              </a:rPr>
              <a:t> назначения</a:t>
            </a:r>
          </a:p>
        </p:txBody>
      </p:sp>
      <p:pic>
        <p:nvPicPr>
          <p:cNvPr id="9" name="Рисунок 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23625" y="6032007"/>
            <a:ext cx="529357" cy="529357"/>
          </a:xfrm>
          <a:prstGeom prst="rect">
            <a:avLst/>
          </a:prstGeom>
          <a:ln>
            <a:solidFill>
              <a:srgbClr val="00B050"/>
            </a:solidFill>
          </a:ln>
        </p:spPr>
      </p:pic>
      <p:sp>
        <p:nvSpPr>
          <p:cNvPr id="10" name="TextBox 9"/>
          <p:cNvSpPr txBox="1"/>
          <p:nvPr/>
        </p:nvSpPr>
        <p:spPr>
          <a:xfrm>
            <a:off x="2868987" y="6205423"/>
            <a:ext cx="1229824" cy="246221"/>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Туризм и отдых</a:t>
            </a:r>
          </a:p>
        </p:txBody>
      </p:sp>
      <p:pic>
        <p:nvPicPr>
          <p:cNvPr id="24" name="Рисунок 23"/>
          <p:cNvPicPr/>
          <p:nvPr/>
        </p:nvPicPr>
        <p:blipFill>
          <a:blip r:embed="rId7" cstate="print">
            <a:extLst>
              <a:ext uri="{28A0092B-C50C-407E-A947-70E740481C1C}">
                <a14:useLocalDpi xmlns:a14="http://schemas.microsoft.com/office/drawing/2010/main" val="0"/>
              </a:ext>
            </a:extLst>
          </a:blip>
          <a:stretch>
            <a:fillRect/>
          </a:stretch>
        </p:blipFill>
        <p:spPr>
          <a:xfrm>
            <a:off x="132176" y="999163"/>
            <a:ext cx="7295321" cy="4868250"/>
          </a:xfrm>
          <a:prstGeom prst="rect">
            <a:avLst/>
          </a:prstGeom>
        </p:spPr>
      </p:pic>
      <p:pic>
        <p:nvPicPr>
          <p:cNvPr id="26" name="Рисунок 25"/>
          <p:cNvPicPr>
            <a:picLocks noChangeAspect="1"/>
          </p:cNvPicPr>
          <p:nvPr/>
        </p:nvPicPr>
        <p:blipFill>
          <a:blip r:embed="rId8"/>
          <a:stretch>
            <a:fillRect/>
          </a:stretch>
        </p:blipFill>
        <p:spPr>
          <a:xfrm>
            <a:off x="1858616" y="3468757"/>
            <a:ext cx="238541" cy="309396"/>
          </a:xfrm>
          <a:prstGeom prst="rect">
            <a:avLst/>
          </a:prstGeom>
        </p:spPr>
      </p:pic>
      <p:pic>
        <p:nvPicPr>
          <p:cNvPr id="27" name="Рисунок 26"/>
          <p:cNvPicPr>
            <a:picLocks noChangeAspect="1"/>
          </p:cNvPicPr>
          <p:nvPr/>
        </p:nvPicPr>
        <p:blipFill>
          <a:blip r:embed="rId9"/>
          <a:stretch>
            <a:fillRect/>
          </a:stretch>
        </p:blipFill>
        <p:spPr>
          <a:xfrm>
            <a:off x="4432257" y="3805584"/>
            <a:ext cx="258520" cy="299277"/>
          </a:xfrm>
          <a:prstGeom prst="rect">
            <a:avLst/>
          </a:prstGeom>
        </p:spPr>
      </p:pic>
      <p:pic>
        <p:nvPicPr>
          <p:cNvPr id="29" name="Рисунок 28"/>
          <p:cNvPicPr>
            <a:picLocks noChangeAspect="1"/>
          </p:cNvPicPr>
          <p:nvPr/>
        </p:nvPicPr>
        <p:blipFill>
          <a:blip r:embed="rId10"/>
          <a:stretch>
            <a:fillRect/>
          </a:stretch>
        </p:blipFill>
        <p:spPr>
          <a:xfrm>
            <a:off x="4222452" y="3596064"/>
            <a:ext cx="324106" cy="190503"/>
          </a:xfrm>
          <a:prstGeom prst="rect">
            <a:avLst/>
          </a:prstGeom>
        </p:spPr>
      </p:pic>
      <p:pic>
        <p:nvPicPr>
          <p:cNvPr id="30" name="Рисунок 29"/>
          <p:cNvPicPr>
            <a:picLocks noChangeAspect="1"/>
          </p:cNvPicPr>
          <p:nvPr/>
        </p:nvPicPr>
        <p:blipFill>
          <a:blip r:embed="rId10"/>
          <a:stretch>
            <a:fillRect/>
          </a:stretch>
        </p:blipFill>
        <p:spPr>
          <a:xfrm>
            <a:off x="4098811" y="3863823"/>
            <a:ext cx="254424" cy="191445"/>
          </a:xfrm>
          <a:prstGeom prst="rect">
            <a:avLst/>
          </a:prstGeom>
        </p:spPr>
      </p:pic>
      <p:pic>
        <p:nvPicPr>
          <p:cNvPr id="31" name="Рисунок 30"/>
          <p:cNvPicPr>
            <a:picLocks noChangeAspect="1"/>
          </p:cNvPicPr>
          <p:nvPr/>
        </p:nvPicPr>
        <p:blipFill>
          <a:blip r:embed="rId11"/>
          <a:stretch>
            <a:fillRect/>
          </a:stretch>
        </p:blipFill>
        <p:spPr>
          <a:xfrm>
            <a:off x="4625580" y="3630472"/>
            <a:ext cx="234654" cy="298730"/>
          </a:xfrm>
          <a:prstGeom prst="rect">
            <a:avLst/>
          </a:prstGeom>
        </p:spPr>
      </p:pic>
      <p:pic>
        <p:nvPicPr>
          <p:cNvPr id="32" name="Рисунок 31"/>
          <p:cNvPicPr>
            <a:picLocks noChangeAspect="1"/>
          </p:cNvPicPr>
          <p:nvPr/>
        </p:nvPicPr>
        <p:blipFill>
          <a:blip r:embed="rId12"/>
          <a:stretch>
            <a:fillRect/>
          </a:stretch>
        </p:blipFill>
        <p:spPr>
          <a:xfrm>
            <a:off x="3947460" y="4332540"/>
            <a:ext cx="405775" cy="348790"/>
          </a:xfrm>
          <a:prstGeom prst="rect">
            <a:avLst/>
          </a:prstGeom>
        </p:spPr>
      </p:pic>
      <p:pic>
        <p:nvPicPr>
          <p:cNvPr id="33" name="Рисунок 32"/>
          <p:cNvPicPr>
            <a:picLocks noChangeAspect="1"/>
          </p:cNvPicPr>
          <p:nvPr/>
        </p:nvPicPr>
        <p:blipFill>
          <a:blip r:embed="rId12"/>
          <a:stretch>
            <a:fillRect/>
          </a:stretch>
        </p:blipFill>
        <p:spPr>
          <a:xfrm>
            <a:off x="5123124" y="3863823"/>
            <a:ext cx="437004" cy="305334"/>
          </a:xfrm>
          <a:prstGeom prst="rect">
            <a:avLst/>
          </a:prstGeom>
        </p:spPr>
      </p:pic>
      <p:pic>
        <p:nvPicPr>
          <p:cNvPr id="34" name="Рисунок 33"/>
          <p:cNvPicPr>
            <a:picLocks noChangeAspect="1"/>
          </p:cNvPicPr>
          <p:nvPr/>
        </p:nvPicPr>
        <p:blipFill>
          <a:blip r:embed="rId11"/>
          <a:stretch>
            <a:fillRect/>
          </a:stretch>
        </p:blipFill>
        <p:spPr>
          <a:xfrm>
            <a:off x="2852982" y="3193880"/>
            <a:ext cx="274877" cy="274877"/>
          </a:xfrm>
          <a:prstGeom prst="rect">
            <a:avLst/>
          </a:prstGeom>
        </p:spPr>
      </p:pic>
      <p:pic>
        <p:nvPicPr>
          <p:cNvPr id="35" name="Рисунок 34"/>
          <p:cNvPicPr>
            <a:picLocks noChangeAspect="1"/>
          </p:cNvPicPr>
          <p:nvPr/>
        </p:nvPicPr>
        <p:blipFill>
          <a:blip r:embed="rId12"/>
          <a:stretch>
            <a:fillRect/>
          </a:stretch>
        </p:blipFill>
        <p:spPr>
          <a:xfrm>
            <a:off x="2420635" y="3468757"/>
            <a:ext cx="432348" cy="309396"/>
          </a:xfrm>
          <a:prstGeom prst="rect">
            <a:avLst/>
          </a:prstGeom>
        </p:spPr>
      </p:pic>
      <p:pic>
        <p:nvPicPr>
          <p:cNvPr id="36" name="Рисунок 35"/>
          <p:cNvPicPr>
            <a:picLocks noChangeAspect="1"/>
          </p:cNvPicPr>
          <p:nvPr/>
        </p:nvPicPr>
        <p:blipFill>
          <a:blip r:embed="rId8"/>
          <a:stretch>
            <a:fillRect/>
          </a:stretch>
        </p:blipFill>
        <p:spPr>
          <a:xfrm>
            <a:off x="4098811" y="2951763"/>
            <a:ext cx="333445" cy="306291"/>
          </a:xfrm>
          <a:prstGeom prst="rect">
            <a:avLst/>
          </a:prstGeom>
        </p:spPr>
      </p:pic>
      <p:pic>
        <p:nvPicPr>
          <p:cNvPr id="4" name="Рисунок 3"/>
          <p:cNvPicPr>
            <a:picLocks noChangeAspect="1"/>
          </p:cNvPicPr>
          <p:nvPr/>
        </p:nvPicPr>
        <p:blipFill>
          <a:blip r:embed="rId13"/>
          <a:stretch>
            <a:fillRect/>
          </a:stretch>
        </p:blipFill>
        <p:spPr>
          <a:xfrm>
            <a:off x="7145111" y="7184728"/>
            <a:ext cx="414564" cy="493819"/>
          </a:xfrm>
          <a:prstGeom prst="rect">
            <a:avLst/>
          </a:prstGeom>
        </p:spPr>
      </p:pic>
      <p:pic>
        <p:nvPicPr>
          <p:cNvPr id="11" name="Рисунок 10"/>
          <p:cNvPicPr>
            <a:picLocks noChangeAspect="1"/>
          </p:cNvPicPr>
          <p:nvPr/>
        </p:nvPicPr>
        <p:blipFill>
          <a:blip r:embed="rId14"/>
          <a:stretch>
            <a:fillRect/>
          </a:stretch>
        </p:blipFill>
        <p:spPr>
          <a:xfrm>
            <a:off x="518" y="156238"/>
            <a:ext cx="676137" cy="805508"/>
          </a:xfrm>
          <a:prstGeom prst="rect">
            <a:avLst/>
          </a:prstGeom>
        </p:spPr>
      </p:pic>
      <p:pic>
        <p:nvPicPr>
          <p:cNvPr id="12" name="Рисунок 11"/>
          <p:cNvPicPr>
            <a:picLocks noChangeAspect="1"/>
          </p:cNvPicPr>
          <p:nvPr/>
        </p:nvPicPr>
        <p:blipFill>
          <a:blip r:embed="rId15"/>
          <a:stretch>
            <a:fillRect/>
          </a:stretch>
        </p:blipFill>
        <p:spPr>
          <a:xfrm>
            <a:off x="740664" y="156237"/>
            <a:ext cx="996696" cy="768091"/>
          </a:xfrm>
          <a:prstGeom prst="rect">
            <a:avLst/>
          </a:prstGeom>
        </p:spPr>
      </p:pic>
      <p:pic>
        <p:nvPicPr>
          <p:cNvPr id="25" name="Рисунок 24">
            <a:extLst>
              <a:ext uri="{FF2B5EF4-FFF2-40B4-BE49-F238E27FC236}">
                <a16:creationId xmlns:a16="http://schemas.microsoft.com/office/drawing/2014/main" id="{89966DDE-6BFD-45EF-A853-CE5857D15736}"/>
              </a:ext>
            </a:extLst>
          </p:cNvPr>
          <p:cNvPicPr>
            <a:picLocks noChangeAspect="1"/>
          </p:cNvPicPr>
          <p:nvPr/>
        </p:nvPicPr>
        <p:blipFill rotWithShape="1">
          <a:blip r:embed="rId16"/>
          <a:srcRect t="10206" b="3426"/>
          <a:stretch/>
        </p:blipFill>
        <p:spPr>
          <a:xfrm>
            <a:off x="1" y="6708559"/>
            <a:ext cx="2957538" cy="836522"/>
          </a:xfrm>
          <a:prstGeom prst="rect">
            <a:avLst/>
          </a:prstGeom>
        </p:spPr>
      </p:pic>
    </p:spTree>
    <p:extLst>
      <p:ext uri="{BB962C8B-B14F-4D97-AF65-F5344CB8AC3E}">
        <p14:creationId xmlns:p14="http://schemas.microsoft.com/office/powerpoint/2010/main" val="148978839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13102</TotalTime>
  <Words>3306</Words>
  <Application>Microsoft Office PowerPoint</Application>
  <PresentationFormat>Произвольный</PresentationFormat>
  <Paragraphs>826</Paragraphs>
  <Slides>32</Slides>
  <Notes>21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32</vt:i4>
      </vt:variant>
    </vt:vector>
  </HeadingPairs>
  <TitlesOfParts>
    <vt:vector size="41" baseType="lpstr">
      <vt:lpstr>Arial</vt:lpstr>
      <vt:lpstr>Calibri</vt:lpstr>
      <vt:lpstr>Calibri Light</vt:lpstr>
      <vt:lpstr>Open Sans</vt:lpstr>
      <vt:lpstr>Open Sans Semibold</vt:lpstr>
      <vt:lpstr>Times New Roman</vt:lpstr>
      <vt:lpstr>Verdana</vt:lpstr>
      <vt:lpstr>Тема Office</vt:lpstr>
      <vt:lpstr>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Андреенкова Наталья</cp:lastModifiedBy>
  <cp:revision>1604</cp:revision>
  <cp:lastPrinted>2024-07-01T11:28:37Z</cp:lastPrinted>
  <dcterms:created xsi:type="dcterms:W3CDTF">2017-05-10T15:02:08Z</dcterms:created>
  <dcterms:modified xsi:type="dcterms:W3CDTF">2024-07-18T12:45:04Z</dcterms:modified>
</cp:coreProperties>
</file>