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2.xml" ContentType="application/vnd.openxmlformats-officedocument.drawingml.chart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3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1.xml" ContentType="application/vnd.openxmlformats-officedocument.presentationml.notesSlide+xml"/>
  <Override PartName="/ppt/charts/chart4.xml" ContentType="application/vnd.openxmlformats-officedocument.drawingml.chart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3"/>
  </p:notesMasterIdLst>
  <p:sldIdLst>
    <p:sldId id="260" r:id="rId2"/>
    <p:sldId id="259" r:id="rId3"/>
    <p:sldId id="258" r:id="rId4"/>
    <p:sldId id="257" r:id="rId5"/>
    <p:sldId id="261" r:id="rId6"/>
    <p:sldId id="262" r:id="rId7"/>
    <p:sldId id="277" r:id="rId8"/>
    <p:sldId id="294" r:id="rId9"/>
    <p:sldId id="312" r:id="rId10"/>
    <p:sldId id="302" r:id="rId11"/>
    <p:sldId id="296" r:id="rId12"/>
    <p:sldId id="303" r:id="rId13"/>
    <p:sldId id="304" r:id="rId14"/>
    <p:sldId id="305" r:id="rId15"/>
    <p:sldId id="263" r:id="rId16"/>
    <p:sldId id="306" r:id="rId17"/>
    <p:sldId id="265" r:id="rId18"/>
    <p:sldId id="267" r:id="rId19"/>
    <p:sldId id="307" r:id="rId20"/>
    <p:sldId id="269" r:id="rId21"/>
    <p:sldId id="270" r:id="rId22"/>
    <p:sldId id="271" r:id="rId23"/>
    <p:sldId id="287" r:id="rId24"/>
    <p:sldId id="272" r:id="rId25"/>
    <p:sldId id="308" r:id="rId26"/>
    <p:sldId id="274" r:id="rId27"/>
    <p:sldId id="275" r:id="rId28"/>
    <p:sldId id="310" r:id="rId29"/>
    <p:sldId id="311" r:id="rId30"/>
    <p:sldId id="309" r:id="rId31"/>
    <p:sldId id="281" r:id="rId32"/>
  </p:sldIdLst>
  <p:sldSz cx="7559675" cy="7559675"/>
  <p:notesSz cx="6761163" cy="99425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81" userDrawn="1">
          <p15:clr>
            <a:srgbClr val="A4A3A4"/>
          </p15:clr>
        </p15:guide>
        <p15:guide id="2" pos="238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0C0"/>
    <a:srgbClr val="79BC57"/>
    <a:srgbClr val="8BDCDE"/>
    <a:srgbClr val="65B7CA"/>
    <a:srgbClr val="C0D03C"/>
    <a:srgbClr val="D4E597"/>
    <a:srgbClr val="CBE294"/>
    <a:srgbClr val="7CD9E0"/>
    <a:srgbClr val="6DC781"/>
    <a:srgbClr val="79C9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012ECD-51FC-41F1-AA8D-1B2483CD663E}" styleName="Светлый стиль 2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A111915-BE36-4E01-A7E5-04B1672EAD32}" styleName="Светлый стиль 2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FABFCF23-3B69-468F-B69F-88F6DE6A72F2}" styleName="Средний стиль 1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BDBED569-4797-4DF1-A0F4-6AAB3CD982D8}" styleName="Светлый стиль 3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41" autoAdjust="0"/>
    <p:restoredTop sz="94707" autoAdjust="0"/>
  </p:normalViewPr>
  <p:slideViewPr>
    <p:cSldViewPr snapToGrid="0">
      <p:cViewPr varScale="1">
        <p:scale>
          <a:sx n="105" d="100"/>
          <a:sy n="105" d="100"/>
        </p:scale>
        <p:origin x="2124" y="108"/>
      </p:cViewPr>
      <p:guideLst>
        <p:guide orient="horz" pos="2381"/>
        <p:guide pos="238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9317340448251141"/>
          <c:y val="8.1589760158741552E-7"/>
          <c:w val="0.50981465400858816"/>
          <c:h val="0.80394600716031761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explosion val="8"/>
            <c:spPr>
              <a:solidFill>
                <a:srgbClr val="C0D03C"/>
              </a:solidFill>
              <a:ln w="19050">
                <a:noFill/>
              </a:ln>
              <a:effectLst>
                <a:innerShdw blurRad="114300">
                  <a:schemeClr val="accent6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6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1959-4126-A4D1-A99845705119}"/>
              </c:ext>
            </c:extLst>
          </c:dPt>
          <c:dPt>
            <c:idx val="1"/>
            <c:bubble3D val="0"/>
            <c:explosion val="7"/>
            <c:spPr>
              <a:solidFill>
                <a:srgbClr val="6C8EBE"/>
              </a:solidFill>
              <a:ln w="19050">
                <a:noFill/>
              </a:ln>
              <a:effectLst>
                <a:innerShdw blurRad="114300">
                  <a:schemeClr val="accent5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5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1959-4126-A4D1-A99845705119}"/>
              </c:ext>
            </c:extLst>
          </c:dPt>
          <c:dPt>
            <c:idx val="2"/>
            <c:bubble3D val="0"/>
            <c:explosion val="9"/>
            <c:spPr>
              <a:solidFill>
                <a:srgbClr val="25B8CA"/>
              </a:solidFill>
              <a:ln w="19050">
                <a:noFill/>
              </a:ln>
              <a:effectLst>
                <a:innerShdw blurRad="114300">
                  <a:schemeClr val="accent4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4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1959-4126-A4D1-A99845705119}"/>
              </c:ext>
            </c:extLst>
          </c:dPt>
          <c:dPt>
            <c:idx val="3"/>
            <c:bubble3D val="0"/>
            <c:explosion val="8"/>
            <c:spPr>
              <a:solidFill>
                <a:srgbClr val="EBE352"/>
              </a:solidFill>
              <a:ln w="19050">
                <a:noFill/>
              </a:ln>
              <a:effectLst>
                <a:innerShdw blurRad="114300">
                  <a:schemeClr val="accent6">
                    <a:lumMod val="60000"/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6">
                    <a:lumMod val="60000"/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1959-4126-A4D1-A99845705119}"/>
              </c:ext>
            </c:extLst>
          </c:dPt>
          <c:dPt>
            <c:idx val="4"/>
            <c:bubble3D val="0"/>
            <c:explosion val="10"/>
            <c:spPr>
              <a:solidFill>
                <a:srgbClr val="77CA82"/>
              </a:solidFill>
              <a:ln w="19050">
                <a:noFill/>
              </a:ln>
              <a:effectLst>
                <a:innerShdw blurRad="114300">
                  <a:schemeClr val="accent5">
                    <a:lumMod val="60000"/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5">
                    <a:lumMod val="60000"/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1959-4126-A4D1-A99845705119}"/>
              </c:ext>
            </c:extLst>
          </c:dPt>
          <c:dPt>
            <c:idx val="5"/>
            <c:bubble3D val="0"/>
            <c:explosion val="14"/>
            <c:spPr>
              <a:solidFill>
                <a:srgbClr val="8BDCDE"/>
              </a:solidFill>
              <a:ln w="19050">
                <a:noFill/>
              </a:ln>
              <a:effectLst>
                <a:innerShdw blurRad="114300">
                  <a:schemeClr val="accent4">
                    <a:lumMod val="60000"/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4">
                    <a:lumMod val="60000"/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1959-4126-A4D1-A99845705119}"/>
              </c:ext>
            </c:extLst>
          </c:dPt>
          <c:dPt>
            <c:idx val="7"/>
            <c:bubble3D val="0"/>
            <c:explosion val="12"/>
            <c:spPr>
              <a:solidFill>
                <a:srgbClr val="CBE294"/>
              </a:solidFill>
            </c:spPr>
            <c:extLst>
              <c:ext xmlns:c16="http://schemas.microsoft.com/office/drawing/2014/chart" uri="{C3380CC4-5D6E-409C-BE32-E72D297353CC}">
                <c16:uniqueId val="{00000007-993C-4E5B-A049-2B443809557A}"/>
              </c:ext>
            </c:extLst>
          </c:dPt>
          <c:dLbls>
            <c:dLbl>
              <c:idx val="1"/>
              <c:layout>
                <c:manualLayout>
                  <c:x val="0"/>
                  <c:y val="-4.8354640088418499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1959-4126-A4D1-A99845705119}"/>
                </c:ext>
              </c:extLst>
            </c:dLbl>
            <c:dLbl>
              <c:idx val="2"/>
              <c:layout>
                <c:manualLayout>
                  <c:x val="-5.2564089296483528E-3"/>
                  <c:y val="-1.383034085376178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1959-4126-A4D1-A99845705119}"/>
                </c:ext>
              </c:extLst>
            </c:dLbl>
            <c:dLbl>
              <c:idx val="3"/>
              <c:layout>
                <c:manualLayout>
                  <c:x val="-5.0182184920752188E-2"/>
                  <c:y val="2.0862012134029159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1959-4126-A4D1-A99845705119}"/>
                </c:ext>
              </c:extLst>
            </c:dLbl>
            <c:dLbl>
              <c:idx val="4"/>
              <c:layout>
                <c:manualLayout>
                  <c:x val="-1.4337713360509759E-2"/>
                  <c:y val="3.1779211581829682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1959-4126-A4D1-A99845705119}"/>
                </c:ext>
              </c:extLst>
            </c:dLbl>
            <c:dLbl>
              <c:idx val="5"/>
              <c:layout>
                <c:manualLayout>
                  <c:x val="-7.1688566802549283E-3"/>
                  <c:y val="-2.4039606933171441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B-1959-4126-A4D1-A99845705119}"/>
                </c:ext>
              </c:extLst>
            </c:dLbl>
            <c:dLbl>
              <c:idx val="6"/>
              <c:layout>
                <c:manualLayout>
                  <c:x val="2.8675238562051512E-2"/>
                  <c:y val="-3.1361472009816892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993C-4E5B-A049-2B443809557A}"/>
                </c:ext>
              </c:extLst>
            </c:dLbl>
            <c:dLbl>
              <c:idx val="7"/>
              <c:layout>
                <c:manualLayout>
                  <c:x val="4.7792377868365425E-3"/>
                  <c:y val="-1.036189954016015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993C-4E5B-A049-2B443809557A}"/>
                </c:ext>
              </c:extLst>
            </c:dLbl>
            <c:spPr>
              <a:solidFill>
                <a:prstClr val="white">
                  <a:alpha val="90000"/>
                </a:prstClr>
              </a:solidFill>
              <a:ln w="12700" cap="flat" cmpd="sng" algn="ctr">
                <a:solidFill>
                  <a:srgbClr val="70AD47"/>
                </a:solidFill>
                <a:round/>
              </a:ln>
              <a:effectLst>
                <a:outerShdw blurRad="50800" dist="38100" dir="2700000" algn="tl" rotWithShape="0">
                  <a:srgbClr val="70AD47">
                    <a:lumMod val="75000"/>
                    <a:alpha val="40000"/>
                  </a:srgbClr>
                </a:outerShdw>
              </a:effectLst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Лист1!$A$2:$A$9</c:f>
              <c:strCache>
                <c:ptCount val="8"/>
                <c:pt idx="0">
                  <c:v>хранение и транспортировка</c:v>
                </c:pt>
                <c:pt idx="1">
                  <c:v>производство и распределение электроэнергии, газа и воды</c:v>
                </c:pt>
                <c:pt idx="2">
                  <c:v>деятельность профессиональная.научная.техническая</c:v>
                </c:pt>
                <c:pt idx="3">
                  <c:v>образование</c:v>
                </c:pt>
                <c:pt idx="4">
                  <c:v>торговля  оптовая и розничная</c:v>
                </c:pt>
                <c:pt idx="5">
                  <c:v>здравоохранение</c:v>
                </c:pt>
                <c:pt idx="6">
                  <c:v>государственное управление</c:v>
                </c:pt>
                <c:pt idx="7">
                  <c:v>прочее</c:v>
                </c:pt>
              </c:strCache>
            </c:strRef>
          </c:cat>
          <c:val>
            <c:numRef>
              <c:f>Лист1!$B$2:$B$9</c:f>
              <c:numCache>
                <c:formatCode>0.0%</c:formatCode>
                <c:ptCount val="8"/>
                <c:pt idx="0">
                  <c:v>1.17E-2</c:v>
                </c:pt>
                <c:pt idx="1">
                  <c:v>0.33500000000000002</c:v>
                </c:pt>
                <c:pt idx="2">
                  <c:v>2.3999999999999998E-3</c:v>
                </c:pt>
                <c:pt idx="3">
                  <c:v>7.6999999999999999E-2</c:v>
                </c:pt>
                <c:pt idx="4">
                  <c:v>0.29799999999999999</c:v>
                </c:pt>
                <c:pt idx="5">
                  <c:v>8.6999999999999994E-2</c:v>
                </c:pt>
                <c:pt idx="6">
                  <c:v>0.122</c:v>
                </c:pt>
                <c:pt idx="7">
                  <c:v>6.7000000000000004E-2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6-1959-4126-A4D1-A99845705119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8.3636661269640922E-2"/>
          <c:y val="0.62621005773291416"/>
          <c:w val="0.78944202398838681"/>
          <c:h val="0.322603137615816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b" anchorCtr="0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  <a:effectLst/>
    <a:scene3d>
      <a:camera prst="orthographicFront"/>
      <a:lightRig rig="threePt" dir="t"/>
    </a:scene3d>
    <a:sp3d/>
  </c:spPr>
  <c:txPr>
    <a:bodyPr/>
    <a:lstStyle/>
    <a:p>
      <a:pPr>
        <a:defRPr sz="900"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9574284240574641"/>
          <c:y val="0.13347038811186723"/>
          <c:w val="0.58332629399214397"/>
          <c:h val="0.76599481939134373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Отраслевая структура малых предприятий, %</c:v>
                </c:pt>
              </c:strCache>
            </c:strRef>
          </c:tx>
          <c:spPr>
            <a:ln w="3175">
              <a:solidFill>
                <a:srgbClr val="0070C0"/>
              </a:solidFill>
            </a:ln>
          </c:spPr>
          <c:explosion val="6"/>
          <c:dPt>
            <c:idx val="0"/>
            <c:bubble3D val="0"/>
            <c:spPr>
              <a:solidFill>
                <a:srgbClr val="0070C0"/>
              </a:solidFill>
              <a:ln w="3175">
                <a:solidFill>
                  <a:srgbClr val="0070C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B19-4056-BA0C-AD5E9B5B2677}"/>
              </c:ext>
            </c:extLst>
          </c:dPt>
          <c:dPt>
            <c:idx val="1"/>
            <c:bubble3D val="0"/>
            <c:explosion val="7"/>
            <c:spPr>
              <a:solidFill>
                <a:srgbClr val="C0D03C"/>
              </a:solidFill>
              <a:ln w="3175">
                <a:solidFill>
                  <a:srgbClr val="0070C0"/>
                </a:solidFill>
              </a:ln>
            </c:spPr>
            <c:extLst>
              <c:ext xmlns:c16="http://schemas.microsoft.com/office/drawing/2014/chart" uri="{C3380CC4-5D6E-409C-BE32-E72D297353CC}">
                <c16:uniqueId val="{00000003-AB19-4056-BA0C-AD5E9B5B2677}"/>
              </c:ext>
            </c:extLst>
          </c:dPt>
          <c:dPt>
            <c:idx val="2"/>
            <c:bubble3D val="0"/>
            <c:spPr>
              <a:solidFill>
                <a:srgbClr val="EBE352"/>
              </a:solidFill>
              <a:ln w="3175">
                <a:solidFill>
                  <a:srgbClr val="0070C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AB19-4056-BA0C-AD5E9B5B2677}"/>
              </c:ext>
            </c:extLst>
          </c:dPt>
          <c:dPt>
            <c:idx val="3"/>
            <c:bubble3D val="0"/>
            <c:spPr>
              <a:solidFill>
                <a:srgbClr val="77CA82"/>
              </a:solidFill>
              <a:ln w="3175">
                <a:solidFill>
                  <a:srgbClr val="0070C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AB19-4056-BA0C-AD5E9B5B2677}"/>
              </c:ext>
            </c:extLst>
          </c:dPt>
          <c:dPt>
            <c:idx val="4"/>
            <c:bubble3D val="0"/>
            <c:spPr>
              <a:solidFill>
                <a:srgbClr val="65B7CA"/>
              </a:solidFill>
              <a:ln w="3175">
                <a:solidFill>
                  <a:srgbClr val="0070C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AB19-4056-BA0C-AD5E9B5B2677}"/>
              </c:ext>
            </c:extLst>
          </c:dPt>
          <c:dPt>
            <c:idx val="5"/>
            <c:bubble3D val="0"/>
            <c:spPr>
              <a:solidFill>
                <a:srgbClr val="8BDCDE"/>
              </a:solidFill>
              <a:ln w="3175">
                <a:solidFill>
                  <a:srgbClr val="0070C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DEA9-4078-A26C-BA95FD8E8760}"/>
              </c:ext>
            </c:extLst>
          </c:dPt>
          <c:dLbls>
            <c:dLbl>
              <c:idx val="0"/>
              <c:layout>
                <c:manualLayout>
                  <c:x val="-1.6632508165242529E-2"/>
                  <c:y val="9.9342508877059681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AB19-4056-BA0C-AD5E9B5B2677}"/>
                </c:ext>
              </c:extLst>
            </c:dLbl>
            <c:dLbl>
              <c:idx val="1"/>
              <c:layout>
                <c:manualLayout>
                  <c:x val="4.9791344488997608E-3"/>
                  <c:y val="4.0575754007845272E-2"/>
                </c:manualLayout>
              </c:layout>
              <c:spPr>
                <a:solidFill>
                  <a:prstClr val="white">
                    <a:alpha val="90000"/>
                  </a:prstClr>
                </a:solidFill>
                <a:ln>
                  <a:solidFill>
                    <a:srgbClr val="B2D499"/>
                  </a:solidFill>
                </a:ln>
                <a:effectLst>
                  <a:outerShdw blurRad="50800" dist="38100" dir="2700000" algn="ctr" rotWithShape="0">
                    <a:srgbClr val="000000">
                      <a:alpha val="40000"/>
                    </a:srgb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7452406581650298"/>
                      <c:h val="8.3639253645326608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AB19-4056-BA0C-AD5E9B5B2677}"/>
                </c:ext>
              </c:extLst>
            </c:dLbl>
            <c:dLbl>
              <c:idx val="2"/>
              <c:layout>
                <c:manualLayout>
                  <c:x val="-5.2749755432051168E-2"/>
                  <c:y val="-1.7293999541429378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AB19-4056-BA0C-AD5E9B5B2677}"/>
                </c:ext>
              </c:extLst>
            </c:dLbl>
            <c:dLbl>
              <c:idx val="3"/>
              <c:layout>
                <c:manualLayout>
                  <c:x val="3.8508185062785361E-2"/>
                  <c:y val="-4.6781949668775677E-2"/>
                </c:manualLayout>
              </c:layout>
              <c:spPr>
                <a:solidFill>
                  <a:prstClr val="white">
                    <a:alpha val="90000"/>
                  </a:prstClr>
                </a:solidFill>
                <a:ln>
                  <a:solidFill>
                    <a:srgbClr val="B2D499"/>
                  </a:solidFill>
                </a:ln>
                <a:effectLst>
                  <a:outerShdw blurRad="50800" dist="38100" dir="2700000" algn="ctr" rotWithShape="0">
                    <a:srgbClr val="000000">
                      <a:alpha val="40000"/>
                    </a:srgb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1728478374436008"/>
                      <c:h val="6.5991720941185217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AB19-4056-BA0C-AD5E9B5B2677}"/>
                </c:ext>
              </c:extLst>
            </c:dLbl>
            <c:dLbl>
              <c:idx val="4"/>
              <c:layout>
                <c:manualLayout>
                  <c:x val="1.6384282905066109E-2"/>
                  <c:y val="-2.3854967745133886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AB19-4056-BA0C-AD5E9B5B2677}"/>
                </c:ext>
              </c:extLst>
            </c:dLbl>
            <c:dLbl>
              <c:idx val="5"/>
              <c:layout>
                <c:manualLayout>
                  <c:x val="1.3397557293551883E-2"/>
                  <c:y val="2.7157915610611753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B-DEA9-4078-A26C-BA95FD8E8760}"/>
                </c:ext>
              </c:extLst>
            </c:dLbl>
            <c:spPr>
              <a:solidFill>
                <a:prstClr val="white">
                  <a:alpha val="90000"/>
                </a:prstClr>
              </a:solidFill>
              <a:ln>
                <a:solidFill>
                  <a:srgbClr val="B2D499"/>
                </a:solidFill>
              </a:ln>
              <a:effectLst>
                <a:outerShdw blurRad="50800" dist="38100" dir="2700000" algn="ctr" rotWithShape="0">
                  <a:srgbClr val="000000">
                    <a:alpha val="40000"/>
                  </a:srgb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Лист1!$A$2:$A$7</c:f>
              <c:strCache>
                <c:ptCount val="6"/>
                <c:pt idx="0">
                  <c:v>Промышленность</c:v>
                </c:pt>
                <c:pt idx="1">
                  <c:v>Грузоперевозки</c:v>
                </c:pt>
                <c:pt idx="2">
                  <c:v>Оптовая и розничная торговля</c:v>
                </c:pt>
                <c:pt idx="3">
                  <c:v>Сельское хозяйство</c:v>
                </c:pt>
                <c:pt idx="4">
                  <c:v>Заготовка и переработка дреесины</c:v>
                </c:pt>
                <c:pt idx="5">
                  <c:v>Прочие виды</c:v>
                </c:pt>
              </c:strCache>
            </c:strRef>
          </c:cat>
          <c:val>
            <c:numRef>
              <c:f>Лист1!$B$2:$B$7</c:f>
              <c:numCache>
                <c:formatCode>0.0%</c:formatCode>
                <c:ptCount val="6"/>
                <c:pt idx="0">
                  <c:v>5.0999999999999997E-2</c:v>
                </c:pt>
                <c:pt idx="1">
                  <c:v>0.122</c:v>
                </c:pt>
                <c:pt idx="2">
                  <c:v>0.38</c:v>
                </c:pt>
                <c:pt idx="3">
                  <c:v>0.09</c:v>
                </c:pt>
                <c:pt idx="4">
                  <c:v>3.7999999999999999E-2</c:v>
                </c:pt>
                <c:pt idx="5">
                  <c:v>0.31900000000000001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AB19-4056-BA0C-AD5E9B5B267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395286328998061"/>
          <c:y val="0.2333156749471087"/>
          <c:w val="0.76352825514748113"/>
          <c:h val="0.63432086181865732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 w="3175">
              <a:solidFill>
                <a:schemeClr val="accent5">
                  <a:lumMod val="50000"/>
                </a:schemeClr>
              </a:solidFill>
            </a:ln>
          </c:spPr>
          <c:explosion val="8"/>
          <c:dPt>
            <c:idx val="0"/>
            <c:bubble3D val="0"/>
            <c:spPr>
              <a:solidFill>
                <a:srgbClr val="EBE352"/>
              </a:solidFill>
              <a:ln w="3175">
                <a:solidFill>
                  <a:schemeClr val="accent5">
                    <a:lumMod val="50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FA3-4C9E-8347-B41F29429662}"/>
              </c:ext>
            </c:extLst>
          </c:dPt>
          <c:dPt>
            <c:idx val="1"/>
            <c:bubble3D val="0"/>
            <c:spPr>
              <a:solidFill>
                <a:srgbClr val="77CA82"/>
              </a:solidFill>
              <a:ln w="3175">
                <a:solidFill>
                  <a:schemeClr val="accent5">
                    <a:lumMod val="50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FA3-4C9E-8347-B41F29429662}"/>
              </c:ext>
            </c:extLst>
          </c:dPt>
          <c:dPt>
            <c:idx val="2"/>
            <c:bubble3D val="0"/>
            <c:spPr>
              <a:solidFill>
                <a:srgbClr val="00AEFF"/>
              </a:solidFill>
              <a:ln w="3175">
                <a:solidFill>
                  <a:schemeClr val="accent5">
                    <a:lumMod val="50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2FA3-4C9E-8347-B41F29429662}"/>
              </c:ext>
            </c:extLst>
          </c:dPt>
          <c:dLbls>
            <c:dLbl>
              <c:idx val="0"/>
              <c:layout>
                <c:manualLayout>
                  <c:x val="0.11765370604896094"/>
                  <c:y val="1.9670212872963541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2FA3-4C9E-8347-B41F29429662}"/>
                </c:ext>
              </c:extLst>
            </c:dLbl>
            <c:dLbl>
              <c:idx val="1"/>
              <c:layout>
                <c:manualLayout>
                  <c:x val="-7.7991729806999185E-2"/>
                  <c:y val="-2.3366068405011853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2FA3-4C9E-8347-B41F29429662}"/>
                </c:ext>
              </c:extLst>
            </c:dLbl>
            <c:dLbl>
              <c:idx val="2"/>
              <c:layout>
                <c:manualLayout>
                  <c:x val="6.1505827313914602E-2"/>
                  <c:y val="4.4367030675299186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2FA3-4C9E-8347-B41F29429662}"/>
                </c:ext>
              </c:extLst>
            </c:dLbl>
            <c:dLbl>
              <c:idx val="4"/>
              <c:layout>
                <c:manualLayout>
                  <c:x val="0"/>
                  <c:y val="-4.4253033498405814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2FA3-4C9E-8347-B41F29429662}"/>
                </c:ext>
              </c:extLst>
            </c:dLbl>
            <c:dLbl>
              <c:idx val="5"/>
              <c:layout>
                <c:manualLayout>
                  <c:x val="-6.5289807870970176E-2"/>
                  <c:y val="4.4305002799636534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2FA3-4C9E-8347-B41F29429662}"/>
                </c:ext>
              </c:extLst>
            </c:dLbl>
            <c:spPr>
              <a:solidFill>
                <a:prstClr val="white">
                  <a:alpha val="90000"/>
                </a:prstClr>
              </a:solidFill>
              <a:ln>
                <a:solidFill>
                  <a:srgbClr val="A4C987">
                    <a:alpha val="85000"/>
                  </a:srgbClr>
                </a:solidFill>
              </a:ln>
              <a:effectLst>
                <a:outerShdw blurRad="50800" dist="38100" dir="2700000" algn="ctr" rotWithShape="0">
                  <a:srgbClr val="000000">
                    <a:alpha val="40000"/>
                  </a:srgb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rgbClr val="FF0000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Сфера промышленности</c:v>
                </c:pt>
                <c:pt idx="1">
                  <c:v>Сфера промышленности</c:v>
                </c:pt>
                <c:pt idx="2">
                  <c:v>Сфера промышленности</c:v>
                </c:pt>
              </c:strCache>
            </c:strRef>
          </c:cat>
          <c:val>
            <c:numRef>
              <c:f>Лист1!$B$2:$B$4</c:f>
              <c:numCache>
                <c:formatCode>0.0%</c:formatCode>
                <c:ptCount val="3"/>
                <c:pt idx="0">
                  <c:v>0.1105</c:v>
                </c:pt>
                <c:pt idx="1">
                  <c:v>0.31430000000000002</c:v>
                </c:pt>
                <c:pt idx="2">
                  <c:v>0.57520000000000004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2FA3-4C9E-8347-B41F2942966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213836735529574"/>
          <c:y val="5.6849850136553047E-2"/>
          <c:w val="0.72451321635511745"/>
          <c:h val="0.73978987757959613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 w="3175">
              <a:solidFill>
                <a:schemeClr val="accent5">
                  <a:lumMod val="50000"/>
                </a:schemeClr>
              </a:solidFill>
            </a:ln>
          </c:spPr>
          <c:explosion val="8"/>
          <c:dPt>
            <c:idx val="0"/>
            <c:bubble3D val="0"/>
            <c:explosion val="5"/>
            <c:spPr>
              <a:solidFill>
                <a:srgbClr val="0070C0"/>
              </a:solidFill>
              <a:ln w="3175">
                <a:solidFill>
                  <a:schemeClr val="accent5">
                    <a:lumMod val="50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9DD-4903-8301-36BE8AE14F30}"/>
              </c:ext>
            </c:extLst>
          </c:dPt>
          <c:dPt>
            <c:idx val="1"/>
            <c:bubble3D val="0"/>
            <c:spPr>
              <a:solidFill>
                <a:srgbClr val="E3DE4C"/>
              </a:solidFill>
              <a:ln w="3175">
                <a:solidFill>
                  <a:schemeClr val="accent5">
                    <a:lumMod val="50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9DD-4903-8301-36BE8AE14F30}"/>
              </c:ext>
            </c:extLst>
          </c:dPt>
          <c:dLbls>
            <c:dLbl>
              <c:idx val="0"/>
              <c:layout>
                <c:manualLayout>
                  <c:x val="-0.25054567543960632"/>
                  <c:y val="3.1544218390507459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09DD-4903-8301-36BE8AE14F30}"/>
                </c:ext>
              </c:extLst>
            </c:dLbl>
            <c:dLbl>
              <c:idx val="1"/>
              <c:layout>
                <c:manualLayout>
                  <c:x val="0.26828209235010508"/>
                  <c:y val="-7.0784647002559292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09DD-4903-8301-36BE8AE14F30}"/>
                </c:ext>
              </c:extLst>
            </c:dLbl>
            <c:spPr>
              <a:solidFill>
                <a:prstClr val="white">
                  <a:alpha val="90000"/>
                </a:prstClr>
              </a:solidFill>
              <a:ln>
                <a:solidFill>
                  <a:srgbClr val="70AD47"/>
                </a:solidFill>
              </a:ln>
              <a:effectLst>
                <a:outerShdw blurRad="50800" dist="38100" dir="2700000" algn="ctr" rotWithShape="0">
                  <a:schemeClr val="accent6">
                    <a:lumMod val="75000"/>
                    <a:alpha val="40000"/>
                  </a:scheme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Растениеводство</c:v>
                </c:pt>
                <c:pt idx="1">
                  <c:v>Животноводство</c:v>
                </c:pt>
              </c:strCache>
            </c:strRef>
          </c:cat>
          <c:val>
            <c:numRef>
              <c:f>Лист1!$B$2:$B$3</c:f>
              <c:numCache>
                <c:formatCode>0.0%</c:formatCode>
                <c:ptCount val="2"/>
                <c:pt idx="0">
                  <c:v>0.51300000000000001</c:v>
                </c:pt>
                <c:pt idx="1">
                  <c:v>0.48699999999999999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9DD-4903-8301-36BE8AE14F3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3999510478141275"/>
          <c:y val="0.84464055881081856"/>
          <c:w val="0.64384712676990463"/>
          <c:h val="0.1504743814309355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3774263225914739"/>
          <c:y val="6.1856478466653805E-2"/>
          <c:w val="0.45118517016680837"/>
          <c:h val="0.55379680137648513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rgbClr val="05BAFF"/>
            </a:solidFill>
            <a:ln>
              <a:solidFill>
                <a:schemeClr val="accent5">
                  <a:lumMod val="50000"/>
                </a:schemeClr>
              </a:solidFill>
            </a:ln>
          </c:spPr>
          <c:explosion val="8"/>
          <c:dPt>
            <c:idx val="0"/>
            <c:bubble3D val="0"/>
            <c:spPr>
              <a:solidFill>
                <a:srgbClr val="81D78C"/>
              </a:solidFill>
              <a:ln>
                <a:solidFill>
                  <a:schemeClr val="accent5">
                    <a:lumMod val="50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0-8807-427C-8B80-2CB59859BBFF}"/>
              </c:ext>
            </c:extLst>
          </c:dPt>
          <c:dPt>
            <c:idx val="1"/>
            <c:bubble3D val="0"/>
            <c:explosion val="9"/>
            <c:spPr>
              <a:solidFill>
                <a:srgbClr val="05BAFF"/>
              </a:solidFill>
              <a:ln>
                <a:solidFill>
                  <a:schemeClr val="accent5">
                    <a:lumMod val="50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807-427C-8B80-2CB59859BBFF}"/>
              </c:ext>
            </c:extLst>
          </c:dPt>
          <c:dPt>
            <c:idx val="2"/>
            <c:bubble3D val="0"/>
            <c:spPr>
              <a:solidFill>
                <a:srgbClr val="C3D445"/>
              </a:solidFill>
              <a:ln>
                <a:solidFill>
                  <a:schemeClr val="accent5">
                    <a:lumMod val="50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8807-427C-8B80-2CB59859BBFF}"/>
              </c:ext>
            </c:extLst>
          </c:dPt>
          <c:dLbls>
            <c:dLbl>
              <c:idx val="0"/>
              <c:layout>
                <c:manualLayout>
                  <c:x val="-2.876984014615985E-3"/>
                  <c:y val="2.4719012396209352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8807-427C-8B80-2CB59859BBFF}"/>
                </c:ext>
              </c:extLst>
            </c:dLbl>
            <c:dLbl>
              <c:idx val="1"/>
              <c:layout>
                <c:manualLayout>
                  <c:x val="-2.9357922862848392E-2"/>
                  <c:y val="-0.14831407437725624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8807-427C-8B80-2CB59859BBFF}"/>
                </c:ext>
              </c:extLst>
            </c:dLbl>
            <c:dLbl>
              <c:idx val="2"/>
              <c:layout>
                <c:manualLayout>
                  <c:x val="-4.2900588875586412E-2"/>
                  <c:y val="2.6738797616075109E-2"/>
                </c:manualLayout>
              </c:layout>
              <c:spPr>
                <a:solidFill>
                  <a:prstClr val="white">
                    <a:alpha val="90000"/>
                  </a:prstClr>
                </a:solidFill>
                <a:ln>
                  <a:solidFill>
                    <a:srgbClr val="70AD47">
                      <a:alpha val="90000"/>
                    </a:srgbClr>
                  </a:solidFill>
                </a:ln>
                <a:effectLst>
                  <a:outerShdw blurRad="50800" dist="38100" dir="2700000" algn="ctr" rotWithShape="0">
                    <a:schemeClr val="accent6">
                      <a:lumMod val="60000"/>
                      <a:lumOff val="40000"/>
                      <a:alpha val="40000"/>
                    </a:scheme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>
                    <a:defRPr lang="ru-RU" sz="10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8807-427C-8B80-2CB59859BBFF}"/>
                </c:ext>
              </c:extLst>
            </c:dLbl>
            <c:spPr>
              <a:solidFill>
                <a:prstClr val="white">
                  <a:alpha val="90000"/>
                </a:prstClr>
              </a:solidFill>
              <a:ln>
                <a:solidFill>
                  <a:srgbClr val="70AD47">
                    <a:alpha val="90000"/>
                  </a:srgbClr>
                </a:solidFill>
              </a:ln>
              <a:effectLst>
                <a:outerShdw blurRad="50800" dist="50800" dir="2700000" algn="ctr" rotWithShape="0">
                  <a:schemeClr val="accent6">
                    <a:lumMod val="60000"/>
                    <a:lumOff val="40000"/>
                    <a:alpha val="40000"/>
                  </a:scheme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Налоговые поступления</c:v>
                </c:pt>
                <c:pt idx="1">
                  <c:v>Безвозмездные поступления</c:v>
                </c:pt>
                <c:pt idx="2">
                  <c:v>Прочие доходы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11.9</c:v>
                </c:pt>
                <c:pt idx="1">
                  <c:v>84.9</c:v>
                </c:pt>
                <c:pt idx="2">
                  <c:v>3.2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8807-427C-8B80-2CB59859BBFF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4432945318048404"/>
          <c:y val="0.60510724269844118"/>
          <c:w val="0.5845289130604695"/>
          <c:h val="0.2041851595836083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0"/>
        <a:lstStyle/>
        <a:p>
          <a:pPr rtl="0"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5477237077635686"/>
          <c:y val="0.53449844336849506"/>
          <c:w val="0.2803538044195743"/>
          <c:h val="0.44003487353664322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 w="12700">
              <a:solidFill>
                <a:schemeClr val="accent5">
                  <a:lumMod val="50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>
              <a:contourClr>
                <a:srgbClr val="000000"/>
              </a:contourClr>
            </a:sp3d>
          </c:spPr>
          <c:explosion val="6"/>
          <c:dPt>
            <c:idx val="0"/>
            <c:bubble3D val="0"/>
            <c:spPr>
              <a:solidFill>
                <a:srgbClr val="B7C73E"/>
              </a:solidFill>
              <a:ln w="12700">
                <a:solidFill>
                  <a:schemeClr val="accent5">
                    <a:lumMod val="50000"/>
                  </a:schemeClr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CD74-4828-AC9A-D7FF2275CF7B}"/>
              </c:ext>
            </c:extLst>
          </c:dPt>
          <c:dPt>
            <c:idx val="1"/>
            <c:bubble3D val="0"/>
            <c:explosion val="15"/>
            <c:spPr>
              <a:solidFill>
                <a:srgbClr val="8BDCDE"/>
              </a:solidFill>
              <a:ln w="12700">
                <a:solidFill>
                  <a:schemeClr val="accent5">
                    <a:lumMod val="50000"/>
                  </a:schemeClr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CD74-4828-AC9A-D7FF2275CF7B}"/>
              </c:ext>
            </c:extLst>
          </c:dPt>
          <c:dPt>
            <c:idx val="2"/>
            <c:bubble3D val="0"/>
            <c:spPr>
              <a:solidFill>
                <a:srgbClr val="EBE352"/>
              </a:solidFill>
              <a:ln w="12700">
                <a:solidFill>
                  <a:schemeClr val="accent5">
                    <a:lumMod val="50000"/>
                  </a:schemeClr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CD74-4828-AC9A-D7FF2275CF7B}"/>
              </c:ext>
            </c:extLst>
          </c:dPt>
          <c:dPt>
            <c:idx val="3"/>
            <c:bubble3D val="0"/>
            <c:explosion val="7"/>
            <c:spPr>
              <a:solidFill>
                <a:schemeClr val="accent5">
                  <a:lumMod val="50000"/>
                </a:schemeClr>
              </a:solidFill>
              <a:ln w="12700">
                <a:solidFill>
                  <a:schemeClr val="accent5">
                    <a:lumMod val="50000"/>
                  </a:schemeClr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CD74-4828-AC9A-D7FF2275CF7B}"/>
              </c:ext>
            </c:extLst>
          </c:dPt>
          <c:dPt>
            <c:idx val="4"/>
            <c:bubble3D val="0"/>
            <c:explosion val="13"/>
            <c:spPr>
              <a:solidFill>
                <a:srgbClr val="00AEFF"/>
              </a:solidFill>
              <a:ln w="12700">
                <a:solidFill>
                  <a:schemeClr val="accent5">
                    <a:lumMod val="50000"/>
                  </a:schemeClr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CD74-4828-AC9A-D7FF2275CF7B}"/>
              </c:ext>
            </c:extLst>
          </c:dPt>
          <c:dPt>
            <c:idx val="5"/>
            <c:bubble3D val="0"/>
            <c:spPr>
              <a:solidFill>
                <a:srgbClr val="6DC781"/>
              </a:solidFill>
              <a:ln w="12700">
                <a:solidFill>
                  <a:schemeClr val="accent5">
                    <a:lumMod val="50000"/>
                  </a:schemeClr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CD74-4828-AC9A-D7FF2275CF7B}"/>
              </c:ext>
            </c:extLst>
          </c:dPt>
          <c:dLbls>
            <c:dLbl>
              <c:idx val="0"/>
              <c:layout>
                <c:manualLayout>
                  <c:x val="-9.0140349233523188E-3"/>
                  <c:y val="-8.4888943649561645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CD74-4828-AC9A-D7FF2275CF7B}"/>
                </c:ext>
              </c:extLst>
            </c:dLbl>
            <c:dLbl>
              <c:idx val="1"/>
              <c:layout>
                <c:manualLayout>
                  <c:x val="2.8051392774860852E-3"/>
                  <c:y val="-9.0831169705031228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CD74-4828-AC9A-D7FF2275CF7B}"/>
                </c:ext>
              </c:extLst>
            </c:dLbl>
            <c:dLbl>
              <c:idx val="2"/>
              <c:layout>
                <c:manualLayout>
                  <c:x val="2.6102373885134246E-3"/>
                  <c:y val="-2.8890537155400582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CD74-4828-AC9A-D7FF2275CF7B}"/>
                </c:ext>
              </c:extLst>
            </c:dLbl>
            <c:dLbl>
              <c:idx val="3"/>
              <c:layout>
                <c:manualLayout>
                  <c:x val="1.7213541777567561E-2"/>
                  <c:y val="-3.7718764489328392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CD74-4828-AC9A-D7FF2275CF7B}"/>
                </c:ext>
              </c:extLst>
            </c:dLbl>
            <c:dLbl>
              <c:idx val="4"/>
              <c:layout>
                <c:manualLayout>
                  <c:x val="-1.8028069846704627E-2"/>
                  <c:y val="-8.4888943649559668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CD74-4828-AC9A-D7FF2275CF7B}"/>
                </c:ext>
              </c:extLst>
            </c:dLbl>
            <c:spPr>
              <a:solidFill>
                <a:prstClr val="white">
                  <a:alpha val="90000"/>
                </a:prstClr>
              </a:solidFill>
              <a:ln>
                <a:solidFill>
                  <a:srgbClr val="70AD47">
                    <a:alpha val="90000"/>
                  </a:srgbClr>
                </a:solidFill>
              </a:ln>
              <a:effectLst>
                <a:outerShdw blurRad="50800" dist="38100" dir="2700000" algn="ctr" rotWithShape="0">
                  <a:schemeClr val="accent6">
                    <a:lumMod val="60000"/>
                    <a:lumOff val="40000"/>
                    <a:alpha val="40000"/>
                  </a:scheme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6350" cap="flat" cmpd="sng" algn="ctr">
                  <a:solidFill>
                    <a:schemeClr val="tx1"/>
                  </a:solidFill>
                  <a:prstDash val="solid"/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Лист1!$A$2:$A$7</c:f>
              <c:strCache>
                <c:ptCount val="6"/>
                <c:pt idx="0">
                  <c:v>Национальная экономика</c:v>
                </c:pt>
                <c:pt idx="1">
                  <c:v>Жилищно-коммунальное хозяйство</c:v>
                </c:pt>
                <c:pt idx="2">
                  <c:v>Общегосударственные расходы</c:v>
                </c:pt>
                <c:pt idx="3">
                  <c:v>Социальная политика</c:v>
                </c:pt>
                <c:pt idx="4">
                  <c:v>Образование</c:v>
                </c:pt>
                <c:pt idx="5">
                  <c:v>Другое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11.5</c:v>
                </c:pt>
                <c:pt idx="1">
                  <c:v>5.6</c:v>
                </c:pt>
                <c:pt idx="2">
                  <c:v>15.8</c:v>
                </c:pt>
                <c:pt idx="3">
                  <c:v>6.5</c:v>
                </c:pt>
                <c:pt idx="4">
                  <c:v>45.8</c:v>
                </c:pt>
                <c:pt idx="5">
                  <c:v>14.8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CD74-4828-AC9A-D7FF2275CF7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5.4286067141074833E-2"/>
          <c:y val="0.5413198604256434"/>
          <c:w val="0.46009522227758404"/>
          <c:h val="0.3486792881574333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0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defRPr>
          </a:pPr>
          <a:endParaRPr lang="ru-RU"/>
        </a:p>
      </c:txPr>
    </c:legend>
    <c:plotVisOnly val="1"/>
    <c:dispBlanksAs val="zero"/>
    <c:showDLblsOverMax val="0"/>
  </c:chart>
  <c:spPr>
    <a:noFill/>
    <a:ln w="6350" cap="flat" cmpd="sng" algn="ctr">
      <a:noFill/>
      <a:prstDash val="solid"/>
      <a:miter lim="800000"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3052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29050" y="0"/>
            <a:ext cx="293052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71B3DC-399D-44FA-8619-304EA245A766}" type="datetimeFigureOut">
              <a:rPr lang="ru-RU" smtClean="0"/>
              <a:pPr/>
              <a:t>10.11.2023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701800" y="1243013"/>
            <a:ext cx="3357563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6275" y="4784725"/>
            <a:ext cx="5408613" cy="3914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4038"/>
            <a:ext cx="293052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29050" y="9444038"/>
            <a:ext cx="293052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823618-DF07-46CB-B655-B5123BD5FC9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407312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23618-DF07-46CB-B655-B5123BD5FC91}" type="slidenum">
              <a:rPr lang="ru-RU" smtClean="0"/>
              <a:pPr/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722246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23618-DF07-46CB-B655-B5123BD5FC91}" type="slidenum">
              <a:rPr lang="ru-RU" smtClean="0"/>
              <a:pPr/>
              <a:t>17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6045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23618-DF07-46CB-B655-B5123BD5FC91}" type="slidenum">
              <a:rPr lang="ru-RU" smtClean="0"/>
              <a:pPr/>
              <a:t>18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140954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dirty="0" smtClean="0"/>
          </a:p>
        </p:txBody>
      </p:sp>
      <p:sp>
        <p:nvSpPr>
          <p:cNvPr id="4915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7E5F84CF-63B4-425D-88AB-CF404908FDEC}" type="slidenum">
              <a:rPr lang="ru-RU" smtClean="0">
                <a:latin typeface="Calibri" pitchFamily="34" charset="0"/>
              </a:rPr>
              <a:pPr/>
              <a:t>19</a:t>
            </a:fld>
            <a:endParaRPr lang="ru-RU" smtClean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33037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23618-DF07-46CB-B655-B5123BD5FC91}" type="slidenum">
              <a:rPr lang="ru-RU" smtClean="0"/>
              <a:pPr/>
              <a:t>20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823773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23618-DF07-46CB-B655-B5123BD5FC91}" type="slidenum">
              <a:rPr lang="ru-RU" smtClean="0"/>
              <a:pPr/>
              <a:t>22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373134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23618-DF07-46CB-B655-B5123BD5FC91}" type="slidenum">
              <a:rPr lang="ru-RU" smtClean="0"/>
              <a:pPr/>
              <a:t>24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763992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4198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FECD873-BD94-4236-96BF-771E8AD4F701}" type="slidenum">
              <a:rPr lang="ru-RU"/>
              <a:pPr>
                <a:spcBef>
                  <a:spcPct val="0"/>
                </a:spcBef>
              </a:pPr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79114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10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23618-DF07-46CB-B655-B5123BD5FC91}" type="slidenum">
              <a:rPr lang="ru-RU" smtClean="0"/>
              <a:pPr/>
              <a:t>26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1356536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50180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2CE583E0-2042-4AAA-97C3-234AAD82A257}" type="slidenum">
              <a:rPr lang="ru-RU" altLang="ru-RU">
                <a:latin typeface="Calibri" panose="020F0502020204030204" pitchFamily="34" charset="0"/>
              </a:rPr>
              <a:pPr eaLnBrk="1" hangingPunct="1"/>
              <a:t>28</a:t>
            </a:fld>
            <a:endParaRPr lang="ru-RU" altLang="ru-RU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979277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51204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4B677DC7-9976-4351-BA43-2921D335A2E9}" type="slidenum">
              <a:rPr lang="ru-RU" altLang="ru-RU">
                <a:latin typeface="Calibri" panose="020F0502020204030204" pitchFamily="34" charset="0"/>
              </a:rPr>
              <a:pPr eaLnBrk="1" hangingPunct="1"/>
              <a:t>29</a:t>
            </a:fld>
            <a:endParaRPr lang="ru-RU" altLang="ru-RU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10626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23618-DF07-46CB-B655-B5123BD5FC91}" type="slidenum">
              <a:rPr lang="ru-RU" smtClean="0"/>
              <a:pPr/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05401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434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FBB31E8-1B2B-4407-8993-64E025C78A5E}" type="slidenum">
              <a:rPr lang="ru-RU"/>
              <a:pPr>
                <a:spcBef>
                  <a:spcPct val="0"/>
                </a:spcBef>
              </a:pPr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77244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23618-DF07-46CB-B655-B5123BD5FC91}" type="slidenum">
              <a:rPr lang="ru-RU" smtClean="0"/>
              <a:pPr/>
              <a:t>11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226818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843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A93E3E0-7EBB-4BB1-BBED-0352D1322C33}" type="slidenum">
              <a:rPr lang="ru-RU"/>
              <a:pPr>
                <a:spcBef>
                  <a:spcPct val="0"/>
                </a:spcBef>
              </a:pPr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81637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048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9970195-F69B-4F6F-9ACF-569822554A2F}" type="slidenum">
              <a:rPr lang="ru-RU"/>
              <a:pPr>
                <a:spcBef>
                  <a:spcPct val="0"/>
                </a:spcBef>
              </a:pPr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65806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253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E9404B2-C1F0-4990-BF4D-CE7FCE1D66E2}" type="slidenum">
              <a:rPr lang="ru-RU"/>
              <a:pPr>
                <a:spcBef>
                  <a:spcPct val="0"/>
                </a:spcBef>
              </a:pPr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94559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23618-DF07-46CB-B655-B5123BD5FC91}" type="slidenum">
              <a:rPr lang="ru-RU" smtClean="0"/>
              <a:pPr/>
              <a:t>15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405964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4608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C285753B-7658-481F-A8C7-6CF2C382F5C9}" type="slidenum">
              <a:rPr lang="ru-RU" smtClean="0">
                <a:latin typeface="Calibri" pitchFamily="34" charset="0"/>
              </a:rPr>
              <a:pPr/>
              <a:t>16</a:t>
            </a:fld>
            <a:endParaRPr lang="ru-RU" smtClean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93773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66976" y="1237197"/>
            <a:ext cx="6425724" cy="2631887"/>
          </a:xfrm>
        </p:spPr>
        <p:txBody>
          <a:bodyPr anchor="b"/>
          <a:lstStyle>
            <a:lvl1pPr algn="ctr">
              <a:defRPr sz="496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44960" y="3970580"/>
            <a:ext cx="5669756" cy="1825171"/>
          </a:xfrm>
        </p:spPr>
        <p:txBody>
          <a:bodyPr/>
          <a:lstStyle>
            <a:lvl1pPr marL="0" indent="0" algn="ctr">
              <a:buNone/>
              <a:defRPr sz="1984"/>
            </a:lvl1pPr>
            <a:lvl2pPr marL="377967" indent="0" algn="ctr">
              <a:buNone/>
              <a:defRPr sz="1653"/>
            </a:lvl2pPr>
            <a:lvl3pPr marL="755934" indent="0" algn="ctr">
              <a:buNone/>
              <a:defRPr sz="1488"/>
            </a:lvl3pPr>
            <a:lvl4pPr marL="1133902" indent="0" algn="ctr">
              <a:buNone/>
              <a:defRPr sz="1323"/>
            </a:lvl4pPr>
            <a:lvl5pPr marL="1511869" indent="0" algn="ctr">
              <a:buNone/>
              <a:defRPr sz="1323"/>
            </a:lvl5pPr>
            <a:lvl6pPr marL="1889836" indent="0" algn="ctr">
              <a:buNone/>
              <a:defRPr sz="1323"/>
            </a:lvl6pPr>
            <a:lvl7pPr marL="2267803" indent="0" algn="ctr">
              <a:buNone/>
              <a:defRPr sz="1323"/>
            </a:lvl7pPr>
            <a:lvl8pPr marL="2645771" indent="0" algn="ctr">
              <a:buNone/>
              <a:defRPr sz="1323"/>
            </a:lvl8pPr>
            <a:lvl9pPr marL="3023738" indent="0" algn="ctr">
              <a:buNone/>
              <a:defRPr sz="1323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4F4B1-7501-4FBD-9D17-2142E827AE0D}" type="datetimeFigureOut">
              <a:rPr lang="ru-RU" smtClean="0"/>
              <a:pPr/>
              <a:t>10.11.2023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C61C7-1292-4BD5-ADB5-D2D0DBF4AA6A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742141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4F4B1-7501-4FBD-9D17-2142E827AE0D}" type="datetimeFigureOut">
              <a:rPr lang="ru-RU" smtClean="0"/>
              <a:pPr/>
              <a:t>10.11.2023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C61C7-1292-4BD5-ADB5-D2D0DBF4AA6A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755273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409893" y="402483"/>
            <a:ext cx="1630055" cy="64064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9728" y="402483"/>
            <a:ext cx="4795669" cy="64064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4F4B1-7501-4FBD-9D17-2142E827AE0D}" type="datetimeFigureOut">
              <a:rPr lang="ru-RU" smtClean="0"/>
              <a:pPr/>
              <a:t>10.11.2023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C61C7-1292-4BD5-ADB5-D2D0DBF4AA6A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910323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4F4B1-7501-4FBD-9D17-2142E827AE0D}" type="datetimeFigureOut">
              <a:rPr lang="ru-RU" smtClean="0"/>
              <a:pPr/>
              <a:t>10.11.2023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C61C7-1292-4BD5-ADB5-D2D0DBF4AA6A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459084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5791" y="1884671"/>
            <a:ext cx="6520220" cy="3144614"/>
          </a:xfrm>
        </p:spPr>
        <p:txBody>
          <a:bodyPr anchor="b"/>
          <a:lstStyle>
            <a:lvl1pPr>
              <a:defRPr sz="496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5791" y="5059035"/>
            <a:ext cx="6520220" cy="1653678"/>
          </a:xfrm>
        </p:spPr>
        <p:txBody>
          <a:bodyPr/>
          <a:lstStyle>
            <a:lvl1pPr marL="0" indent="0">
              <a:buNone/>
              <a:defRPr sz="1984">
                <a:solidFill>
                  <a:schemeClr val="tx1"/>
                </a:solidFill>
              </a:defRPr>
            </a:lvl1pPr>
            <a:lvl2pPr marL="377967" indent="0">
              <a:buNone/>
              <a:defRPr sz="1653">
                <a:solidFill>
                  <a:schemeClr val="tx1">
                    <a:tint val="75000"/>
                  </a:schemeClr>
                </a:solidFill>
              </a:defRPr>
            </a:lvl2pPr>
            <a:lvl3pPr marL="755934" indent="0">
              <a:buNone/>
              <a:defRPr sz="1488">
                <a:solidFill>
                  <a:schemeClr val="tx1">
                    <a:tint val="75000"/>
                  </a:schemeClr>
                </a:solidFill>
              </a:defRPr>
            </a:lvl3pPr>
            <a:lvl4pPr marL="1133902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4pPr>
            <a:lvl5pPr marL="1511869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5pPr>
            <a:lvl6pPr marL="1889836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6pPr>
            <a:lvl7pPr marL="2267803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7pPr>
            <a:lvl8pPr marL="2645771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8pPr>
            <a:lvl9pPr marL="3023738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4F4B1-7501-4FBD-9D17-2142E827AE0D}" type="datetimeFigureOut">
              <a:rPr lang="ru-RU" smtClean="0"/>
              <a:pPr/>
              <a:t>10.11.2023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C61C7-1292-4BD5-ADB5-D2D0DBF4AA6A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645612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9728" y="2012414"/>
            <a:ext cx="3212862" cy="479654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27085" y="2012414"/>
            <a:ext cx="3212862" cy="479654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4F4B1-7501-4FBD-9D17-2142E827AE0D}" type="datetimeFigureOut">
              <a:rPr lang="ru-RU" smtClean="0"/>
              <a:pPr/>
              <a:t>10.11.2023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C61C7-1292-4BD5-ADB5-D2D0DBF4AA6A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394803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402484"/>
            <a:ext cx="6520220" cy="146118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0713" y="1853171"/>
            <a:ext cx="3198096" cy="908210"/>
          </a:xfrm>
        </p:spPr>
        <p:txBody>
          <a:bodyPr anchor="b"/>
          <a:lstStyle>
            <a:lvl1pPr marL="0" indent="0">
              <a:buNone/>
              <a:defRPr sz="1984" b="1"/>
            </a:lvl1pPr>
            <a:lvl2pPr marL="377967" indent="0">
              <a:buNone/>
              <a:defRPr sz="1653" b="1"/>
            </a:lvl2pPr>
            <a:lvl3pPr marL="755934" indent="0">
              <a:buNone/>
              <a:defRPr sz="1488" b="1"/>
            </a:lvl3pPr>
            <a:lvl4pPr marL="1133902" indent="0">
              <a:buNone/>
              <a:defRPr sz="1323" b="1"/>
            </a:lvl4pPr>
            <a:lvl5pPr marL="1511869" indent="0">
              <a:buNone/>
              <a:defRPr sz="1323" b="1"/>
            </a:lvl5pPr>
            <a:lvl6pPr marL="1889836" indent="0">
              <a:buNone/>
              <a:defRPr sz="1323" b="1"/>
            </a:lvl6pPr>
            <a:lvl7pPr marL="2267803" indent="0">
              <a:buNone/>
              <a:defRPr sz="1323" b="1"/>
            </a:lvl7pPr>
            <a:lvl8pPr marL="2645771" indent="0">
              <a:buNone/>
              <a:defRPr sz="1323" b="1"/>
            </a:lvl8pPr>
            <a:lvl9pPr marL="3023738" indent="0">
              <a:buNone/>
              <a:defRPr sz="1323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0713" y="2761381"/>
            <a:ext cx="3198096" cy="40615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27086" y="1853171"/>
            <a:ext cx="3213847" cy="908210"/>
          </a:xfrm>
        </p:spPr>
        <p:txBody>
          <a:bodyPr anchor="b"/>
          <a:lstStyle>
            <a:lvl1pPr marL="0" indent="0">
              <a:buNone/>
              <a:defRPr sz="1984" b="1"/>
            </a:lvl1pPr>
            <a:lvl2pPr marL="377967" indent="0">
              <a:buNone/>
              <a:defRPr sz="1653" b="1"/>
            </a:lvl2pPr>
            <a:lvl3pPr marL="755934" indent="0">
              <a:buNone/>
              <a:defRPr sz="1488" b="1"/>
            </a:lvl3pPr>
            <a:lvl4pPr marL="1133902" indent="0">
              <a:buNone/>
              <a:defRPr sz="1323" b="1"/>
            </a:lvl4pPr>
            <a:lvl5pPr marL="1511869" indent="0">
              <a:buNone/>
              <a:defRPr sz="1323" b="1"/>
            </a:lvl5pPr>
            <a:lvl6pPr marL="1889836" indent="0">
              <a:buNone/>
              <a:defRPr sz="1323" b="1"/>
            </a:lvl6pPr>
            <a:lvl7pPr marL="2267803" indent="0">
              <a:buNone/>
              <a:defRPr sz="1323" b="1"/>
            </a:lvl7pPr>
            <a:lvl8pPr marL="2645771" indent="0">
              <a:buNone/>
              <a:defRPr sz="1323" b="1"/>
            </a:lvl8pPr>
            <a:lvl9pPr marL="3023738" indent="0">
              <a:buNone/>
              <a:defRPr sz="1323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27086" y="2761381"/>
            <a:ext cx="3213847" cy="40615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4F4B1-7501-4FBD-9D17-2142E827AE0D}" type="datetimeFigureOut">
              <a:rPr lang="ru-RU" smtClean="0"/>
              <a:pPr/>
              <a:t>10.11.2023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C61C7-1292-4BD5-ADB5-D2D0DBF4AA6A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315615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4F4B1-7501-4FBD-9D17-2142E827AE0D}" type="datetimeFigureOut">
              <a:rPr lang="ru-RU" smtClean="0"/>
              <a:pPr/>
              <a:t>10.11.2023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C61C7-1292-4BD5-ADB5-D2D0DBF4AA6A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162257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4F4B1-7501-4FBD-9D17-2142E827AE0D}" type="datetimeFigureOut">
              <a:rPr lang="ru-RU" smtClean="0"/>
              <a:pPr/>
              <a:t>10.11.2023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C61C7-1292-4BD5-ADB5-D2D0DBF4AA6A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668624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503978"/>
            <a:ext cx="2438192" cy="1763924"/>
          </a:xfrm>
        </p:spPr>
        <p:txBody>
          <a:bodyPr anchor="b"/>
          <a:lstStyle>
            <a:lvl1pPr>
              <a:defRPr sz="2645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13847" y="1088455"/>
            <a:ext cx="3827085" cy="5372269"/>
          </a:xfrm>
        </p:spPr>
        <p:txBody>
          <a:bodyPr/>
          <a:lstStyle>
            <a:lvl1pPr>
              <a:defRPr sz="2645"/>
            </a:lvl1pPr>
            <a:lvl2pPr>
              <a:defRPr sz="2315"/>
            </a:lvl2pPr>
            <a:lvl3pPr>
              <a:defRPr sz="1984"/>
            </a:lvl3pPr>
            <a:lvl4pPr>
              <a:defRPr sz="1653"/>
            </a:lvl4pPr>
            <a:lvl5pPr>
              <a:defRPr sz="1653"/>
            </a:lvl5pPr>
            <a:lvl6pPr>
              <a:defRPr sz="1653"/>
            </a:lvl6pPr>
            <a:lvl7pPr>
              <a:defRPr sz="1653"/>
            </a:lvl7pPr>
            <a:lvl8pPr>
              <a:defRPr sz="1653"/>
            </a:lvl8pPr>
            <a:lvl9pPr>
              <a:defRPr sz="1653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0712" y="2267902"/>
            <a:ext cx="2438192" cy="4201570"/>
          </a:xfrm>
        </p:spPr>
        <p:txBody>
          <a:bodyPr/>
          <a:lstStyle>
            <a:lvl1pPr marL="0" indent="0">
              <a:buNone/>
              <a:defRPr sz="1323"/>
            </a:lvl1pPr>
            <a:lvl2pPr marL="377967" indent="0">
              <a:buNone/>
              <a:defRPr sz="1157"/>
            </a:lvl2pPr>
            <a:lvl3pPr marL="755934" indent="0">
              <a:buNone/>
              <a:defRPr sz="992"/>
            </a:lvl3pPr>
            <a:lvl4pPr marL="1133902" indent="0">
              <a:buNone/>
              <a:defRPr sz="827"/>
            </a:lvl4pPr>
            <a:lvl5pPr marL="1511869" indent="0">
              <a:buNone/>
              <a:defRPr sz="827"/>
            </a:lvl5pPr>
            <a:lvl6pPr marL="1889836" indent="0">
              <a:buNone/>
              <a:defRPr sz="827"/>
            </a:lvl6pPr>
            <a:lvl7pPr marL="2267803" indent="0">
              <a:buNone/>
              <a:defRPr sz="827"/>
            </a:lvl7pPr>
            <a:lvl8pPr marL="2645771" indent="0">
              <a:buNone/>
              <a:defRPr sz="827"/>
            </a:lvl8pPr>
            <a:lvl9pPr marL="3023738" indent="0">
              <a:buNone/>
              <a:defRPr sz="827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4F4B1-7501-4FBD-9D17-2142E827AE0D}" type="datetimeFigureOut">
              <a:rPr lang="ru-RU" smtClean="0"/>
              <a:pPr/>
              <a:t>10.11.2023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C61C7-1292-4BD5-ADB5-D2D0DBF4AA6A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22866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503978"/>
            <a:ext cx="2438192" cy="1763924"/>
          </a:xfrm>
        </p:spPr>
        <p:txBody>
          <a:bodyPr anchor="b"/>
          <a:lstStyle>
            <a:lvl1pPr>
              <a:defRPr sz="2645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213847" y="1088455"/>
            <a:ext cx="3827085" cy="5372269"/>
          </a:xfrm>
        </p:spPr>
        <p:txBody>
          <a:bodyPr anchor="t"/>
          <a:lstStyle>
            <a:lvl1pPr marL="0" indent="0">
              <a:buNone/>
              <a:defRPr sz="2645"/>
            </a:lvl1pPr>
            <a:lvl2pPr marL="377967" indent="0">
              <a:buNone/>
              <a:defRPr sz="2315"/>
            </a:lvl2pPr>
            <a:lvl3pPr marL="755934" indent="0">
              <a:buNone/>
              <a:defRPr sz="1984"/>
            </a:lvl3pPr>
            <a:lvl4pPr marL="1133902" indent="0">
              <a:buNone/>
              <a:defRPr sz="1653"/>
            </a:lvl4pPr>
            <a:lvl5pPr marL="1511869" indent="0">
              <a:buNone/>
              <a:defRPr sz="1653"/>
            </a:lvl5pPr>
            <a:lvl6pPr marL="1889836" indent="0">
              <a:buNone/>
              <a:defRPr sz="1653"/>
            </a:lvl6pPr>
            <a:lvl7pPr marL="2267803" indent="0">
              <a:buNone/>
              <a:defRPr sz="1653"/>
            </a:lvl7pPr>
            <a:lvl8pPr marL="2645771" indent="0">
              <a:buNone/>
              <a:defRPr sz="1653"/>
            </a:lvl8pPr>
            <a:lvl9pPr marL="3023738" indent="0">
              <a:buNone/>
              <a:defRPr sz="1653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0712" y="2267902"/>
            <a:ext cx="2438192" cy="4201570"/>
          </a:xfrm>
        </p:spPr>
        <p:txBody>
          <a:bodyPr/>
          <a:lstStyle>
            <a:lvl1pPr marL="0" indent="0">
              <a:buNone/>
              <a:defRPr sz="1323"/>
            </a:lvl1pPr>
            <a:lvl2pPr marL="377967" indent="0">
              <a:buNone/>
              <a:defRPr sz="1157"/>
            </a:lvl2pPr>
            <a:lvl3pPr marL="755934" indent="0">
              <a:buNone/>
              <a:defRPr sz="992"/>
            </a:lvl3pPr>
            <a:lvl4pPr marL="1133902" indent="0">
              <a:buNone/>
              <a:defRPr sz="827"/>
            </a:lvl4pPr>
            <a:lvl5pPr marL="1511869" indent="0">
              <a:buNone/>
              <a:defRPr sz="827"/>
            </a:lvl5pPr>
            <a:lvl6pPr marL="1889836" indent="0">
              <a:buNone/>
              <a:defRPr sz="827"/>
            </a:lvl6pPr>
            <a:lvl7pPr marL="2267803" indent="0">
              <a:buNone/>
              <a:defRPr sz="827"/>
            </a:lvl7pPr>
            <a:lvl8pPr marL="2645771" indent="0">
              <a:buNone/>
              <a:defRPr sz="827"/>
            </a:lvl8pPr>
            <a:lvl9pPr marL="3023738" indent="0">
              <a:buNone/>
              <a:defRPr sz="827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4F4B1-7501-4FBD-9D17-2142E827AE0D}" type="datetimeFigureOut">
              <a:rPr lang="ru-RU" smtClean="0"/>
              <a:pPr/>
              <a:t>10.11.2023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C61C7-1292-4BD5-ADB5-D2D0DBF4AA6A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274377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9728" y="402484"/>
            <a:ext cx="6520220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9728" y="2012414"/>
            <a:ext cx="6520220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9728" y="7006700"/>
            <a:ext cx="1700927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54F4B1-7501-4FBD-9D17-2142E827AE0D}" type="datetimeFigureOut">
              <a:rPr lang="ru-RU" smtClean="0"/>
              <a:pPr/>
              <a:t>10.11.2023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04143" y="7006700"/>
            <a:ext cx="2551390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39020" y="7006700"/>
            <a:ext cx="1700927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9C61C7-1292-4BD5-ADB5-D2D0DBF4AA6A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25693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755934" rtl="0" eaLnBrk="1" latinLnBrk="0" hangingPunct="1">
        <a:lnSpc>
          <a:spcPct val="90000"/>
        </a:lnSpc>
        <a:spcBef>
          <a:spcPct val="0"/>
        </a:spcBef>
        <a:buNone/>
        <a:defRPr sz="363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8984" indent="-188984" algn="l" defTabSz="755934" rtl="0" eaLnBrk="1" latinLnBrk="0" hangingPunct="1">
        <a:lnSpc>
          <a:spcPct val="90000"/>
        </a:lnSpc>
        <a:spcBef>
          <a:spcPts val="827"/>
        </a:spcBef>
        <a:buFont typeface="Arial" panose="020B0604020202020204" pitchFamily="34" charset="0"/>
        <a:buChar char="•"/>
        <a:defRPr sz="2315" kern="1200">
          <a:solidFill>
            <a:schemeClr val="tx1"/>
          </a:solidFill>
          <a:latin typeface="+mn-lt"/>
          <a:ea typeface="+mn-ea"/>
          <a:cs typeface="+mn-cs"/>
        </a:defRPr>
      </a:lvl1pPr>
      <a:lvl2pPr marL="566951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944918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653" kern="1200">
          <a:solidFill>
            <a:schemeClr val="tx1"/>
          </a:solidFill>
          <a:latin typeface="+mn-lt"/>
          <a:ea typeface="+mn-ea"/>
          <a:cs typeface="+mn-cs"/>
        </a:defRPr>
      </a:lvl3pPr>
      <a:lvl4pPr marL="1322885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700853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2078820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456787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834754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212722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1pPr>
      <a:lvl2pPr marL="377967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2pPr>
      <a:lvl3pPr marL="755934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3pPr>
      <a:lvl4pPr marL="1133902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511869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1889836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267803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645771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023738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microsoft.com/office/2007/relationships/hdphoto" Target="../media/hdphoto1.wdp"/><Relationship Id="rId10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jpe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2.jpe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.jpe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6.jpe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8.jpe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13" Type="http://schemas.openxmlformats.org/officeDocument/2006/relationships/image" Target="../media/image49.png"/><Relationship Id="rId18" Type="http://schemas.openxmlformats.org/officeDocument/2006/relationships/image" Target="../media/image15.jpeg"/><Relationship Id="rId3" Type="http://schemas.openxmlformats.org/officeDocument/2006/relationships/image" Target="../media/image79.png"/><Relationship Id="rId21" Type="http://schemas.openxmlformats.org/officeDocument/2006/relationships/image" Target="../media/image91.png"/><Relationship Id="rId7" Type="http://schemas.openxmlformats.org/officeDocument/2006/relationships/image" Target="../media/image82.png"/><Relationship Id="rId12" Type="http://schemas.openxmlformats.org/officeDocument/2006/relationships/image" Target="../media/image87.png"/><Relationship Id="rId17" Type="http://schemas.openxmlformats.org/officeDocument/2006/relationships/image" Target="../media/image89.png"/><Relationship Id="rId2" Type="http://schemas.openxmlformats.org/officeDocument/2006/relationships/notesSlide" Target="../notesSlides/notesSlide8.xml"/><Relationship Id="rId16" Type="http://schemas.microsoft.com/office/2007/relationships/hdphoto" Target="../media/hdphoto8.wdp"/><Relationship Id="rId20" Type="http://schemas.openxmlformats.org/officeDocument/2006/relationships/chart" Target="../charts/char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1.png"/><Relationship Id="rId11" Type="http://schemas.openxmlformats.org/officeDocument/2006/relationships/image" Target="../media/image86.png"/><Relationship Id="rId24" Type="http://schemas.microsoft.com/office/2007/relationships/hdphoto" Target="../media/hdphoto9.wdp"/><Relationship Id="rId5" Type="http://schemas.openxmlformats.org/officeDocument/2006/relationships/image" Target="../media/image14.png"/><Relationship Id="rId15" Type="http://schemas.openxmlformats.org/officeDocument/2006/relationships/image" Target="../media/image88.png"/><Relationship Id="rId23" Type="http://schemas.openxmlformats.org/officeDocument/2006/relationships/image" Target="../media/image93.png"/><Relationship Id="rId10" Type="http://schemas.openxmlformats.org/officeDocument/2006/relationships/image" Target="../media/image85.png"/><Relationship Id="rId19" Type="http://schemas.openxmlformats.org/officeDocument/2006/relationships/image" Target="../media/image90.png"/><Relationship Id="rId4" Type="http://schemas.openxmlformats.org/officeDocument/2006/relationships/image" Target="../media/image80.png"/><Relationship Id="rId9" Type="http://schemas.openxmlformats.org/officeDocument/2006/relationships/image" Target="../media/image84.png"/><Relationship Id="rId14" Type="http://schemas.microsoft.com/office/2007/relationships/hdphoto" Target="../media/hdphoto2.wdp"/><Relationship Id="rId22" Type="http://schemas.openxmlformats.org/officeDocument/2006/relationships/image" Target="../media/image9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4.png"/><Relationship Id="rId7" Type="http://schemas.openxmlformats.org/officeDocument/2006/relationships/hyperlink" Target="mailto:dep@smolinvest.com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10" Type="http://schemas.openxmlformats.org/officeDocument/2006/relationships/image" Target="../media/image98.png"/><Relationship Id="rId4" Type="http://schemas.openxmlformats.org/officeDocument/2006/relationships/image" Target="../media/image95.png"/><Relationship Id="rId9" Type="http://schemas.openxmlformats.org/officeDocument/2006/relationships/image" Target="../media/image15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06.png"/><Relationship Id="rId3" Type="http://schemas.openxmlformats.org/officeDocument/2006/relationships/image" Target="../media/image99.png"/><Relationship Id="rId7" Type="http://schemas.openxmlformats.org/officeDocument/2006/relationships/image" Target="../media/image103.png"/><Relationship Id="rId12" Type="http://schemas.microsoft.com/office/2007/relationships/hdphoto" Target="../media/hdphoto10.wdp"/><Relationship Id="rId17" Type="http://schemas.openxmlformats.org/officeDocument/2006/relationships/image" Target="../media/image15.jpeg"/><Relationship Id="rId2" Type="http://schemas.openxmlformats.org/officeDocument/2006/relationships/notesSlide" Target="../notesSlides/notesSlide10.xml"/><Relationship Id="rId16" Type="http://schemas.openxmlformats.org/officeDocument/2006/relationships/chart" Target="../charts/chart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2.png"/><Relationship Id="rId11" Type="http://schemas.openxmlformats.org/officeDocument/2006/relationships/image" Target="../media/image105.png"/><Relationship Id="rId5" Type="http://schemas.openxmlformats.org/officeDocument/2006/relationships/image" Target="../media/image101.png"/><Relationship Id="rId15" Type="http://schemas.openxmlformats.org/officeDocument/2006/relationships/image" Target="../media/image108.png"/><Relationship Id="rId10" Type="http://schemas.microsoft.com/office/2007/relationships/hdphoto" Target="../media/hdphoto2.wdp"/><Relationship Id="rId4" Type="http://schemas.openxmlformats.org/officeDocument/2006/relationships/image" Target="../media/image100.png"/><Relationship Id="rId9" Type="http://schemas.openxmlformats.org/officeDocument/2006/relationships/image" Target="../media/image104.png"/><Relationship Id="rId14" Type="http://schemas.openxmlformats.org/officeDocument/2006/relationships/image" Target="../media/image107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13" Type="http://schemas.openxmlformats.org/officeDocument/2006/relationships/image" Target="../media/image115.png"/><Relationship Id="rId3" Type="http://schemas.openxmlformats.org/officeDocument/2006/relationships/image" Target="../media/image109.png"/><Relationship Id="rId7" Type="http://schemas.openxmlformats.org/officeDocument/2006/relationships/image" Target="../media/image111.png"/><Relationship Id="rId12" Type="http://schemas.openxmlformats.org/officeDocument/2006/relationships/image" Target="../media/image114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1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0.png"/><Relationship Id="rId11" Type="http://schemas.openxmlformats.org/officeDocument/2006/relationships/image" Target="../media/image113.png"/><Relationship Id="rId5" Type="http://schemas.openxmlformats.org/officeDocument/2006/relationships/image" Target="../media/image14.png"/><Relationship Id="rId15" Type="http://schemas.openxmlformats.org/officeDocument/2006/relationships/image" Target="../media/image116.png"/><Relationship Id="rId10" Type="http://schemas.openxmlformats.org/officeDocument/2006/relationships/image" Target="../media/image112.png"/><Relationship Id="rId4" Type="http://schemas.microsoft.com/office/2007/relationships/hdphoto" Target="../media/hdphoto11.wdp"/><Relationship Id="rId9" Type="http://schemas.openxmlformats.org/officeDocument/2006/relationships/chart" Target="../charts/chart4.xml"/><Relationship Id="rId14" Type="http://schemas.openxmlformats.org/officeDocument/2006/relationships/image" Target="../media/image15.jpe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13" Type="http://schemas.openxmlformats.org/officeDocument/2006/relationships/image" Target="../media/image124.png"/><Relationship Id="rId18" Type="http://schemas.openxmlformats.org/officeDocument/2006/relationships/image" Target="../media/image127.png"/><Relationship Id="rId3" Type="http://schemas.openxmlformats.org/officeDocument/2006/relationships/image" Target="../media/image14.png"/><Relationship Id="rId7" Type="http://schemas.openxmlformats.org/officeDocument/2006/relationships/image" Target="../media/image120.png"/><Relationship Id="rId12" Type="http://schemas.openxmlformats.org/officeDocument/2006/relationships/image" Target="../media/image123.png"/><Relationship Id="rId17" Type="http://schemas.openxmlformats.org/officeDocument/2006/relationships/image" Target="../media/image126.png"/><Relationship Id="rId2" Type="http://schemas.openxmlformats.org/officeDocument/2006/relationships/notesSlide" Target="../notesSlides/notesSlide12.xml"/><Relationship Id="rId16" Type="http://schemas.microsoft.com/office/2007/relationships/hdphoto" Target="../media/hdphoto16.wdp"/><Relationship Id="rId20" Type="http://schemas.openxmlformats.org/officeDocument/2006/relationships/image" Target="../media/image128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3.wdp"/><Relationship Id="rId11" Type="http://schemas.openxmlformats.org/officeDocument/2006/relationships/image" Target="../media/image122.png"/><Relationship Id="rId5" Type="http://schemas.openxmlformats.org/officeDocument/2006/relationships/image" Target="../media/image119.png"/><Relationship Id="rId15" Type="http://schemas.openxmlformats.org/officeDocument/2006/relationships/image" Target="../media/image125.png"/><Relationship Id="rId10" Type="http://schemas.microsoft.com/office/2007/relationships/hdphoto" Target="../media/hdphoto15.wdp"/><Relationship Id="rId19" Type="http://schemas.microsoft.com/office/2007/relationships/hdphoto" Target="../media/hdphoto17.wdp"/><Relationship Id="rId4" Type="http://schemas.openxmlformats.org/officeDocument/2006/relationships/image" Target="../media/image118.png"/><Relationship Id="rId9" Type="http://schemas.openxmlformats.org/officeDocument/2006/relationships/image" Target="../media/image121.png"/><Relationship Id="rId14" Type="http://schemas.openxmlformats.org/officeDocument/2006/relationships/image" Target="../media/image1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29.jpeg"/><Relationship Id="rId7" Type="http://schemas.openxmlformats.org/officeDocument/2006/relationships/image" Target="../media/image1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1.jpeg"/><Relationship Id="rId11" Type="http://schemas.openxmlformats.org/officeDocument/2006/relationships/image" Target="../media/image134.png"/><Relationship Id="rId5" Type="http://schemas.openxmlformats.org/officeDocument/2006/relationships/image" Target="../media/image130.png"/><Relationship Id="rId10" Type="http://schemas.openxmlformats.org/officeDocument/2006/relationships/image" Target="../media/image15.jpeg"/><Relationship Id="rId4" Type="http://schemas.openxmlformats.org/officeDocument/2006/relationships/image" Target="../media/image14.png"/><Relationship Id="rId9" Type="http://schemas.openxmlformats.org/officeDocument/2006/relationships/image" Target="../media/image13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png"/><Relationship Id="rId13" Type="http://schemas.openxmlformats.org/officeDocument/2006/relationships/image" Target="../media/image145.png"/><Relationship Id="rId3" Type="http://schemas.openxmlformats.org/officeDocument/2006/relationships/image" Target="../media/image135.png"/><Relationship Id="rId7" Type="http://schemas.openxmlformats.org/officeDocument/2006/relationships/image" Target="../media/image139.png"/><Relationship Id="rId12" Type="http://schemas.openxmlformats.org/officeDocument/2006/relationships/image" Target="../media/image14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8.png"/><Relationship Id="rId11" Type="http://schemas.openxmlformats.org/officeDocument/2006/relationships/image" Target="../media/image143.png"/><Relationship Id="rId5" Type="http://schemas.openxmlformats.org/officeDocument/2006/relationships/image" Target="../media/image137.png"/><Relationship Id="rId10" Type="http://schemas.openxmlformats.org/officeDocument/2006/relationships/image" Target="../media/image142.png"/><Relationship Id="rId4" Type="http://schemas.openxmlformats.org/officeDocument/2006/relationships/image" Target="../media/image136.png"/><Relationship Id="rId9" Type="http://schemas.openxmlformats.org/officeDocument/2006/relationships/image" Target="../media/image141.png"/><Relationship Id="rId14" Type="http://schemas.openxmlformats.org/officeDocument/2006/relationships/image" Target="../media/image15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png"/><Relationship Id="rId3" Type="http://schemas.openxmlformats.org/officeDocument/2006/relationships/image" Target="../media/image14.png"/><Relationship Id="rId7" Type="http://schemas.openxmlformats.org/officeDocument/2006/relationships/image" Target="../media/image148.png"/><Relationship Id="rId12" Type="http://schemas.openxmlformats.org/officeDocument/2006/relationships/image" Target="../media/image4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7.jpeg"/><Relationship Id="rId11" Type="http://schemas.openxmlformats.org/officeDocument/2006/relationships/image" Target="../media/image151.png"/><Relationship Id="rId5" Type="http://schemas.microsoft.com/office/2007/relationships/hdphoto" Target="../media/hdphoto2.wdp"/><Relationship Id="rId10" Type="http://schemas.openxmlformats.org/officeDocument/2006/relationships/image" Target="../media/image15.jpeg"/><Relationship Id="rId4" Type="http://schemas.openxmlformats.org/officeDocument/2006/relationships/image" Target="../media/image146.png"/><Relationship Id="rId9" Type="http://schemas.openxmlformats.org/officeDocument/2006/relationships/image" Target="../media/image15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6.png"/><Relationship Id="rId13" Type="http://schemas.openxmlformats.org/officeDocument/2006/relationships/image" Target="../media/image15.jpeg"/><Relationship Id="rId3" Type="http://schemas.microsoft.com/office/2007/relationships/hdphoto" Target="../media/hdphoto2.wdp"/><Relationship Id="rId7" Type="http://schemas.openxmlformats.org/officeDocument/2006/relationships/image" Target="../media/image155.jpeg"/><Relationship Id="rId12" Type="http://schemas.openxmlformats.org/officeDocument/2006/relationships/image" Target="../media/image160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4.png"/><Relationship Id="rId11" Type="http://schemas.openxmlformats.org/officeDocument/2006/relationships/image" Target="../media/image159.jpeg"/><Relationship Id="rId5" Type="http://schemas.openxmlformats.org/officeDocument/2006/relationships/image" Target="../media/image153.png"/><Relationship Id="rId10" Type="http://schemas.openxmlformats.org/officeDocument/2006/relationships/image" Target="../media/image158.jpeg"/><Relationship Id="rId4" Type="http://schemas.openxmlformats.org/officeDocument/2006/relationships/image" Target="../media/image14.png"/><Relationship Id="rId9" Type="http://schemas.openxmlformats.org/officeDocument/2006/relationships/image" Target="../media/image15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chart" Target="../charts/chart6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5.png"/><Relationship Id="rId3" Type="http://schemas.openxmlformats.org/officeDocument/2006/relationships/image" Target="../media/image161.png"/><Relationship Id="rId7" Type="http://schemas.openxmlformats.org/officeDocument/2006/relationships/image" Target="../media/image16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3.png"/><Relationship Id="rId5" Type="http://schemas.openxmlformats.org/officeDocument/2006/relationships/image" Target="../media/image162.png"/><Relationship Id="rId4" Type="http://schemas.openxmlformats.org/officeDocument/2006/relationships/image" Target="../media/image14.png"/><Relationship Id="rId9" Type="http://schemas.openxmlformats.org/officeDocument/2006/relationships/image" Target="../media/image15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0.png"/><Relationship Id="rId3" Type="http://schemas.openxmlformats.org/officeDocument/2006/relationships/image" Target="../media/image14.png"/><Relationship Id="rId7" Type="http://schemas.openxmlformats.org/officeDocument/2006/relationships/image" Target="../media/image16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8.png"/><Relationship Id="rId5" Type="http://schemas.openxmlformats.org/officeDocument/2006/relationships/image" Target="../media/image167.png"/><Relationship Id="rId4" Type="http://schemas.openxmlformats.org/officeDocument/2006/relationships/image" Target="../media/image166.jpeg"/><Relationship Id="rId9" Type="http://schemas.openxmlformats.org/officeDocument/2006/relationships/image" Target="../media/image1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73.png"/><Relationship Id="rId4" Type="http://schemas.openxmlformats.org/officeDocument/2006/relationships/image" Target="../media/image17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7.png"/><Relationship Id="rId3" Type="http://schemas.openxmlformats.org/officeDocument/2006/relationships/image" Target="../media/image14.pn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6.jpeg"/><Relationship Id="rId11" Type="http://schemas.openxmlformats.org/officeDocument/2006/relationships/image" Target="../media/image180.jpeg"/><Relationship Id="rId5" Type="http://schemas.openxmlformats.org/officeDocument/2006/relationships/image" Target="../media/image175.png"/><Relationship Id="rId10" Type="http://schemas.openxmlformats.org/officeDocument/2006/relationships/image" Target="../media/image179.png"/><Relationship Id="rId4" Type="http://schemas.openxmlformats.org/officeDocument/2006/relationships/image" Target="../media/image174.png"/><Relationship Id="rId9" Type="http://schemas.openxmlformats.org/officeDocument/2006/relationships/image" Target="../media/image178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5.jpeg"/><Relationship Id="rId13" Type="http://schemas.openxmlformats.org/officeDocument/2006/relationships/image" Target="../media/image190.jpeg"/><Relationship Id="rId18" Type="http://schemas.openxmlformats.org/officeDocument/2006/relationships/image" Target="../media/image193.png"/><Relationship Id="rId3" Type="http://schemas.openxmlformats.org/officeDocument/2006/relationships/image" Target="../media/image181.jpeg"/><Relationship Id="rId7" Type="http://schemas.openxmlformats.org/officeDocument/2006/relationships/image" Target="../media/image184.png"/><Relationship Id="rId12" Type="http://schemas.openxmlformats.org/officeDocument/2006/relationships/image" Target="../media/image189.png"/><Relationship Id="rId17" Type="http://schemas.openxmlformats.org/officeDocument/2006/relationships/image" Target="../media/image192.pn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19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3.png"/><Relationship Id="rId11" Type="http://schemas.openxmlformats.org/officeDocument/2006/relationships/image" Target="../media/image188.png"/><Relationship Id="rId5" Type="http://schemas.openxmlformats.org/officeDocument/2006/relationships/image" Target="../media/image14.png"/><Relationship Id="rId15" Type="http://schemas.openxmlformats.org/officeDocument/2006/relationships/image" Target="../media/image177.png"/><Relationship Id="rId10" Type="http://schemas.openxmlformats.org/officeDocument/2006/relationships/image" Target="../media/image187.png"/><Relationship Id="rId4" Type="http://schemas.openxmlformats.org/officeDocument/2006/relationships/image" Target="../media/image182.png"/><Relationship Id="rId9" Type="http://schemas.openxmlformats.org/officeDocument/2006/relationships/image" Target="../media/image186.png"/><Relationship Id="rId14" Type="http://schemas.openxmlformats.org/officeDocument/2006/relationships/image" Target="../media/image15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9.jpeg"/><Relationship Id="rId7" Type="http://schemas.openxmlformats.org/officeDocument/2006/relationships/image" Target="../media/image14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15.jpeg"/><Relationship Id="rId5" Type="http://schemas.openxmlformats.org/officeDocument/2006/relationships/image" Target="../media/image21.png"/><Relationship Id="rId10" Type="http://schemas.openxmlformats.org/officeDocument/2006/relationships/image" Target="../media/image24.jpeg"/><Relationship Id="rId4" Type="http://schemas.openxmlformats.org/officeDocument/2006/relationships/image" Target="../media/image20.png"/><Relationship Id="rId9" Type="http://schemas.openxmlformats.org/officeDocument/2006/relationships/image" Target="../media/image2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microsoft.com/office/2007/relationships/hdphoto" Target="../media/hdphoto18.wdp"/><Relationship Id="rId7" Type="http://schemas.openxmlformats.org/officeDocument/2006/relationships/image" Target="../media/image14.png"/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smolregion67@yandex.ru" TargetMode="External"/><Relationship Id="rId5" Type="http://schemas.openxmlformats.org/officeDocument/2006/relationships/hyperlink" Target="mailto:dep@smolinvest.com" TargetMode="External"/><Relationship Id="rId4" Type="http://schemas.openxmlformats.org/officeDocument/2006/relationships/hyperlink" Target="mailto:shumichi@admin-smolensk.ru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4.png"/><Relationship Id="rId7" Type="http://schemas.openxmlformats.org/officeDocument/2006/relationships/image" Target="../media/image2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11" Type="http://schemas.openxmlformats.org/officeDocument/2006/relationships/image" Target="../media/image32.png"/><Relationship Id="rId5" Type="http://schemas.openxmlformats.org/officeDocument/2006/relationships/image" Target="../media/image27.png"/><Relationship Id="rId10" Type="http://schemas.openxmlformats.org/officeDocument/2006/relationships/image" Target="../media/image31.png"/><Relationship Id="rId4" Type="http://schemas.openxmlformats.org/officeDocument/2006/relationships/image" Target="../media/image26.png"/><Relationship Id="rId9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8.png"/><Relationship Id="rId3" Type="http://schemas.openxmlformats.org/officeDocument/2006/relationships/image" Target="../media/image21.png"/><Relationship Id="rId7" Type="http://schemas.openxmlformats.org/officeDocument/2006/relationships/image" Target="../media/image34.png"/><Relationship Id="rId12" Type="http://schemas.openxmlformats.org/officeDocument/2006/relationships/image" Target="../media/image37.png"/><Relationship Id="rId17" Type="http://schemas.openxmlformats.org/officeDocument/2006/relationships/image" Target="../media/image41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11" Type="http://schemas.openxmlformats.org/officeDocument/2006/relationships/image" Target="../media/image36.png"/><Relationship Id="rId5" Type="http://schemas.openxmlformats.org/officeDocument/2006/relationships/image" Target="../media/image33.png"/><Relationship Id="rId15" Type="http://schemas.openxmlformats.org/officeDocument/2006/relationships/image" Target="../media/image15.jpeg"/><Relationship Id="rId10" Type="http://schemas.openxmlformats.org/officeDocument/2006/relationships/image" Target="../media/image14.png"/><Relationship Id="rId4" Type="http://schemas.microsoft.com/office/2007/relationships/hdphoto" Target="../media/hdphoto2.wdp"/><Relationship Id="rId9" Type="http://schemas.microsoft.com/office/2007/relationships/hdphoto" Target="../media/hdphoto4.wdp"/><Relationship Id="rId14" Type="http://schemas.openxmlformats.org/officeDocument/2006/relationships/image" Target="../media/image3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15.jpeg"/><Relationship Id="rId3" Type="http://schemas.openxmlformats.org/officeDocument/2006/relationships/image" Target="../media/image42.png"/><Relationship Id="rId7" Type="http://schemas.microsoft.com/office/2007/relationships/hdphoto" Target="../media/hdphoto5.wdp"/><Relationship Id="rId12" Type="http://schemas.openxmlformats.org/officeDocument/2006/relationships/image" Target="../media/image4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11" Type="http://schemas.openxmlformats.org/officeDocument/2006/relationships/image" Target="../media/image47.png"/><Relationship Id="rId5" Type="http://schemas.openxmlformats.org/officeDocument/2006/relationships/image" Target="../media/image43.png"/><Relationship Id="rId10" Type="http://schemas.openxmlformats.org/officeDocument/2006/relationships/image" Target="../media/image46.png"/><Relationship Id="rId4" Type="http://schemas.microsoft.com/office/2007/relationships/hdphoto" Target="../media/hdphoto2.wdp"/><Relationship Id="rId9" Type="http://schemas.microsoft.com/office/2007/relationships/hdphoto" Target="../media/hdphoto6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9.png"/><Relationship Id="rId7" Type="http://schemas.openxmlformats.org/officeDocument/2006/relationships/image" Target="../media/image51.png"/><Relationship Id="rId12" Type="http://schemas.openxmlformats.org/officeDocument/2006/relationships/image" Target="../media/image5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11" Type="http://schemas.openxmlformats.org/officeDocument/2006/relationships/image" Target="../media/image53.png"/><Relationship Id="rId5" Type="http://schemas.openxmlformats.org/officeDocument/2006/relationships/image" Target="../media/image14.png"/><Relationship Id="rId10" Type="http://schemas.openxmlformats.org/officeDocument/2006/relationships/image" Target="../media/image15.jpeg"/><Relationship Id="rId4" Type="http://schemas.microsoft.com/office/2007/relationships/hdphoto" Target="../media/hdphoto2.wdp"/><Relationship Id="rId9" Type="http://schemas.openxmlformats.org/officeDocument/2006/relationships/chart" Target="../charts/char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microsoft.com/office/2007/relationships/hdphoto" Target="../media/hdphoto2.wdp"/><Relationship Id="rId7" Type="http://schemas.openxmlformats.org/officeDocument/2006/relationships/image" Target="../media/image57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6.png"/><Relationship Id="rId3" Type="http://schemas.openxmlformats.org/officeDocument/2006/relationships/image" Target="../media/image58.png"/><Relationship Id="rId7" Type="http://schemas.openxmlformats.org/officeDocument/2006/relationships/image" Target="../media/image32.png"/><Relationship Id="rId12" Type="http://schemas.openxmlformats.org/officeDocument/2006/relationships/image" Target="../media/image6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11" Type="http://schemas.openxmlformats.org/officeDocument/2006/relationships/image" Target="../media/image64.png"/><Relationship Id="rId5" Type="http://schemas.openxmlformats.org/officeDocument/2006/relationships/image" Target="../media/image59.png"/><Relationship Id="rId15" Type="http://schemas.openxmlformats.org/officeDocument/2006/relationships/image" Target="../media/image68.png"/><Relationship Id="rId10" Type="http://schemas.openxmlformats.org/officeDocument/2006/relationships/image" Target="../media/image63.png"/><Relationship Id="rId4" Type="http://schemas.microsoft.com/office/2007/relationships/hdphoto" Target="../media/hdphoto7.wdp"/><Relationship Id="rId9" Type="http://schemas.openxmlformats.org/officeDocument/2006/relationships/image" Target="../media/image62.png"/><Relationship Id="rId14" Type="http://schemas.openxmlformats.org/officeDocument/2006/relationships/image" Target="../media/image6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Рисунок 4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71641" y="1647857"/>
            <a:ext cx="4800600" cy="474345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3" y="195109"/>
            <a:ext cx="7560818" cy="777717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1699" y="6226508"/>
            <a:ext cx="1043484" cy="1294279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-41564" y="299833"/>
            <a:ext cx="75596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Инвестиционный паспорт</a:t>
            </a:r>
            <a:endParaRPr lang="ru-RU" sz="2800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grpSp>
        <p:nvGrpSpPr>
          <p:cNvPr id="40" name="Группа 39"/>
          <p:cNvGrpSpPr/>
          <p:nvPr/>
        </p:nvGrpSpPr>
        <p:grpSpPr>
          <a:xfrm>
            <a:off x="698130" y="1087242"/>
            <a:ext cx="6055490" cy="5786405"/>
            <a:chOff x="698130" y="1087242"/>
            <a:chExt cx="6055490" cy="5786405"/>
          </a:xfrm>
        </p:grpSpPr>
        <p:pic>
          <p:nvPicPr>
            <p:cNvPr id="41" name="Рисунок 4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47200" y="5213164"/>
              <a:ext cx="1660483" cy="1660483"/>
            </a:xfrm>
            <a:prstGeom prst="rect">
              <a:avLst/>
            </a:prstGeom>
          </p:spPr>
        </p:pic>
        <p:pic>
          <p:nvPicPr>
            <p:cNvPr id="42" name="Рисунок 4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130" y="3196056"/>
              <a:ext cx="1667052" cy="1667052"/>
            </a:xfrm>
            <a:prstGeom prst="rect">
              <a:avLst/>
            </a:prstGeom>
          </p:spPr>
        </p:pic>
        <p:pic>
          <p:nvPicPr>
            <p:cNvPr id="43" name="Рисунок 4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7167" y="3244752"/>
              <a:ext cx="1696453" cy="1696453"/>
            </a:xfrm>
            <a:prstGeom prst="rect">
              <a:avLst/>
            </a:prstGeom>
          </p:spPr>
        </p:pic>
        <p:pic>
          <p:nvPicPr>
            <p:cNvPr id="44" name="Рисунок 43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2742" y="1709520"/>
              <a:ext cx="1684421" cy="1684421"/>
            </a:xfrm>
            <a:prstGeom prst="rect">
              <a:avLst/>
            </a:prstGeom>
          </p:spPr>
        </p:pic>
        <p:pic>
          <p:nvPicPr>
            <p:cNvPr id="45" name="Рисунок 44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01037" y="4726130"/>
              <a:ext cx="1684421" cy="1684421"/>
            </a:xfrm>
            <a:prstGeom prst="rect">
              <a:avLst/>
            </a:prstGeom>
          </p:spPr>
        </p:pic>
        <p:sp>
          <p:nvSpPr>
            <p:cNvPr id="46" name="TextBox 45"/>
            <p:cNvSpPr txBox="1"/>
            <p:nvPr/>
          </p:nvSpPr>
          <p:spPr>
            <a:xfrm>
              <a:off x="1632173" y="3196056"/>
              <a:ext cx="409053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ru-RU" sz="2000" b="1" dirty="0">
                <a:solidFill>
                  <a:srgbClr val="317B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pic>
          <p:nvPicPr>
            <p:cNvPr id="47" name="Рисунок 46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4260" y="4710467"/>
              <a:ext cx="1667052" cy="1667052"/>
            </a:xfrm>
            <a:prstGeom prst="rect">
              <a:avLst/>
            </a:prstGeom>
          </p:spPr>
        </p:pic>
        <p:pic>
          <p:nvPicPr>
            <p:cNvPr id="48" name="Рисунок 47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16844" y="1087242"/>
              <a:ext cx="1684422" cy="1684422"/>
            </a:xfrm>
            <a:prstGeom prst="rect">
              <a:avLst/>
            </a:prstGeom>
          </p:spPr>
        </p:pic>
        <p:pic>
          <p:nvPicPr>
            <p:cNvPr id="49" name="Рисунок 48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0287" y="1738860"/>
              <a:ext cx="1655081" cy="1655081"/>
            </a:xfrm>
            <a:prstGeom prst="rect">
              <a:avLst/>
            </a:prstGeom>
          </p:spPr>
        </p:pic>
      </p:grpSp>
      <p:sp>
        <p:nvSpPr>
          <p:cNvPr id="51" name="TextBox 50"/>
          <p:cNvSpPr txBox="1"/>
          <p:nvPr/>
        </p:nvSpPr>
        <p:spPr>
          <a:xfrm>
            <a:off x="1632173" y="3196056"/>
            <a:ext cx="40905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317B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Муниципальное </a:t>
            </a:r>
          </a:p>
          <a:p>
            <a:pPr algn="ctr"/>
            <a:r>
              <a:rPr lang="ru-RU" sz="2000" b="1" dirty="0" smtClean="0">
                <a:solidFill>
                  <a:srgbClr val="317B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образование</a:t>
            </a:r>
          </a:p>
          <a:p>
            <a:pPr algn="ctr"/>
            <a:r>
              <a:rPr lang="ru-RU" sz="2000" b="1" dirty="0" smtClean="0">
                <a:solidFill>
                  <a:srgbClr val="317B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«</a:t>
            </a:r>
            <a:r>
              <a:rPr lang="ru-RU" sz="2000" b="1" dirty="0" err="1" smtClean="0">
                <a:solidFill>
                  <a:srgbClr val="317B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Шумячский</a:t>
            </a:r>
            <a:r>
              <a:rPr lang="ru-RU" sz="2000" b="1" dirty="0" smtClean="0">
                <a:solidFill>
                  <a:srgbClr val="317B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район»</a:t>
            </a:r>
          </a:p>
          <a:p>
            <a:pPr algn="ctr"/>
            <a:r>
              <a:rPr lang="ru-RU" sz="2000" b="1" dirty="0" smtClean="0">
                <a:solidFill>
                  <a:srgbClr val="317B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 области</a:t>
            </a:r>
            <a:endParaRPr lang="ru-RU" sz="2000" b="1" dirty="0">
              <a:solidFill>
                <a:srgbClr val="317B3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4" name="Прямоугольник 53"/>
          <p:cNvSpPr/>
          <p:nvPr/>
        </p:nvSpPr>
        <p:spPr>
          <a:xfrm>
            <a:off x="3168831" y="4916647"/>
            <a:ext cx="11554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 smtClean="0">
                <a:solidFill>
                  <a:srgbClr val="0070C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2023</a:t>
            </a:r>
            <a:r>
              <a:rPr lang="ru-RU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год</a:t>
            </a:r>
            <a:endParaRPr lang="ru-RU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1746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SDA\Desktop\Льнозавод_К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688335" y="952501"/>
            <a:ext cx="2542032" cy="207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0575" y="155575"/>
            <a:ext cx="549910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6" name="TextBox 2"/>
          <p:cNvSpPr txBox="1">
            <a:spLocks noChangeArrowheads="1"/>
          </p:cNvSpPr>
          <p:nvPr/>
        </p:nvSpPr>
        <p:spPr bwMode="auto">
          <a:xfrm>
            <a:off x="2060575" y="317500"/>
            <a:ext cx="54991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825"/>
              </a:spcBef>
              <a:buFont typeface="Arial" panose="020B0604020202020204" pitchFamily="34" charset="0"/>
              <a:buChar char="•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4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4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4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4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sz="2400">
                <a:solidFill>
                  <a:schemeClr val="bg1"/>
                </a:solidFill>
                <a:latin typeface="Open Sans Semibold" panose="020B0706030804020204" pitchFamily="34" charset="0"/>
                <a:cs typeface="Open Sans Semibold" panose="020B0706030804020204" pitchFamily="34" charset="0"/>
              </a:rPr>
              <a:t>Инвестиционные площадки</a:t>
            </a:r>
          </a:p>
        </p:txBody>
      </p:sp>
      <p:sp>
        <p:nvSpPr>
          <p:cNvPr id="13317" name="TextBox 14"/>
          <p:cNvSpPr txBox="1">
            <a:spLocks noChangeArrowheads="1"/>
          </p:cNvSpPr>
          <p:nvPr/>
        </p:nvSpPr>
        <p:spPr bwMode="auto">
          <a:xfrm>
            <a:off x="7168896" y="7189788"/>
            <a:ext cx="64922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825"/>
              </a:spcBef>
              <a:buFont typeface="Arial" panose="020B0604020202020204" pitchFamily="34" charset="0"/>
              <a:buChar char="•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4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4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4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4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sz="1800" b="1" i="1" dirty="0" smtClean="0">
                <a:solidFill>
                  <a:srgbClr val="339533"/>
                </a:solidFill>
                <a:latin typeface="Open Sans Semibold" panose="020B0706030804020204" pitchFamily="34" charset="0"/>
                <a:cs typeface="Open Sans Semibold" panose="020B0706030804020204" pitchFamily="34" charset="0"/>
              </a:rPr>
              <a:t>10</a:t>
            </a:r>
            <a:endParaRPr lang="ru-RU" sz="1800" b="1" i="1" dirty="0">
              <a:solidFill>
                <a:srgbClr val="339533"/>
              </a:solidFill>
              <a:latin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graphicFrame>
        <p:nvGraphicFramePr>
          <p:cNvPr id="20" name="Таблица 19"/>
          <p:cNvGraphicFramePr>
            <a:graphicFrameLocks noGrp="1"/>
          </p:cNvGraphicFramePr>
          <p:nvPr/>
        </p:nvGraphicFramePr>
        <p:xfrm>
          <a:off x="228600" y="3030538"/>
          <a:ext cx="7029450" cy="1051192"/>
        </p:xfrm>
        <a:graphic>
          <a:graphicData uri="http://schemas.openxmlformats.org/drawingml/2006/table">
            <a:tbl>
              <a:tblPr/>
              <a:tblGrid>
                <a:gridCol w="1841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621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25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28455">
                <a:tc rowSpan="4">
                  <a:txBody>
                    <a:bodyPr/>
                    <a:lstStyle/>
                    <a:p>
                      <a:pPr marL="0" marR="0" lvl="0" indent="0" algn="ctr" defTabSz="7556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7FAC"/>
                          </a:solidFill>
                          <a:effectLst/>
                          <a:latin typeface="Open Sans Semibold" pitchFamily="34" charset="0"/>
                          <a:cs typeface="Open Sans Semibold" pitchFamily="34" charset="0"/>
                        </a:rPr>
                        <a:t>Характеристика</a:t>
                      </a:r>
                    </a:p>
                    <a:p>
                      <a:pPr marL="0" marR="0" lvl="0" indent="0" algn="ctr" defTabSz="7556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7FAC"/>
                          </a:solidFill>
                          <a:effectLst/>
                          <a:latin typeface="Open Sans Semibold" pitchFamily="34" charset="0"/>
                          <a:cs typeface="Open Sans Semibold" pitchFamily="34" charset="0"/>
                        </a:rPr>
                        <a:t>участка</a:t>
                      </a:r>
                    </a:p>
                  </a:txBody>
                  <a:tcPr marT="45674" marB="45674" anchor="ctr" horzOverflow="overflow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556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E75B6"/>
                          </a:solidFill>
                          <a:effectLst/>
                          <a:latin typeface="Open Sans Semibold" pitchFamily="34" charset="0"/>
                          <a:cs typeface="Open Sans Semibold" pitchFamily="34" charset="0"/>
                        </a:rPr>
                        <a:t>Площадь</a:t>
                      </a:r>
                    </a:p>
                  </a:txBody>
                  <a:tcPr marT="45674" marB="45674" anchor="ctr" horzOverflow="overflow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556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Open Sans" pitchFamily="34" charset="0"/>
                          <a:cs typeface="Open Sans" pitchFamily="34" charset="0"/>
                        </a:rPr>
                        <a:t>4 га</a:t>
                      </a:r>
                    </a:p>
                  </a:txBody>
                  <a:tcPr marT="45674" marB="45674" anchor="ctr" horzOverflow="overflow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845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7556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E75B6"/>
                          </a:solidFill>
                          <a:effectLst/>
                          <a:latin typeface="Open Sans Semibold" pitchFamily="34" charset="0"/>
                          <a:cs typeface="Open Sans Semibold" pitchFamily="34" charset="0"/>
                        </a:rPr>
                        <a:t>Категория земли</a:t>
                      </a:r>
                    </a:p>
                  </a:txBody>
                  <a:tcPr marT="45674" marB="45674" anchor="ctr" horzOverflow="overflow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556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Open Sans" pitchFamily="34" charset="0"/>
                          <a:cs typeface="Open Sans" pitchFamily="34" charset="0"/>
                        </a:rPr>
                        <a:t>земли населенных пунктов</a:t>
                      </a:r>
                    </a:p>
                  </a:txBody>
                  <a:tcPr marT="45674" marB="45674" anchor="ctr" horzOverflow="overflow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845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7556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E75B6"/>
                          </a:solidFill>
                          <a:effectLst/>
                          <a:latin typeface="Open Sans Semibold" pitchFamily="34" charset="0"/>
                          <a:cs typeface="Open Sans Semibold" pitchFamily="34" charset="0"/>
                        </a:rPr>
                        <a:t>Форма собственности</a:t>
                      </a:r>
                    </a:p>
                  </a:txBody>
                  <a:tcPr marT="45674" marB="45674" anchor="ctr" horzOverflow="overflow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556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Open Sans" pitchFamily="34" charset="0"/>
                          <a:cs typeface="Open Sans" pitchFamily="34" charset="0"/>
                        </a:rPr>
                        <a:t>государственная собственность не разграничена</a:t>
                      </a:r>
                    </a:p>
                  </a:txBody>
                  <a:tcPr marT="45674" marB="45674" anchor="ctr" horzOverflow="overflow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56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7556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7FAC"/>
                          </a:solidFill>
                          <a:effectLst/>
                          <a:latin typeface="Open Sans Semibold" pitchFamily="34" charset="0"/>
                          <a:cs typeface="Open Sans Semibold" pitchFamily="34" charset="0"/>
                        </a:rPr>
                        <a:t>Приоритетное направление использования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2E75B6"/>
                        </a:solidFill>
                        <a:effectLst/>
                        <a:latin typeface="Open Sans Semibold" pitchFamily="34" charset="0"/>
                        <a:cs typeface="Open Sans Semibold" pitchFamily="34" charset="0"/>
                      </a:endParaRPr>
                    </a:p>
                  </a:txBody>
                  <a:tcPr marT="45674" marB="45674" anchor="ctr" horzOverflow="overflow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556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Open Sans" pitchFamily="34" charset="0"/>
                          <a:cs typeface="Open Sans" pitchFamily="34" charset="0"/>
                        </a:rPr>
                        <a:t>для производственной деятельности</a:t>
                      </a:r>
                    </a:p>
                  </a:txBody>
                  <a:tcPr marT="45674" marB="45674" anchor="ctr" horzOverflow="overflow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396254"/>
              </p:ext>
            </p:extLst>
          </p:nvPr>
        </p:nvGraphicFramePr>
        <p:xfrm>
          <a:off x="227013" y="4076700"/>
          <a:ext cx="6854825" cy="1737120"/>
        </p:xfrm>
        <a:graphic>
          <a:graphicData uri="http://schemas.openxmlformats.org/drawingml/2006/table">
            <a:tbl>
              <a:tblPr/>
              <a:tblGrid>
                <a:gridCol w="13652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0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290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02742">
                <a:tc rowSpan="4">
                  <a:txBody>
                    <a:bodyPr/>
                    <a:lstStyle/>
                    <a:p>
                      <a:pPr marL="0" marR="0" lvl="0" indent="0" algn="ctr" defTabSz="7556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FAC"/>
                          </a:solidFill>
                          <a:effectLst/>
                          <a:latin typeface="Open Sans Semibold" pitchFamily="34" charset="0"/>
                          <a:cs typeface="Open Sans Semibold" pitchFamily="34" charset="0"/>
                        </a:rPr>
                        <a:t>Инженерная инфраструктура</a:t>
                      </a:r>
                    </a:p>
                  </a:txBody>
                  <a:tcPr marT="45690" marB="45690" anchor="ctr" horzOverflow="overflow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556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7FAC"/>
                          </a:solidFill>
                          <a:effectLst/>
                          <a:latin typeface="Open Sans Semibold" pitchFamily="34" charset="0"/>
                          <a:cs typeface="Open Sans Semibold" pitchFamily="34" charset="0"/>
                        </a:rPr>
                        <a:t>Электроснабжение</a:t>
                      </a:r>
                    </a:p>
                  </a:txBody>
                  <a:tcPr marT="45690" marB="45690" anchor="ctr" horzOverflow="overflow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7556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Open Sans" pitchFamily="34" charset="0"/>
                          <a:cs typeface="Open Sans" pitchFamily="34" charset="0"/>
                        </a:rPr>
                        <a:t>ближайший центр питания ПС Шумячи 110/35/10 на расстоянии 1,5 км по прямой до границы земельного участка. Резерв мощности для тех. присоединения составляет 5,78МВА</a:t>
                      </a:r>
                    </a:p>
                  </a:txBody>
                  <a:tcPr marT="45690" marB="45690" anchor="ctr" horzOverflow="overflow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62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7556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7FAC"/>
                          </a:solidFill>
                          <a:effectLst/>
                          <a:latin typeface="Open Sans Semibold" pitchFamily="34" charset="0"/>
                          <a:cs typeface="Open Sans Semibold" pitchFamily="34" charset="0"/>
                        </a:rPr>
                        <a:t>Газоснабжение</a:t>
                      </a:r>
                    </a:p>
                  </a:txBody>
                  <a:tcPr marT="45690" marB="45690" anchor="ctr" horzOverflow="overflow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556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Open Sans" pitchFamily="34" charset="0"/>
                          <a:cs typeface="Open Sans" pitchFamily="34" charset="0"/>
                        </a:rPr>
                        <a:t>газопровод высокого давления на расстоянии 70 м, тех. присоединение – 2 мес. мощность Ду 219 (0,6 МПа)</a:t>
                      </a:r>
                    </a:p>
                  </a:txBody>
                  <a:tcPr marT="45690" marB="45690" anchor="ctr" horzOverflow="overflow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274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7556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7FAC"/>
                          </a:solidFill>
                          <a:effectLst/>
                          <a:latin typeface="Open Sans Semibold" pitchFamily="34" charset="0"/>
                          <a:cs typeface="Open Sans Semibold" pitchFamily="34" charset="0"/>
                        </a:rPr>
                        <a:t>Водоснабжение</a:t>
                      </a:r>
                    </a:p>
                  </a:txBody>
                  <a:tcPr marT="45690" marB="45690" anchor="ctr" horzOverflow="overflow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556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Open Sans" pitchFamily="34" charset="0"/>
                          <a:cs typeface="Open Sans" pitchFamily="34" charset="0"/>
                        </a:rPr>
                        <a:t>точка подключения на расстоянии 250 м от участка, диаметр трубы в точке подключения – 110 мм; мощность 4 атм., Ориентировочная стоимость тех. подключения – 60 </a:t>
                      </a:r>
                      <a:r>
                        <a:rPr kumimoji="0" lang="ru-RU" sz="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Open Sans" pitchFamily="34" charset="0"/>
                          <a:cs typeface="Open Sans" pitchFamily="34" charset="0"/>
                        </a:rPr>
                        <a:t>тыс.руб</a:t>
                      </a: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Open Sans" pitchFamily="34" charset="0"/>
                          <a:cs typeface="Open Sans" pitchFamily="34" charset="0"/>
                        </a:rPr>
                        <a:t>.</a:t>
                      </a:r>
                    </a:p>
                  </a:txBody>
                  <a:tcPr marT="45690" marB="45690" anchor="ctr" horzOverflow="overflow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62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7556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7FAC"/>
                          </a:solidFill>
                          <a:effectLst/>
                          <a:latin typeface="Open Sans Semibold" pitchFamily="34" charset="0"/>
                          <a:cs typeface="Open Sans Semibold" pitchFamily="34" charset="0"/>
                        </a:rPr>
                        <a:t>Водоотведение</a:t>
                      </a:r>
                    </a:p>
                  </a:txBody>
                  <a:tcPr marT="45690" marB="45690" anchor="ctr" horzOverflow="overflow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556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Open Sans" pitchFamily="34" charset="0"/>
                          <a:cs typeface="Open Sans" pitchFamily="34" charset="0"/>
                        </a:rPr>
                        <a:t>точка подключения на расстоянии 300 м от участка. Сроки тех. присоединения – 2 мес. Ориентировочная стоимость  100 тыс. руб.</a:t>
                      </a:r>
                    </a:p>
                  </a:txBody>
                  <a:tcPr marT="45690" marB="45690" anchor="ctr" horzOverflow="overflow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23" name="Таблица 22"/>
          <p:cNvGraphicFramePr>
            <a:graphicFrameLocks noGrp="1"/>
          </p:cNvGraphicFramePr>
          <p:nvPr/>
        </p:nvGraphicFramePr>
        <p:xfrm>
          <a:off x="227013" y="5811838"/>
          <a:ext cx="5581650" cy="365482"/>
        </p:xfrm>
        <a:graphic>
          <a:graphicData uri="http://schemas.openxmlformats.org/drawingml/2006/table">
            <a:tbl>
              <a:tblPr/>
              <a:tblGrid>
                <a:gridCol w="28209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606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5125">
                <a:tc>
                  <a:txBody>
                    <a:bodyPr/>
                    <a:lstStyle/>
                    <a:p>
                      <a:pPr marL="0" marR="0" lvl="0" indent="0" algn="ctr" defTabSz="7556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7FAC"/>
                          </a:solidFill>
                          <a:effectLst/>
                          <a:latin typeface="Open Sans Semibold" pitchFamily="34" charset="0"/>
                          <a:cs typeface="Open Sans Semibold" pitchFamily="34" charset="0"/>
                        </a:rPr>
                        <a:t>Подъездные пути</a:t>
                      </a:r>
                    </a:p>
                  </a:txBody>
                  <a:tcPr marT="45581" marB="45581" anchor="ctr" horzOverflow="overflow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556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Open Sans" pitchFamily="34" charset="0"/>
                          <a:cs typeface="Open Sans" pitchFamily="34" charset="0"/>
                        </a:rPr>
                        <a:t>автомобильная дорога (обход п. Шумячи, асфальт) на расстоянии 0,5 км</a:t>
                      </a:r>
                    </a:p>
                  </a:txBody>
                  <a:tcPr marT="45581" marB="45581" anchor="ctr" horzOverflow="overflow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4" name="Таблица 23"/>
          <p:cNvGraphicFramePr>
            <a:graphicFrameLocks noGrp="1"/>
          </p:cNvGraphicFramePr>
          <p:nvPr/>
        </p:nvGraphicFramePr>
        <p:xfrm>
          <a:off x="227013" y="6176963"/>
          <a:ext cx="5105400" cy="244475"/>
        </p:xfrm>
        <a:graphic>
          <a:graphicData uri="http://schemas.openxmlformats.org/drawingml/2006/table">
            <a:tbl>
              <a:tblPr/>
              <a:tblGrid>
                <a:gridCol w="28209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844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44475">
                <a:tc>
                  <a:txBody>
                    <a:bodyPr/>
                    <a:lstStyle/>
                    <a:p>
                      <a:pPr marL="0" marR="0" lvl="0" indent="0" algn="ctr" defTabSz="7556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7FAC"/>
                          </a:solidFill>
                          <a:effectLst/>
                          <a:latin typeface="Open Sans Semibold" pitchFamily="34" charset="0"/>
                          <a:cs typeface="Open Sans Semibold" pitchFamily="34" charset="0"/>
                        </a:rPr>
                        <a:t>Условия предоставления</a:t>
                      </a:r>
                    </a:p>
                  </a:txBody>
                  <a:tcPr marT="45839" marB="45839" anchor="ctr" horzOverflow="overflow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556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Open Sans" pitchFamily="34" charset="0"/>
                          <a:cs typeface="Open Sans" pitchFamily="34" charset="0"/>
                        </a:rPr>
                        <a:t>аренда: 1,35 руб/кв.м.</a:t>
                      </a:r>
                    </a:p>
                  </a:txBody>
                  <a:tcPr marT="45839" marB="45839" anchor="ctr" horzOverflow="overflow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3382" name="TextBox 17"/>
          <p:cNvSpPr txBox="1">
            <a:spLocks noChangeArrowheads="1"/>
          </p:cNvSpPr>
          <p:nvPr/>
        </p:nvSpPr>
        <p:spPr bwMode="auto">
          <a:xfrm>
            <a:off x="925513" y="184150"/>
            <a:ext cx="102870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825"/>
              </a:spcBef>
              <a:buFont typeface="Arial" panose="020B0604020202020204" pitchFamily="34" charset="0"/>
              <a:buChar char="•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4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4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4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4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sz="1100">
                <a:solidFill>
                  <a:srgbClr val="0D0D0D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Шумячский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sz="1100">
                <a:solidFill>
                  <a:srgbClr val="0D0D0D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район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sz="1100">
                <a:solidFill>
                  <a:srgbClr val="0D0D0D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sz="1100">
                <a:solidFill>
                  <a:srgbClr val="0D0D0D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sp>
        <p:nvSpPr>
          <p:cNvPr id="13383" name="TextBox 24"/>
          <p:cNvSpPr txBox="1">
            <a:spLocks noChangeArrowheads="1"/>
          </p:cNvSpPr>
          <p:nvPr/>
        </p:nvSpPr>
        <p:spPr bwMode="auto">
          <a:xfrm>
            <a:off x="236538" y="439738"/>
            <a:ext cx="20955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825"/>
              </a:spcBef>
              <a:buFont typeface="Arial" panose="020B0604020202020204" pitchFamily="34" charset="0"/>
              <a:buChar char="•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4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4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4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4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sz="700">
                <a:solidFill>
                  <a:srgbClr val="002060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  <p:pic>
        <p:nvPicPr>
          <p:cNvPr id="13384" name="Picture 3" descr="Буфер обмена0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57163"/>
            <a:ext cx="668337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7668802"/>
              </p:ext>
            </p:extLst>
          </p:nvPr>
        </p:nvGraphicFramePr>
        <p:xfrm>
          <a:off x="227013" y="922338"/>
          <a:ext cx="5003356" cy="2359089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2456691">
                  <a:extLst>
                    <a:ext uri="{9D8B030D-6E8A-4147-A177-3AD203B41FA5}">
                      <a16:colId xmlns:a16="http://schemas.microsoft.com/office/drawing/2014/main" val="4165441938"/>
                    </a:ext>
                  </a:extLst>
                </a:gridCol>
                <a:gridCol w="2546665">
                  <a:extLst>
                    <a:ext uri="{9D8B030D-6E8A-4147-A177-3AD203B41FA5}">
                      <a16:colId xmlns:a16="http://schemas.microsoft.com/office/drawing/2014/main" val="1779954494"/>
                    </a:ext>
                  </a:extLst>
                </a:gridCol>
              </a:tblGrid>
              <a:tr h="744975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Инвестиционная площадка </a:t>
                      </a:r>
                    </a:p>
                    <a:p>
                      <a:pPr algn="ctr"/>
                      <a:r>
                        <a:rPr lang="ru-RU" sz="14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№ 67-24-01</a:t>
                      </a:r>
                    </a:p>
                  </a:txBody>
                  <a:tcPr>
                    <a:solidFill>
                      <a:srgbClr val="D1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ru-RU" sz="1400" dirty="0" smtClean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1530806"/>
                  </a:ext>
                </a:extLst>
              </a:tr>
              <a:tr h="1614114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Местоположение:</a:t>
                      </a:r>
                      <a:endParaRPr lang="ru-RU" sz="1050" kern="1200" dirty="0" smtClean="0">
                        <a:solidFill>
                          <a:schemeClr val="tx1"/>
                        </a:solidFill>
                        <a:latin typeface="Open Sans" pitchFamily="34" charset="0"/>
                        <a:ea typeface="Open Sans" pitchFamily="34" charset="0"/>
                        <a:cs typeface="Open Sans" pitchFamily="34" charset="0"/>
                      </a:endParaRPr>
                    </a:p>
                    <a:p>
                      <a:pPr marL="174625" marR="0" lvl="0" indent="0" algn="just" defTabSz="7556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Open Sans" pitchFamily="34" charset="0"/>
                          <a:cs typeface="Open Sans" pitchFamily="34" charset="0"/>
                        </a:rPr>
                        <a:t>п. Шумячи, ул. Льнозавод;</a:t>
                      </a:r>
                      <a:endParaRPr kumimoji="0" lang="ru-RU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7FAC"/>
                        </a:solidFill>
                        <a:effectLst/>
                        <a:latin typeface="Open Sans" pitchFamily="34" charset="0"/>
                        <a:cs typeface="Open Sans" pitchFamily="34" charset="0"/>
                      </a:endParaRPr>
                    </a:p>
                    <a:p>
                      <a:pPr marL="174625" marR="0" lvl="0" indent="0" algn="just" defTabSz="7556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Open Sans" pitchFamily="34" charset="0"/>
                          <a:cs typeface="Open Sans" pitchFamily="34" charset="0"/>
                        </a:rPr>
                        <a:t>- расстояние до г. Москвы: 425 км;</a:t>
                      </a:r>
                    </a:p>
                    <a:p>
                      <a:pPr marL="174625" marR="0" lvl="0" indent="0" algn="just" defTabSz="7556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Open Sans" pitchFamily="34" charset="0"/>
                          <a:cs typeface="Open Sans" pitchFamily="34" charset="0"/>
                        </a:rPr>
                        <a:t>- расстояние до г. Смоленска: 135 км;</a:t>
                      </a:r>
                    </a:p>
                    <a:p>
                      <a:pPr marL="174625" marR="0" lvl="0" indent="0" algn="just" defTabSz="7556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Open Sans" pitchFamily="34" charset="0"/>
                          <a:cs typeface="Open Sans" pitchFamily="34" charset="0"/>
                        </a:rPr>
                        <a:t>- расстояние до центра п. Шумячи: 2 км.</a:t>
                      </a:r>
                    </a:p>
                    <a:p>
                      <a:pPr marL="0" indent="3175" algn="l"/>
                      <a:endParaRPr lang="ru-RU" sz="1050" dirty="0" smtClean="0"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just"/>
                      <a:endParaRPr lang="ru-RU" sz="11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780204"/>
                  </a:ext>
                </a:extLst>
              </a:tr>
            </a:tbl>
          </a:graphicData>
        </a:graphic>
      </p:graphicFrame>
      <p:pic>
        <p:nvPicPr>
          <p:cNvPr id="1030" name="Picture 6" descr="http://photos.wikimapia.org/p/00/04/97/66/30_big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0367" y="922337"/>
            <a:ext cx="2249425" cy="2108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287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SDA\Desktop\Форпост_К.jpg"/>
          <p:cNvPicPr>
            <a:picLocks noChangeAspect="1" noChangeArrowheads="1"/>
          </p:cNvPicPr>
          <p:nvPr/>
        </p:nvPicPr>
        <p:blipFill rotWithShape="1">
          <a:blip r:embed="rId3" cstate="print"/>
          <a:srcRect l="12267" r="20195"/>
          <a:stretch/>
        </p:blipFill>
        <p:spPr bwMode="auto">
          <a:xfrm>
            <a:off x="2724913" y="952801"/>
            <a:ext cx="2573624" cy="2237098"/>
          </a:xfrm>
          <a:prstGeom prst="rect">
            <a:avLst/>
          </a:prstGeom>
          <a:noFill/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61031" y="156237"/>
            <a:ext cx="5498644" cy="7680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61031" y="317130"/>
            <a:ext cx="5498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Инвестиционные площадки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154869" y="7190343"/>
            <a:ext cx="437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11</a:t>
            </a:r>
            <a:endParaRPr lang="ru-RU" b="1" i="1" dirty="0">
              <a:solidFill>
                <a:srgbClr val="339533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26277" y="183360"/>
            <a:ext cx="102784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Шумячский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</a:p>
          <a:p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район</a:t>
            </a:r>
          </a:p>
          <a:p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Смоленской</a:t>
            </a:r>
          </a:p>
          <a:p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области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36368" y="439579"/>
            <a:ext cx="21031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  <p:pic>
        <p:nvPicPr>
          <p:cNvPr id="26" name="Picture 3" descr="Буфер обмена0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390" y="156950"/>
            <a:ext cx="668154" cy="8365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2" name="Таблица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4966304"/>
              </p:ext>
            </p:extLst>
          </p:nvPr>
        </p:nvGraphicFramePr>
        <p:xfrm>
          <a:off x="236368" y="3230518"/>
          <a:ext cx="7131050" cy="1051192"/>
        </p:xfrm>
        <a:graphic>
          <a:graphicData uri="http://schemas.openxmlformats.org/drawingml/2006/table">
            <a:tbl>
              <a:tblPr/>
              <a:tblGrid>
                <a:gridCol w="20526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39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384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28455">
                <a:tc rowSpan="4">
                  <a:txBody>
                    <a:bodyPr/>
                    <a:lstStyle/>
                    <a:p>
                      <a:pPr marL="0" marR="0" lvl="0" indent="0" algn="ctr" defTabSz="7556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FAC"/>
                          </a:solidFill>
                          <a:effectLst/>
                          <a:latin typeface="Open Sans Semibold" pitchFamily="34" charset="0"/>
                          <a:cs typeface="Open Sans Semibold" pitchFamily="34" charset="0"/>
                        </a:rPr>
                        <a:t>Характеристика</a:t>
                      </a:r>
                    </a:p>
                    <a:p>
                      <a:pPr marL="0" marR="0" lvl="0" indent="0" algn="ctr" defTabSz="7556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FAC"/>
                          </a:solidFill>
                          <a:effectLst/>
                          <a:latin typeface="Open Sans Semibold" pitchFamily="34" charset="0"/>
                          <a:cs typeface="Open Sans Semibold" pitchFamily="34" charset="0"/>
                        </a:rPr>
                        <a:t>участка</a:t>
                      </a:r>
                    </a:p>
                  </a:txBody>
                  <a:tcPr marT="45674" marB="45674" anchor="ctr" horzOverflow="overflow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556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7FAC"/>
                          </a:solidFill>
                          <a:effectLst/>
                          <a:latin typeface="Open Sans Semibold" pitchFamily="34" charset="0"/>
                          <a:ea typeface="+mn-ea"/>
                          <a:cs typeface="Open Sans Semibold" pitchFamily="34" charset="0"/>
                        </a:rPr>
                        <a:t>Площадь</a:t>
                      </a:r>
                    </a:p>
                  </a:txBody>
                  <a:tcPr marT="45674" marB="45674" anchor="ctr" horzOverflow="overflow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556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Open Sans" pitchFamily="34" charset="0"/>
                          <a:cs typeface="Open Sans" pitchFamily="34" charset="0"/>
                        </a:rPr>
                        <a:t>1,8 га</a:t>
                      </a:r>
                    </a:p>
                  </a:txBody>
                  <a:tcPr marT="45674" marB="45674" anchor="ctr" horzOverflow="overflow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845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7556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7FAC"/>
                          </a:solidFill>
                          <a:effectLst/>
                          <a:latin typeface="Open Sans Semibold" pitchFamily="34" charset="0"/>
                          <a:ea typeface="+mn-ea"/>
                          <a:cs typeface="Open Sans Semibold" pitchFamily="34" charset="0"/>
                        </a:rPr>
                        <a:t>Категория земли</a:t>
                      </a:r>
                    </a:p>
                  </a:txBody>
                  <a:tcPr marT="45674" marB="45674" anchor="ctr" horzOverflow="overflow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556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Open Sans" pitchFamily="34" charset="0"/>
                          <a:cs typeface="Open Sans" pitchFamily="34" charset="0"/>
                        </a:rPr>
                        <a:t>земли населенных пунктов</a:t>
                      </a:r>
                    </a:p>
                  </a:txBody>
                  <a:tcPr marT="45674" marB="45674" anchor="ctr" horzOverflow="overflow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845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7556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7FAC"/>
                          </a:solidFill>
                          <a:effectLst/>
                          <a:latin typeface="Open Sans Semibold" pitchFamily="34" charset="0"/>
                          <a:ea typeface="+mn-ea"/>
                          <a:cs typeface="Open Sans Semibold" pitchFamily="34" charset="0"/>
                        </a:rPr>
                        <a:t>Форма собственности</a:t>
                      </a:r>
                    </a:p>
                  </a:txBody>
                  <a:tcPr marT="45674" marB="45674" anchor="ctr" horzOverflow="overflow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556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Open Sans" pitchFamily="34" charset="0"/>
                          <a:cs typeface="Open Sans" pitchFamily="34" charset="0"/>
                        </a:rPr>
                        <a:t>государственная собственность не разграничена</a:t>
                      </a:r>
                    </a:p>
                  </a:txBody>
                  <a:tcPr marT="45674" marB="45674" anchor="ctr" horzOverflow="overflow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56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7556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FAC"/>
                          </a:solidFill>
                          <a:effectLst/>
                          <a:latin typeface="Open Sans Semibold" pitchFamily="34" charset="0"/>
                          <a:cs typeface="Open Sans Semibold" pitchFamily="34" charset="0"/>
                        </a:rPr>
                        <a:t>Приоритетное  направление использования</a:t>
                      </a:r>
                      <a:endParaRPr kumimoji="0" lang="ru-RU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Open Sans Semibold" pitchFamily="34" charset="0"/>
                        <a:cs typeface="Open Sans Semibold" pitchFamily="34" charset="0"/>
                      </a:endParaRPr>
                    </a:p>
                  </a:txBody>
                  <a:tcPr marT="45674" marB="45674" anchor="ctr" horzOverflow="overflow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556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Open Sans" pitchFamily="34" charset="0"/>
                          <a:cs typeface="Open Sans" pitchFamily="34" charset="0"/>
                        </a:rPr>
                        <a:t>для производственной деятельности</a:t>
                      </a:r>
                    </a:p>
                  </a:txBody>
                  <a:tcPr marT="45674" marB="45674" anchor="ctr" horzOverflow="overflow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25" name="Таблица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8468008"/>
              </p:ext>
            </p:extLst>
          </p:nvPr>
        </p:nvGraphicFramePr>
        <p:xfrm>
          <a:off x="236368" y="4278268"/>
          <a:ext cx="6738938" cy="1463674"/>
        </p:xfrm>
        <a:graphic>
          <a:graphicData uri="http://schemas.openxmlformats.org/drawingml/2006/table">
            <a:tbl>
              <a:tblPr/>
              <a:tblGrid>
                <a:gridCol w="13414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58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38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03138">
                <a:tc rowSpan="4">
                  <a:txBody>
                    <a:bodyPr/>
                    <a:lstStyle/>
                    <a:p>
                      <a:pPr marL="0" marR="0" lvl="0" indent="0" algn="ctr" defTabSz="7556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FAC"/>
                          </a:solidFill>
                          <a:effectLst/>
                          <a:latin typeface="Open Sans Semibold" pitchFamily="34" charset="0"/>
                          <a:cs typeface="Open Sans Semibold" pitchFamily="34" charset="0"/>
                        </a:rPr>
                        <a:t>Инженерная инфраструктура</a:t>
                      </a:r>
                    </a:p>
                  </a:txBody>
                  <a:tcPr marT="45740" marB="45740" anchor="ctr" horzOverflow="overflow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556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7FAC"/>
                          </a:solidFill>
                          <a:effectLst/>
                          <a:latin typeface="Open Sans Semibold" pitchFamily="34" charset="0"/>
                          <a:cs typeface="Open Sans Semibold" pitchFamily="34" charset="0"/>
                        </a:rPr>
                        <a:t>Электроснабжение</a:t>
                      </a:r>
                    </a:p>
                  </a:txBody>
                  <a:tcPr marT="45740" marB="45740" anchor="ctr" horzOverflow="overflow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7556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Open Sans" pitchFamily="34" charset="0"/>
                          <a:cs typeface="Open Sans" pitchFamily="34" charset="0"/>
                        </a:rPr>
                        <a:t>ближайший центр питания ПС Шумячи 110/35/10 на расстоянии </a:t>
                      </a:r>
                      <a:b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Open Sans" pitchFamily="34" charset="0"/>
                          <a:cs typeface="Open Sans" pitchFamily="34" charset="0"/>
                        </a:rPr>
                      </a:b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Open Sans" pitchFamily="34" charset="0"/>
                          <a:cs typeface="Open Sans" pitchFamily="34" charset="0"/>
                        </a:rPr>
                        <a:t>1,9 км по прямой до границы земельного участка. Резерв мощности для тех. присоединения составляет 5,78 МВА</a:t>
                      </a:r>
                      <a:endParaRPr kumimoji="0" lang="ru-RU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B3838"/>
                        </a:solidFill>
                        <a:effectLst/>
                        <a:latin typeface="Open Sans" pitchFamily="34" charset="0"/>
                        <a:cs typeface="Open Sans" pitchFamily="34" charset="0"/>
                      </a:endParaRPr>
                    </a:p>
                  </a:txBody>
                  <a:tcPr marT="45740" marB="45740" anchor="ctr" horzOverflow="overflow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313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7556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FAC"/>
                          </a:solidFill>
                          <a:effectLst/>
                          <a:latin typeface="Open Sans Semibold" pitchFamily="34" charset="0"/>
                          <a:cs typeface="Open Sans Semibold" pitchFamily="34" charset="0"/>
                        </a:rPr>
                        <a:t>Газоснабжение</a:t>
                      </a:r>
                    </a:p>
                  </a:txBody>
                  <a:tcPr marT="45740" marB="45740" anchor="ctr" horzOverflow="overflow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556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Open Sans" pitchFamily="34" charset="0"/>
                          <a:cs typeface="Open Sans" pitchFamily="34" charset="0"/>
                        </a:rPr>
                        <a:t>точка подключения на расстоянии 100 м (диаметр трубы 273 мм), свободная мощность – 200 </a:t>
                      </a:r>
                      <a:r>
                        <a:rPr kumimoji="0" lang="ru-RU" sz="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Open Sans" pitchFamily="34" charset="0"/>
                          <a:cs typeface="Open Sans" pitchFamily="34" charset="0"/>
                        </a:rPr>
                        <a:t>куб.м</a:t>
                      </a: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Open Sans" pitchFamily="34" charset="0"/>
                          <a:cs typeface="Open Sans" pitchFamily="34" charset="0"/>
                        </a:rPr>
                        <a:t>/год, ориентировочная стоимость </a:t>
                      </a:r>
                      <a:r>
                        <a:rPr kumimoji="0" lang="ru-RU" sz="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Open Sans" pitchFamily="34" charset="0"/>
                          <a:cs typeface="Open Sans" pitchFamily="34" charset="0"/>
                        </a:rPr>
                        <a:t>тех.присоединения</a:t>
                      </a: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Open Sans" pitchFamily="34" charset="0"/>
                          <a:cs typeface="Open Sans" pitchFamily="34" charset="0"/>
                        </a:rPr>
                        <a:t> – 2 </a:t>
                      </a:r>
                      <a:r>
                        <a:rPr kumimoji="0" lang="ru-RU" sz="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Open Sans" pitchFamily="34" charset="0"/>
                          <a:cs typeface="Open Sans" pitchFamily="34" charset="0"/>
                        </a:rPr>
                        <a:t>млн.руб</a:t>
                      </a: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Open Sans" pitchFamily="34" charset="0"/>
                          <a:cs typeface="Open Sans" pitchFamily="34" charset="0"/>
                        </a:rPr>
                        <a:t>. (за 1км), сроки – от 2 мес.</a:t>
                      </a:r>
                      <a:endParaRPr kumimoji="0" lang="ru-RU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B3838"/>
                        </a:solidFill>
                        <a:effectLst/>
                        <a:latin typeface="Open Sans" pitchFamily="34" charset="0"/>
                        <a:cs typeface="Open Sans" pitchFamily="34" charset="0"/>
                      </a:endParaRPr>
                    </a:p>
                  </a:txBody>
                  <a:tcPr marT="45740" marB="45740" anchor="ctr" horzOverflow="overflow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869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7556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7FAC"/>
                          </a:solidFill>
                          <a:effectLst/>
                          <a:latin typeface="Open Sans Semibold" pitchFamily="34" charset="0"/>
                          <a:cs typeface="Open Sans Semibold" pitchFamily="34" charset="0"/>
                        </a:rPr>
                        <a:t>Водоснабжение</a:t>
                      </a:r>
                    </a:p>
                  </a:txBody>
                  <a:tcPr marT="45740" marB="45740" anchor="ctr" horzOverflow="overflow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7556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Open Sans" pitchFamily="34" charset="0"/>
                          <a:cs typeface="Open Sans" pitchFamily="34" charset="0"/>
                        </a:rPr>
                        <a:t>строительство собственного водозабора и водопроводных сетей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3B3838"/>
                        </a:solidFill>
                        <a:effectLst/>
                        <a:latin typeface="Open Sans" pitchFamily="34" charset="0"/>
                        <a:cs typeface="Open Sans" pitchFamily="34" charset="0"/>
                      </a:endParaRPr>
                    </a:p>
                  </a:txBody>
                  <a:tcPr marT="45740" marB="45740" anchor="ctr" horzOverflow="overflow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869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7556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7FAC"/>
                          </a:solidFill>
                          <a:effectLst/>
                          <a:latin typeface="Open Sans Semibold" pitchFamily="34" charset="0"/>
                          <a:cs typeface="Open Sans Semibold" pitchFamily="34" charset="0"/>
                        </a:rPr>
                        <a:t>Водоотведение</a:t>
                      </a:r>
                    </a:p>
                  </a:txBody>
                  <a:tcPr marT="45740" marB="45740" anchor="ctr" horzOverflow="overflow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556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Open Sans" pitchFamily="34" charset="0"/>
                          <a:cs typeface="Open Sans" pitchFamily="34" charset="0"/>
                        </a:rPr>
                        <a:t>необходимо строительство локальных сооружений </a:t>
                      </a:r>
                    </a:p>
                  </a:txBody>
                  <a:tcPr marT="45740" marB="45740" anchor="ctr" horzOverflow="overflow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27" name="Таблица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7966691"/>
              </p:ext>
            </p:extLst>
          </p:nvPr>
        </p:nvGraphicFramePr>
        <p:xfrm>
          <a:off x="236368" y="5741943"/>
          <a:ext cx="6029325" cy="330200"/>
        </p:xfrm>
        <a:graphic>
          <a:graphicData uri="http://schemas.openxmlformats.org/drawingml/2006/table">
            <a:tbl>
              <a:tblPr/>
              <a:tblGrid>
                <a:gridCol w="26971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321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0200">
                <a:tc>
                  <a:txBody>
                    <a:bodyPr/>
                    <a:lstStyle/>
                    <a:p>
                      <a:pPr marL="0" marR="0" lvl="0" indent="0" algn="ctr" defTabSz="7556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FAC"/>
                          </a:solidFill>
                          <a:effectLst/>
                          <a:latin typeface="Open Sans Semibold" pitchFamily="34" charset="0"/>
                          <a:cs typeface="Open Sans Semibold" pitchFamily="34" charset="0"/>
                        </a:rPr>
                        <a:t>Подъездные пути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556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Open Sans" pitchFamily="34" charset="0"/>
                          <a:cs typeface="Open Sans" pitchFamily="34" charset="0"/>
                        </a:rPr>
                        <a:t> </a:t>
                      </a: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Open Sans" pitchFamily="34" charset="0"/>
                          <a:cs typeface="Open Sans" pitchFamily="34" charset="0"/>
                        </a:rPr>
                        <a:t>автомобильная дорога (асфальт) примыкает к участку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8" name="Таблица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2811050"/>
              </p:ext>
            </p:extLst>
          </p:nvPr>
        </p:nvGraphicFramePr>
        <p:xfrm>
          <a:off x="236368" y="6070556"/>
          <a:ext cx="6029325" cy="244475"/>
        </p:xfrm>
        <a:graphic>
          <a:graphicData uri="http://schemas.openxmlformats.org/drawingml/2006/table">
            <a:tbl>
              <a:tblPr/>
              <a:tblGrid>
                <a:gridCol w="27035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258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44475">
                <a:tc>
                  <a:txBody>
                    <a:bodyPr/>
                    <a:lstStyle/>
                    <a:p>
                      <a:pPr marL="0" marR="0" lvl="0" indent="0" algn="ctr" defTabSz="7556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7FAC"/>
                          </a:solidFill>
                          <a:effectLst/>
                          <a:latin typeface="Open Sans Semibold" pitchFamily="34" charset="0"/>
                          <a:cs typeface="Open Sans Semibold" pitchFamily="34" charset="0"/>
                        </a:rPr>
                        <a:t>Условия предоставления</a:t>
                      </a:r>
                    </a:p>
                  </a:txBody>
                  <a:tcPr marT="45839" marB="45839" anchor="ctr" horzOverflow="overflow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556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Open Sans" pitchFamily="34" charset="0"/>
                          <a:cs typeface="Open Sans" pitchFamily="34" charset="0"/>
                        </a:rPr>
                        <a:t>аренда: 1,15 руб./кв.м.</a:t>
                      </a:r>
                    </a:p>
                  </a:txBody>
                  <a:tcPr marT="45839" marB="45839" anchor="ctr" horzOverflow="overflow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3592837"/>
              </p:ext>
            </p:extLst>
          </p:nvPr>
        </p:nvGraphicFramePr>
        <p:xfrm>
          <a:off x="236368" y="938245"/>
          <a:ext cx="5062169" cy="2253426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2485569">
                  <a:extLst>
                    <a:ext uri="{9D8B030D-6E8A-4147-A177-3AD203B41FA5}">
                      <a16:colId xmlns:a16="http://schemas.microsoft.com/office/drawing/2014/main" val="4165441938"/>
                    </a:ext>
                  </a:extLst>
                </a:gridCol>
                <a:gridCol w="2576600">
                  <a:extLst>
                    <a:ext uri="{9D8B030D-6E8A-4147-A177-3AD203B41FA5}">
                      <a16:colId xmlns:a16="http://schemas.microsoft.com/office/drawing/2014/main" val="1779954494"/>
                    </a:ext>
                  </a:extLst>
                </a:gridCol>
              </a:tblGrid>
              <a:tr h="825683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Инвестиционная площадка </a:t>
                      </a:r>
                    </a:p>
                    <a:p>
                      <a:pPr algn="ctr"/>
                      <a:r>
                        <a:rPr lang="ru-RU" sz="14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№ 67-24-02</a:t>
                      </a:r>
                    </a:p>
                  </a:txBody>
                  <a:tcPr>
                    <a:solidFill>
                      <a:srgbClr val="D1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ru-RU" sz="1400" dirty="0" smtClean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1530806"/>
                  </a:ext>
                </a:extLst>
              </a:tr>
              <a:tr h="1427743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Местоположение:</a:t>
                      </a:r>
                    </a:p>
                    <a:p>
                      <a:pPr marL="174625" marR="0" lvl="0" indent="0" algn="l" defTabSz="7556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Open Sans" pitchFamily="34" charset="0"/>
                          <a:cs typeface="Open Sans" pitchFamily="34" charset="0"/>
                        </a:rPr>
                        <a:t>п. Шумячи, ул. Кирпичный завод;</a:t>
                      </a:r>
                    </a:p>
                    <a:p>
                      <a:pPr marL="174625" marR="0" lvl="0" indent="0" algn="just" defTabSz="7556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Open Sans" pitchFamily="34" charset="0"/>
                          <a:cs typeface="Open Sans" pitchFamily="34" charset="0"/>
                        </a:rPr>
                        <a:t>- расстояние до г. Москвы: 427 км;</a:t>
                      </a:r>
                    </a:p>
                    <a:p>
                      <a:pPr marL="174625" marR="0" lvl="0" indent="0" algn="just" defTabSz="7556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Open Sans" pitchFamily="34" charset="0"/>
                          <a:cs typeface="Open Sans" pitchFamily="34" charset="0"/>
                        </a:rPr>
                        <a:t>- расстояние до г. Смоленска: 137 км</a:t>
                      </a:r>
                      <a:endParaRPr lang="ru-RU" sz="1050" kern="1200" dirty="0" smtClean="0">
                        <a:solidFill>
                          <a:schemeClr val="tx1"/>
                        </a:solidFill>
                        <a:latin typeface="Open Sans" pitchFamily="34" charset="0"/>
                        <a:ea typeface="Open Sans" pitchFamily="34" charset="0"/>
                        <a:cs typeface="Open Sans" pitchFamily="34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just"/>
                      <a:endParaRPr lang="ru-RU" sz="11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780204"/>
                  </a:ext>
                </a:extLst>
              </a:tr>
            </a:tbl>
          </a:graphicData>
        </a:graphic>
      </p:graphicFrame>
      <p:pic>
        <p:nvPicPr>
          <p:cNvPr id="2050" name="Picture 2" descr="https://tvernews.ru/uploads/khOK2yxuuHU9aWre2lNKGIMjrLRrS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8536" y="924327"/>
            <a:ext cx="2175791" cy="2306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7350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SDA\Desktop\Шумовка_К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8335" y="964947"/>
            <a:ext cx="2610199" cy="2151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1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0575" y="155575"/>
            <a:ext cx="549910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22" name="TextBox 2"/>
          <p:cNvSpPr txBox="1">
            <a:spLocks noChangeArrowheads="1"/>
          </p:cNvSpPr>
          <p:nvPr/>
        </p:nvSpPr>
        <p:spPr bwMode="auto">
          <a:xfrm>
            <a:off x="2060575" y="317500"/>
            <a:ext cx="54991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825"/>
              </a:spcBef>
              <a:buFont typeface="Arial" panose="020B0604020202020204" pitchFamily="34" charset="0"/>
              <a:buChar char="•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4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4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4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4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sz="2400">
                <a:solidFill>
                  <a:schemeClr val="bg1"/>
                </a:solidFill>
                <a:latin typeface="Open Sans Semibold" panose="020B0706030804020204" pitchFamily="34" charset="0"/>
                <a:cs typeface="Open Sans Semibold" panose="020B0706030804020204" pitchFamily="34" charset="0"/>
              </a:rPr>
              <a:t>Инвестиционные площадки</a:t>
            </a:r>
          </a:p>
        </p:txBody>
      </p:sp>
      <p:sp>
        <p:nvSpPr>
          <p:cNvPr id="17423" name="TextBox 14"/>
          <p:cNvSpPr txBox="1">
            <a:spLocks noChangeArrowheads="1"/>
          </p:cNvSpPr>
          <p:nvPr/>
        </p:nvSpPr>
        <p:spPr bwMode="auto">
          <a:xfrm>
            <a:off x="7121525" y="7189788"/>
            <a:ext cx="43794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825"/>
              </a:spcBef>
              <a:buFont typeface="Arial" panose="020B0604020202020204" pitchFamily="34" charset="0"/>
              <a:buChar char="•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4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4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4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4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sz="1800" b="1" i="1" dirty="0" smtClean="0">
                <a:solidFill>
                  <a:srgbClr val="339533"/>
                </a:solidFill>
                <a:latin typeface="Open Sans Semibold" panose="020B0706030804020204" pitchFamily="34" charset="0"/>
                <a:cs typeface="Open Sans Semibold" panose="020B0706030804020204" pitchFamily="34" charset="0"/>
              </a:rPr>
              <a:t>12</a:t>
            </a:r>
            <a:endParaRPr lang="ru-RU" sz="1800" b="1" i="1" dirty="0">
              <a:solidFill>
                <a:srgbClr val="339533"/>
              </a:solidFill>
              <a:latin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graphicFrame>
        <p:nvGraphicFramePr>
          <p:cNvPr id="20" name="Таблица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8784634"/>
              </p:ext>
            </p:extLst>
          </p:nvPr>
        </p:nvGraphicFramePr>
        <p:xfrm>
          <a:off x="215900" y="3146425"/>
          <a:ext cx="7131050" cy="1051192"/>
        </p:xfrm>
        <a:graphic>
          <a:graphicData uri="http://schemas.openxmlformats.org/drawingml/2006/table">
            <a:tbl>
              <a:tblPr/>
              <a:tblGrid>
                <a:gridCol w="20526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39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384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28455">
                <a:tc rowSpan="4">
                  <a:txBody>
                    <a:bodyPr/>
                    <a:lstStyle/>
                    <a:p>
                      <a:pPr marL="0" marR="0" lvl="0" indent="0" algn="ctr" defTabSz="7556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FAC"/>
                          </a:solidFill>
                          <a:effectLst/>
                          <a:latin typeface="Open Sans Semibold" pitchFamily="34" charset="0"/>
                          <a:cs typeface="Open Sans Semibold" pitchFamily="34" charset="0"/>
                        </a:rPr>
                        <a:t>Характеристика</a:t>
                      </a:r>
                    </a:p>
                    <a:p>
                      <a:pPr marL="0" marR="0" lvl="0" indent="0" algn="ctr" defTabSz="7556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FAC"/>
                          </a:solidFill>
                          <a:effectLst/>
                          <a:latin typeface="Open Sans Semibold" pitchFamily="34" charset="0"/>
                          <a:cs typeface="Open Sans Semibold" pitchFamily="34" charset="0"/>
                        </a:rPr>
                        <a:t>участка</a:t>
                      </a:r>
                    </a:p>
                  </a:txBody>
                  <a:tcPr marT="45674" marB="45674" anchor="ctr" horzOverflow="overflow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556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7FAC"/>
                          </a:solidFill>
                          <a:effectLst/>
                          <a:latin typeface="Open Sans Semibold" pitchFamily="34" charset="0"/>
                          <a:ea typeface="+mn-ea"/>
                          <a:cs typeface="Open Sans Semibold" pitchFamily="34" charset="0"/>
                        </a:rPr>
                        <a:t>Площадь</a:t>
                      </a:r>
                    </a:p>
                  </a:txBody>
                  <a:tcPr marT="45674" marB="45674" anchor="ctr" horzOverflow="overflow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556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Open Sans" pitchFamily="34" charset="0"/>
                          <a:cs typeface="Open Sans" pitchFamily="34" charset="0"/>
                        </a:rPr>
                        <a:t>9 9 га</a:t>
                      </a:r>
                    </a:p>
                  </a:txBody>
                  <a:tcPr marT="45674" marB="45674" anchor="ctr" horzOverflow="overflow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845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7556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7FAC"/>
                          </a:solidFill>
                          <a:effectLst/>
                          <a:latin typeface="Open Sans Semibold" pitchFamily="34" charset="0"/>
                          <a:ea typeface="+mn-ea"/>
                          <a:cs typeface="Open Sans Semibold" pitchFamily="34" charset="0"/>
                        </a:rPr>
                        <a:t>Категория земли</a:t>
                      </a:r>
                    </a:p>
                  </a:txBody>
                  <a:tcPr marT="45674" marB="45674" anchor="ctr" horzOverflow="overflow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556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Open Sans" pitchFamily="34" charset="0"/>
                          <a:cs typeface="Open Sans" pitchFamily="34" charset="0"/>
                        </a:rPr>
                        <a:t>земли сельскохозяйственного назначения</a:t>
                      </a:r>
                    </a:p>
                  </a:txBody>
                  <a:tcPr marT="45674" marB="45674" anchor="ctr" horzOverflow="overflow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845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7556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7FAC"/>
                          </a:solidFill>
                          <a:effectLst/>
                          <a:latin typeface="Open Sans Semibold" pitchFamily="34" charset="0"/>
                          <a:ea typeface="+mn-ea"/>
                          <a:cs typeface="Open Sans Semibold" pitchFamily="34" charset="0"/>
                        </a:rPr>
                        <a:t>Форма собственности</a:t>
                      </a:r>
                    </a:p>
                  </a:txBody>
                  <a:tcPr marT="45674" marB="45674" anchor="ctr" horzOverflow="overflow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556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Open Sans" pitchFamily="34" charset="0"/>
                          <a:cs typeface="Open Sans" pitchFamily="34" charset="0"/>
                        </a:rPr>
                        <a:t>государственная собственность не разграничена</a:t>
                      </a:r>
                    </a:p>
                  </a:txBody>
                  <a:tcPr marT="45674" marB="45674" anchor="ctr" horzOverflow="overflow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56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7556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FAC"/>
                          </a:solidFill>
                          <a:effectLst/>
                          <a:latin typeface="Open Sans Semibold" pitchFamily="34" charset="0"/>
                          <a:cs typeface="Open Sans Semibold" pitchFamily="34" charset="0"/>
                        </a:rPr>
                        <a:t>Приоритетное  направление использования</a:t>
                      </a:r>
                      <a:endParaRPr kumimoji="0" lang="ru-RU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Open Sans Semibold" pitchFamily="34" charset="0"/>
                        <a:cs typeface="Open Sans Semibold" pitchFamily="34" charset="0"/>
                      </a:endParaRPr>
                    </a:p>
                  </a:txBody>
                  <a:tcPr marT="45674" marB="45674" anchor="ctr" horzOverflow="overflow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556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Open Sans" pitchFamily="34" charset="0"/>
                          <a:cs typeface="Open Sans" pitchFamily="34" charset="0"/>
                        </a:rPr>
                        <a:t>для сельскохозяйственного производства</a:t>
                      </a:r>
                    </a:p>
                  </a:txBody>
                  <a:tcPr marT="45674" marB="45674" anchor="ctr" horzOverflow="overflow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23" name="Таблица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3332832"/>
              </p:ext>
            </p:extLst>
          </p:nvPr>
        </p:nvGraphicFramePr>
        <p:xfrm>
          <a:off x="215900" y="4194175"/>
          <a:ext cx="6738938" cy="1463674"/>
        </p:xfrm>
        <a:graphic>
          <a:graphicData uri="http://schemas.openxmlformats.org/drawingml/2006/table">
            <a:tbl>
              <a:tblPr/>
              <a:tblGrid>
                <a:gridCol w="13414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58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38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03138">
                <a:tc rowSpan="4">
                  <a:txBody>
                    <a:bodyPr/>
                    <a:lstStyle/>
                    <a:p>
                      <a:pPr marL="0" marR="0" lvl="0" indent="0" algn="ctr" defTabSz="7556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FAC"/>
                          </a:solidFill>
                          <a:effectLst/>
                          <a:latin typeface="Open Sans Semibold" pitchFamily="34" charset="0"/>
                          <a:cs typeface="Open Sans Semibold" pitchFamily="34" charset="0"/>
                        </a:rPr>
                        <a:t>Инженерная инфраструктура</a:t>
                      </a:r>
                    </a:p>
                  </a:txBody>
                  <a:tcPr marT="45740" marB="45740" anchor="ctr" horzOverflow="overflow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556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7FAC"/>
                          </a:solidFill>
                          <a:effectLst/>
                          <a:latin typeface="Open Sans Semibold" pitchFamily="34" charset="0"/>
                          <a:cs typeface="Open Sans Semibold" pitchFamily="34" charset="0"/>
                        </a:rPr>
                        <a:t>Электроснабжение</a:t>
                      </a:r>
                    </a:p>
                  </a:txBody>
                  <a:tcPr marT="45740" marB="45740" anchor="ctr" horzOverflow="overflow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7556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Open Sans" pitchFamily="34" charset="0"/>
                          <a:cs typeface="Open Sans" pitchFamily="34" charset="0"/>
                        </a:rPr>
                        <a:t>ближайший центр питания ПС Шумячи 110/35/10 на расстоянии 5,2 км по прямой до границы земельного участка. Резерв мощности для тех. присоединения составляет</a:t>
                      </a: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Open Sans" pitchFamily="34" charset="0"/>
                          <a:cs typeface="Open Sans" pitchFamily="34" charset="0"/>
                        </a:rPr>
                        <a:t> </a:t>
                      </a: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Open Sans" pitchFamily="34" charset="0"/>
                          <a:cs typeface="Open Sans" pitchFamily="34" charset="0"/>
                        </a:rPr>
                        <a:t>5,78МВА</a:t>
                      </a:r>
                    </a:p>
                  </a:txBody>
                  <a:tcPr marT="45740" marB="45740" anchor="ctr" horzOverflow="overflow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313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7556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FAC"/>
                          </a:solidFill>
                          <a:effectLst/>
                          <a:latin typeface="Open Sans Semibold" pitchFamily="34" charset="0"/>
                          <a:cs typeface="Open Sans Semibold" pitchFamily="34" charset="0"/>
                        </a:rPr>
                        <a:t>Газоснабжение</a:t>
                      </a:r>
                    </a:p>
                  </a:txBody>
                  <a:tcPr marT="45740" marB="45740" anchor="ctr" horzOverflow="overflow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556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Open Sans" pitchFamily="34" charset="0"/>
                          <a:cs typeface="Open Sans" pitchFamily="34" charset="0"/>
                        </a:rPr>
                        <a:t>точка подключения на расстоянии 2,5 км (диаметр трубы 110 мм), макс. мощность - 1,5млн.куб.м/год, ориентировочная стоимость </a:t>
                      </a:r>
                      <a:r>
                        <a:rPr kumimoji="0" lang="ru-RU" sz="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Open Sans" pitchFamily="34" charset="0"/>
                          <a:cs typeface="Open Sans" pitchFamily="34" charset="0"/>
                        </a:rPr>
                        <a:t>тех.присоединения</a:t>
                      </a: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Open Sans" pitchFamily="34" charset="0"/>
                          <a:cs typeface="Open Sans" pitchFamily="34" charset="0"/>
                        </a:rPr>
                        <a:t> – 2 </a:t>
                      </a:r>
                      <a:r>
                        <a:rPr kumimoji="0" lang="ru-RU" sz="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Open Sans" pitchFamily="34" charset="0"/>
                          <a:cs typeface="Open Sans" pitchFamily="34" charset="0"/>
                        </a:rPr>
                        <a:t>млн.руб</a:t>
                      </a: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Open Sans" pitchFamily="34" charset="0"/>
                          <a:cs typeface="Open Sans" pitchFamily="34" charset="0"/>
                        </a:rPr>
                        <a:t>. (за 1км), сроки – от 2 мес.</a:t>
                      </a:r>
                      <a:endParaRPr kumimoji="0" lang="ru-RU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B3838"/>
                        </a:solidFill>
                        <a:effectLst/>
                        <a:latin typeface="Open Sans" pitchFamily="34" charset="0"/>
                        <a:cs typeface="Open Sans" pitchFamily="34" charset="0"/>
                      </a:endParaRPr>
                    </a:p>
                  </a:txBody>
                  <a:tcPr marT="45740" marB="45740" anchor="ctr" horzOverflow="overflow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869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7556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7FAC"/>
                          </a:solidFill>
                          <a:effectLst/>
                          <a:latin typeface="Open Sans Semibold" pitchFamily="34" charset="0"/>
                          <a:cs typeface="Open Sans Semibold" pitchFamily="34" charset="0"/>
                        </a:rPr>
                        <a:t>Водоснабжение</a:t>
                      </a:r>
                    </a:p>
                  </a:txBody>
                  <a:tcPr marT="45740" marB="45740" anchor="ctr" horzOverflow="overflow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7556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Open Sans" pitchFamily="34" charset="0"/>
                          <a:cs typeface="Open Sans" pitchFamily="34" charset="0"/>
                        </a:rPr>
                        <a:t>строительство собственного водозабора и водопроводных сетей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3B3838"/>
                        </a:solidFill>
                        <a:effectLst/>
                        <a:latin typeface="Open Sans" pitchFamily="34" charset="0"/>
                        <a:cs typeface="Open Sans" pitchFamily="34" charset="0"/>
                      </a:endParaRPr>
                    </a:p>
                  </a:txBody>
                  <a:tcPr marT="45740" marB="45740" anchor="ctr" horzOverflow="overflow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869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7556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7FAC"/>
                          </a:solidFill>
                          <a:effectLst/>
                          <a:latin typeface="Open Sans Semibold" pitchFamily="34" charset="0"/>
                          <a:cs typeface="Open Sans Semibold" pitchFamily="34" charset="0"/>
                        </a:rPr>
                        <a:t>Водоотведение</a:t>
                      </a:r>
                    </a:p>
                  </a:txBody>
                  <a:tcPr marT="45740" marB="45740" anchor="ctr" horzOverflow="overflow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556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Open Sans" pitchFamily="34" charset="0"/>
                          <a:cs typeface="Open Sans" pitchFamily="34" charset="0"/>
                        </a:rPr>
                        <a:t>необходимо строительство локальных сооружений </a:t>
                      </a:r>
                    </a:p>
                  </a:txBody>
                  <a:tcPr marT="45740" marB="45740" anchor="ctr" horzOverflow="overflow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24" name="Таблица 23"/>
          <p:cNvGraphicFramePr>
            <a:graphicFrameLocks noGrp="1"/>
          </p:cNvGraphicFramePr>
          <p:nvPr/>
        </p:nvGraphicFramePr>
        <p:xfrm>
          <a:off x="215900" y="5657850"/>
          <a:ext cx="6029325" cy="330200"/>
        </p:xfrm>
        <a:graphic>
          <a:graphicData uri="http://schemas.openxmlformats.org/drawingml/2006/table">
            <a:tbl>
              <a:tblPr/>
              <a:tblGrid>
                <a:gridCol w="26971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321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0200">
                <a:tc>
                  <a:txBody>
                    <a:bodyPr/>
                    <a:lstStyle/>
                    <a:p>
                      <a:pPr marL="0" marR="0" lvl="0" indent="0" algn="ctr" defTabSz="7556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7FAC"/>
                          </a:solidFill>
                          <a:effectLst/>
                          <a:latin typeface="Open Sans Semibold" pitchFamily="34" charset="0"/>
                          <a:cs typeface="Open Sans Semibold" pitchFamily="34" charset="0"/>
                        </a:rPr>
                        <a:t>Подъездные пути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556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Open Sans" pitchFamily="34" charset="0"/>
                          <a:cs typeface="Open Sans" pitchFamily="34" charset="0"/>
                        </a:rPr>
                        <a:t> </a:t>
                      </a: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Open Sans" pitchFamily="34" charset="0"/>
                          <a:cs typeface="Open Sans" pitchFamily="34" charset="0"/>
                        </a:rPr>
                        <a:t>автомобильная дорога (асфальт) на расстоянии 150м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7" name="Таблица 26"/>
          <p:cNvGraphicFramePr>
            <a:graphicFrameLocks noGrp="1"/>
          </p:cNvGraphicFramePr>
          <p:nvPr/>
        </p:nvGraphicFramePr>
        <p:xfrm>
          <a:off x="215900" y="5986463"/>
          <a:ext cx="6029325" cy="244475"/>
        </p:xfrm>
        <a:graphic>
          <a:graphicData uri="http://schemas.openxmlformats.org/drawingml/2006/table">
            <a:tbl>
              <a:tblPr/>
              <a:tblGrid>
                <a:gridCol w="27035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258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44475">
                <a:tc>
                  <a:txBody>
                    <a:bodyPr/>
                    <a:lstStyle/>
                    <a:p>
                      <a:pPr marL="0" marR="0" lvl="0" indent="0" algn="ctr" defTabSz="7556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7FAC"/>
                          </a:solidFill>
                          <a:effectLst/>
                          <a:latin typeface="Open Sans Semibold" pitchFamily="34" charset="0"/>
                          <a:cs typeface="Open Sans Semibold" pitchFamily="34" charset="0"/>
                        </a:rPr>
                        <a:t>Условия предоставления</a:t>
                      </a:r>
                    </a:p>
                  </a:txBody>
                  <a:tcPr marT="45839" marB="45839" anchor="ctr" horzOverflow="overflow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556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Open Sans" pitchFamily="34" charset="0"/>
                          <a:cs typeface="Open Sans" pitchFamily="34" charset="0"/>
                        </a:rPr>
                        <a:t>аренда: 1,15 руб./кв.м.</a:t>
                      </a:r>
                    </a:p>
                  </a:txBody>
                  <a:tcPr marT="45839" marB="45839" anchor="ctr" horzOverflow="overflow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7479" name="TextBox 17"/>
          <p:cNvSpPr txBox="1">
            <a:spLocks noChangeArrowheads="1"/>
          </p:cNvSpPr>
          <p:nvPr/>
        </p:nvSpPr>
        <p:spPr bwMode="auto">
          <a:xfrm>
            <a:off x="925513" y="184150"/>
            <a:ext cx="102870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825"/>
              </a:spcBef>
              <a:buFont typeface="Arial" panose="020B0604020202020204" pitchFamily="34" charset="0"/>
              <a:buChar char="•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4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4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4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4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sz="1100">
                <a:solidFill>
                  <a:srgbClr val="0D0D0D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Шумячский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sz="1100">
                <a:solidFill>
                  <a:srgbClr val="0D0D0D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район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sz="1100">
                <a:solidFill>
                  <a:srgbClr val="0D0D0D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sz="1100">
                <a:solidFill>
                  <a:srgbClr val="0D0D0D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sp>
        <p:nvSpPr>
          <p:cNvPr id="17480" name="TextBox 20"/>
          <p:cNvSpPr txBox="1">
            <a:spLocks noChangeArrowheads="1"/>
          </p:cNvSpPr>
          <p:nvPr/>
        </p:nvSpPr>
        <p:spPr bwMode="auto">
          <a:xfrm>
            <a:off x="236538" y="439738"/>
            <a:ext cx="20955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825"/>
              </a:spcBef>
              <a:buFont typeface="Arial" panose="020B0604020202020204" pitchFamily="34" charset="0"/>
              <a:buChar char="•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4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4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4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4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sz="700">
                <a:solidFill>
                  <a:srgbClr val="002060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  <p:pic>
        <p:nvPicPr>
          <p:cNvPr id="17481" name="Picture 3" descr="Буфер обмена0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57163"/>
            <a:ext cx="668337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6" name="Таблица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8298230"/>
              </p:ext>
            </p:extLst>
          </p:nvPr>
        </p:nvGraphicFramePr>
        <p:xfrm>
          <a:off x="168294" y="922339"/>
          <a:ext cx="5130243" cy="2237532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2518994">
                  <a:extLst>
                    <a:ext uri="{9D8B030D-6E8A-4147-A177-3AD203B41FA5}">
                      <a16:colId xmlns:a16="http://schemas.microsoft.com/office/drawing/2014/main" val="4165441938"/>
                    </a:ext>
                  </a:extLst>
                </a:gridCol>
                <a:gridCol w="2611249">
                  <a:extLst>
                    <a:ext uri="{9D8B030D-6E8A-4147-A177-3AD203B41FA5}">
                      <a16:colId xmlns:a16="http://schemas.microsoft.com/office/drawing/2014/main" val="1779954494"/>
                    </a:ext>
                  </a:extLst>
                </a:gridCol>
              </a:tblGrid>
              <a:tr h="718074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Инвестиционная площадка </a:t>
                      </a:r>
                    </a:p>
                    <a:p>
                      <a:pPr algn="ctr"/>
                      <a:r>
                        <a:rPr lang="ru-RU" sz="14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№ 67-24-05</a:t>
                      </a:r>
                    </a:p>
                  </a:txBody>
                  <a:tcPr>
                    <a:solidFill>
                      <a:srgbClr val="D1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ru-RU" sz="1400" dirty="0" smtClean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1530806"/>
                  </a:ext>
                </a:extLst>
              </a:tr>
              <a:tr h="1506012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Местоположение:</a:t>
                      </a:r>
                    </a:p>
                    <a:p>
                      <a:pPr algn="ctr"/>
                      <a:r>
                        <a:rPr lang="ru-RU" sz="1050" kern="1200" dirty="0" smtClean="0">
                          <a:solidFill>
                            <a:schemeClr val="tx1"/>
                          </a:solidFill>
                          <a:latin typeface="Open Sans" pitchFamily="34" charset="0"/>
                          <a:ea typeface="Open Sans" pitchFamily="34" charset="0"/>
                          <a:cs typeface="Open Sans" pitchFamily="34" charset="0"/>
                        </a:rPr>
                        <a:t>416км автодороги Москва-Малоярославец-Рославль-до</a:t>
                      </a:r>
                      <a:r>
                        <a:rPr lang="ru-RU" sz="1050" kern="1200" baseline="0" dirty="0" smtClean="0">
                          <a:solidFill>
                            <a:schemeClr val="tx1"/>
                          </a:solidFill>
                          <a:latin typeface="Open Sans" pitchFamily="34" charset="0"/>
                          <a:ea typeface="Open Sans" pitchFamily="34" charset="0"/>
                          <a:cs typeface="Open Sans" pitchFamily="34" charset="0"/>
                        </a:rPr>
                        <a:t> </a:t>
                      </a:r>
                      <a:r>
                        <a:rPr lang="ru-RU" sz="1050" kern="1200" baseline="0" dirty="0" err="1" smtClean="0">
                          <a:solidFill>
                            <a:schemeClr val="tx1"/>
                          </a:solidFill>
                          <a:latin typeface="Open Sans" pitchFamily="34" charset="0"/>
                          <a:ea typeface="Open Sans" pitchFamily="34" charset="0"/>
                          <a:cs typeface="Open Sans" pitchFamily="34" charset="0"/>
                        </a:rPr>
                        <a:t>границыс</a:t>
                      </a:r>
                      <a:r>
                        <a:rPr lang="ru-RU" sz="1050" kern="1200" baseline="0" dirty="0" smtClean="0">
                          <a:solidFill>
                            <a:schemeClr val="tx1"/>
                          </a:solidFill>
                          <a:latin typeface="Open Sans" pitchFamily="34" charset="0"/>
                          <a:ea typeface="Open Sans" pitchFamily="34" charset="0"/>
                          <a:cs typeface="Open Sans" pitchFamily="34" charset="0"/>
                        </a:rPr>
                        <a:t> Республикой Беларусь;</a:t>
                      </a:r>
                    </a:p>
                    <a:p>
                      <a:pPr algn="ctr"/>
                      <a:r>
                        <a:rPr lang="ru-RU" sz="1050" kern="1200" baseline="0" dirty="0" smtClean="0">
                          <a:solidFill>
                            <a:schemeClr val="tx1"/>
                          </a:solidFill>
                          <a:latin typeface="Open Sans" pitchFamily="34" charset="0"/>
                          <a:ea typeface="Open Sans" pitchFamily="34" charset="0"/>
                          <a:cs typeface="Open Sans" pitchFamily="34" charset="0"/>
                        </a:rPr>
                        <a:t>-расстояние до г. Москвы: 404км;</a:t>
                      </a:r>
                    </a:p>
                    <a:p>
                      <a:pPr algn="ctr"/>
                      <a:r>
                        <a:rPr lang="ru-RU" sz="1050" kern="1200" baseline="0" dirty="0" smtClean="0">
                          <a:solidFill>
                            <a:schemeClr val="tx1"/>
                          </a:solidFill>
                          <a:latin typeface="Open Sans" pitchFamily="34" charset="0"/>
                          <a:ea typeface="Open Sans" pitchFamily="34" charset="0"/>
                          <a:cs typeface="Open Sans" pitchFamily="34" charset="0"/>
                        </a:rPr>
                        <a:t>-расстояние до г. Смоленск: 144км;</a:t>
                      </a:r>
                    </a:p>
                    <a:p>
                      <a:pPr algn="ctr"/>
                      <a:r>
                        <a:rPr lang="ru-RU" sz="1050" kern="1200" baseline="0" dirty="0" smtClean="0">
                          <a:solidFill>
                            <a:schemeClr val="tx1"/>
                          </a:solidFill>
                          <a:latin typeface="Open Sans" pitchFamily="34" charset="0"/>
                          <a:ea typeface="Open Sans" pitchFamily="34" charset="0"/>
                          <a:cs typeface="Open Sans" pitchFamily="34" charset="0"/>
                        </a:rPr>
                        <a:t>-расстояние до центра </a:t>
                      </a:r>
                      <a:r>
                        <a:rPr lang="ru-RU" sz="1050" kern="1200" baseline="0" dirty="0" err="1" smtClean="0">
                          <a:solidFill>
                            <a:schemeClr val="tx1"/>
                          </a:solidFill>
                          <a:latin typeface="Open Sans" pitchFamily="34" charset="0"/>
                          <a:ea typeface="Open Sans" pitchFamily="34" charset="0"/>
                          <a:cs typeface="Open Sans" pitchFamily="34" charset="0"/>
                        </a:rPr>
                        <a:t>п.Шумячи</a:t>
                      </a:r>
                      <a:r>
                        <a:rPr lang="ru-RU" sz="1050" kern="1200" baseline="0" dirty="0" smtClean="0">
                          <a:solidFill>
                            <a:schemeClr val="tx1"/>
                          </a:solidFill>
                          <a:latin typeface="Open Sans" pitchFamily="34" charset="0"/>
                          <a:ea typeface="Open Sans" pitchFamily="34" charset="0"/>
                          <a:cs typeface="Open Sans" pitchFamily="34" charset="0"/>
                        </a:rPr>
                        <a:t>: 3,5 км</a:t>
                      </a:r>
                      <a:endParaRPr lang="ru-RU" sz="1050" kern="1200" dirty="0" smtClean="0">
                        <a:solidFill>
                          <a:schemeClr val="tx1"/>
                        </a:solidFill>
                        <a:latin typeface="Open Sans" pitchFamily="34" charset="0"/>
                        <a:ea typeface="Open Sans" pitchFamily="34" charset="0"/>
                        <a:cs typeface="Open Sans" pitchFamily="34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just"/>
                      <a:endParaRPr lang="ru-RU" sz="11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780204"/>
                  </a:ext>
                </a:extLst>
              </a:tr>
            </a:tbl>
          </a:graphicData>
        </a:graphic>
      </p:graphicFrame>
      <p:pic>
        <p:nvPicPr>
          <p:cNvPr id="26" name="Picture 4" descr="http://s1.fotokto.ru/photo/full/44/44785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9631" y="922340"/>
            <a:ext cx="2179305" cy="2237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3682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SDA\Desktop\Русское_К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507"/>
          <a:stretch>
            <a:fillRect/>
          </a:stretch>
        </p:blipFill>
        <p:spPr bwMode="auto">
          <a:xfrm>
            <a:off x="2724913" y="923925"/>
            <a:ext cx="2542412" cy="2239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0575" y="155575"/>
            <a:ext cx="549910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TextBox 2"/>
          <p:cNvSpPr txBox="1">
            <a:spLocks noChangeArrowheads="1"/>
          </p:cNvSpPr>
          <p:nvPr/>
        </p:nvSpPr>
        <p:spPr bwMode="auto">
          <a:xfrm>
            <a:off x="2060575" y="317500"/>
            <a:ext cx="54991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825"/>
              </a:spcBef>
              <a:buFont typeface="Arial" panose="020B0604020202020204" pitchFamily="34" charset="0"/>
              <a:buChar char="•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4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4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4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4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sz="2400">
                <a:solidFill>
                  <a:schemeClr val="bg1"/>
                </a:solidFill>
                <a:latin typeface="Open Sans Semibold" panose="020B0706030804020204" pitchFamily="34" charset="0"/>
                <a:cs typeface="Open Sans Semibold" panose="020B0706030804020204" pitchFamily="34" charset="0"/>
              </a:rPr>
              <a:t>Инвестиционные площадки</a:t>
            </a:r>
          </a:p>
        </p:txBody>
      </p:sp>
      <p:sp>
        <p:nvSpPr>
          <p:cNvPr id="19461" name="TextBox 14"/>
          <p:cNvSpPr txBox="1">
            <a:spLocks noChangeArrowheads="1"/>
          </p:cNvSpPr>
          <p:nvPr/>
        </p:nvSpPr>
        <p:spPr bwMode="auto">
          <a:xfrm>
            <a:off x="7121525" y="7189788"/>
            <a:ext cx="43794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825"/>
              </a:spcBef>
              <a:buFont typeface="Arial" panose="020B0604020202020204" pitchFamily="34" charset="0"/>
              <a:buChar char="•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4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4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4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4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sz="1800" b="1" i="1" dirty="0" smtClean="0">
                <a:solidFill>
                  <a:srgbClr val="339533"/>
                </a:solidFill>
                <a:latin typeface="Open Sans Semibold" panose="020B0706030804020204" pitchFamily="34" charset="0"/>
                <a:cs typeface="Open Sans Semibold" panose="020B0706030804020204" pitchFamily="34" charset="0"/>
              </a:rPr>
              <a:t>13</a:t>
            </a:r>
            <a:endParaRPr lang="ru-RU" sz="1800" b="1" i="1" dirty="0">
              <a:solidFill>
                <a:srgbClr val="339533"/>
              </a:solidFill>
              <a:latin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graphicFrame>
        <p:nvGraphicFramePr>
          <p:cNvPr id="20" name="Таблица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8821895"/>
              </p:ext>
            </p:extLst>
          </p:nvPr>
        </p:nvGraphicFramePr>
        <p:xfrm>
          <a:off x="168275" y="3171825"/>
          <a:ext cx="7224713" cy="1051192"/>
        </p:xfrm>
        <a:graphic>
          <a:graphicData uri="http://schemas.openxmlformats.org/drawingml/2006/table">
            <a:tbl>
              <a:tblPr/>
              <a:tblGrid>
                <a:gridCol w="18065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637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544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28455">
                <a:tc rowSpan="4">
                  <a:txBody>
                    <a:bodyPr/>
                    <a:lstStyle/>
                    <a:p>
                      <a:pPr marL="0" marR="0" lvl="0" indent="0" algn="ctr" defTabSz="7556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FAC"/>
                          </a:solidFill>
                          <a:effectLst/>
                          <a:latin typeface="Open Sans Semibold" pitchFamily="34" charset="0"/>
                          <a:cs typeface="Open Sans Semibold" pitchFamily="34" charset="0"/>
                        </a:rPr>
                        <a:t>Характеристика</a:t>
                      </a:r>
                    </a:p>
                    <a:p>
                      <a:pPr marL="0" marR="0" lvl="0" indent="0" algn="ctr" defTabSz="7556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FAC"/>
                          </a:solidFill>
                          <a:effectLst/>
                          <a:latin typeface="Open Sans Semibold" pitchFamily="34" charset="0"/>
                          <a:cs typeface="Open Sans Semibold" pitchFamily="34" charset="0"/>
                        </a:rPr>
                        <a:t>участка</a:t>
                      </a:r>
                    </a:p>
                  </a:txBody>
                  <a:tcPr marT="45674" marB="45674" anchor="ctr" horzOverflow="overflow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556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7FAC"/>
                          </a:solidFill>
                          <a:effectLst/>
                          <a:latin typeface="Open Sans Semibold" pitchFamily="34" charset="0"/>
                          <a:ea typeface="+mn-ea"/>
                          <a:cs typeface="Open Sans Semibold" pitchFamily="34" charset="0"/>
                        </a:rPr>
                        <a:t>Площадь</a:t>
                      </a:r>
                    </a:p>
                  </a:txBody>
                  <a:tcPr marT="45674" marB="45674" anchor="ctr" horzOverflow="overflow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556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Open Sans" pitchFamily="34" charset="0"/>
                          <a:cs typeface="Open Sans" pitchFamily="34" charset="0"/>
                        </a:rPr>
                        <a:t>5,8 га</a:t>
                      </a:r>
                    </a:p>
                  </a:txBody>
                  <a:tcPr marT="45674" marB="45674" anchor="ctr" horzOverflow="overflow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845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7556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7FAC"/>
                          </a:solidFill>
                          <a:effectLst/>
                          <a:latin typeface="Open Sans Semibold" pitchFamily="34" charset="0"/>
                          <a:ea typeface="+mn-ea"/>
                          <a:cs typeface="Open Sans Semibold" pitchFamily="34" charset="0"/>
                        </a:rPr>
                        <a:t>Категория земли</a:t>
                      </a:r>
                    </a:p>
                  </a:txBody>
                  <a:tcPr marT="45674" marB="45674" anchor="ctr" horzOverflow="overflow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556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Open Sans" pitchFamily="34" charset="0"/>
                          <a:cs typeface="Open Sans" pitchFamily="34" charset="0"/>
                        </a:rPr>
                        <a:t>земли населенных пунктов</a:t>
                      </a:r>
                    </a:p>
                  </a:txBody>
                  <a:tcPr marT="45674" marB="45674" anchor="ctr" horzOverflow="overflow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845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7556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7FAC"/>
                          </a:solidFill>
                          <a:effectLst/>
                          <a:latin typeface="Open Sans Semibold" pitchFamily="34" charset="0"/>
                          <a:ea typeface="+mn-ea"/>
                          <a:cs typeface="Open Sans Semibold" pitchFamily="34" charset="0"/>
                        </a:rPr>
                        <a:t>Форма собственности</a:t>
                      </a:r>
                    </a:p>
                  </a:txBody>
                  <a:tcPr marT="45674" marB="45674" anchor="ctr" horzOverflow="overflow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556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Open Sans" pitchFamily="34" charset="0"/>
                          <a:cs typeface="Open Sans" pitchFamily="34" charset="0"/>
                        </a:rPr>
                        <a:t>частная собственность</a:t>
                      </a:r>
                    </a:p>
                  </a:txBody>
                  <a:tcPr marT="45674" marB="45674" anchor="ctr" horzOverflow="overflow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56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7556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FAC"/>
                          </a:solidFill>
                          <a:effectLst/>
                          <a:latin typeface="Open Sans Semibold" pitchFamily="34" charset="0"/>
                          <a:cs typeface="Open Sans Semibold" pitchFamily="34" charset="0"/>
                        </a:rPr>
                        <a:t>Приоритетное направление использования</a:t>
                      </a:r>
                    </a:p>
                  </a:txBody>
                  <a:tcPr marT="45674" marB="45674" anchor="ctr" horzOverflow="overflow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556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Open Sans" pitchFamily="34" charset="0"/>
                          <a:cs typeface="Open Sans" pitchFamily="34" charset="0"/>
                        </a:rPr>
                        <a:t>промышленное производство, переработка с/х продукции</a:t>
                      </a:r>
                    </a:p>
                  </a:txBody>
                  <a:tcPr marT="45674" marB="45674" anchor="ctr" horzOverflow="overflow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7" name="Таблица 16"/>
          <p:cNvGraphicFramePr>
            <a:graphicFrameLocks noGrp="1"/>
          </p:cNvGraphicFramePr>
          <p:nvPr/>
        </p:nvGraphicFramePr>
        <p:xfrm>
          <a:off x="171450" y="4222750"/>
          <a:ext cx="6686550" cy="1756218"/>
        </p:xfrm>
        <a:graphic>
          <a:graphicData uri="http://schemas.openxmlformats.org/drawingml/2006/table">
            <a:tbl>
              <a:tblPr/>
              <a:tblGrid>
                <a:gridCol w="1346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52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750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02738">
                <a:tc rowSpan="4">
                  <a:txBody>
                    <a:bodyPr/>
                    <a:lstStyle>
                      <a:lvl1pPr defTabSz="755650" eaLnBrk="0" hangingPunct="0">
                        <a:lnSpc>
                          <a:spcPct val="90000"/>
                        </a:lnSpc>
                        <a:spcBef>
                          <a:spcPts val="825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755650" eaLnBrk="0" hangingPunct="0">
                        <a:lnSpc>
                          <a:spcPct val="90000"/>
                        </a:lnSpc>
                        <a:spcBef>
                          <a:spcPts val="413"/>
                        </a:spcBef>
                        <a:buFont typeface="Arial" panose="020B0604020202020204" pitchFamily="34" charset="0"/>
                        <a:defRPr sz="17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755650" eaLnBrk="0" hangingPunct="0">
                        <a:lnSpc>
                          <a:spcPct val="90000"/>
                        </a:lnSpc>
                        <a:spcBef>
                          <a:spcPts val="413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755650" eaLnBrk="0" hangingPunct="0">
                        <a:lnSpc>
                          <a:spcPct val="90000"/>
                        </a:lnSpc>
                        <a:spcBef>
                          <a:spcPts val="413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755650" eaLnBrk="0" hangingPunct="0">
                        <a:lnSpc>
                          <a:spcPct val="90000"/>
                        </a:lnSpc>
                        <a:spcBef>
                          <a:spcPts val="413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755650" eaLnBrk="0" fontAlgn="base" hangingPunct="0">
                        <a:lnSpc>
                          <a:spcPct val="90000"/>
                        </a:lnSpc>
                        <a:spcBef>
                          <a:spcPts val="413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755650" eaLnBrk="0" fontAlgn="base" hangingPunct="0">
                        <a:lnSpc>
                          <a:spcPct val="90000"/>
                        </a:lnSpc>
                        <a:spcBef>
                          <a:spcPts val="413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755650" eaLnBrk="0" fontAlgn="base" hangingPunct="0">
                        <a:lnSpc>
                          <a:spcPct val="90000"/>
                        </a:lnSpc>
                        <a:spcBef>
                          <a:spcPts val="413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755650" eaLnBrk="0" fontAlgn="base" hangingPunct="0">
                        <a:lnSpc>
                          <a:spcPct val="90000"/>
                        </a:lnSpc>
                        <a:spcBef>
                          <a:spcPts val="413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7556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FAC"/>
                          </a:solidFill>
                          <a:effectLst/>
                          <a:latin typeface="Open Sans Semibold" panose="020B0706030804020204" pitchFamily="34" charset="0"/>
                          <a:cs typeface="Open Sans Semibold" panose="020B0706030804020204" pitchFamily="34" charset="0"/>
                        </a:rPr>
                        <a:t>Инженерная инфраструктура</a:t>
                      </a:r>
                    </a:p>
                  </a:txBody>
                  <a:tcPr marT="45703" marB="45703" anchor="ctr" horzOverflow="overflow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>
                      <a:lvl1pPr defTabSz="755650" eaLnBrk="0" hangingPunct="0">
                        <a:lnSpc>
                          <a:spcPct val="90000"/>
                        </a:lnSpc>
                        <a:spcBef>
                          <a:spcPts val="825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755650" eaLnBrk="0" hangingPunct="0">
                        <a:lnSpc>
                          <a:spcPct val="90000"/>
                        </a:lnSpc>
                        <a:spcBef>
                          <a:spcPts val="413"/>
                        </a:spcBef>
                        <a:buFont typeface="Arial" panose="020B0604020202020204" pitchFamily="34" charset="0"/>
                        <a:defRPr sz="17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755650" eaLnBrk="0" hangingPunct="0">
                        <a:lnSpc>
                          <a:spcPct val="90000"/>
                        </a:lnSpc>
                        <a:spcBef>
                          <a:spcPts val="413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755650" eaLnBrk="0" hangingPunct="0">
                        <a:lnSpc>
                          <a:spcPct val="90000"/>
                        </a:lnSpc>
                        <a:spcBef>
                          <a:spcPts val="413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755650" eaLnBrk="0" hangingPunct="0">
                        <a:lnSpc>
                          <a:spcPct val="90000"/>
                        </a:lnSpc>
                        <a:spcBef>
                          <a:spcPts val="413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755650" eaLnBrk="0" fontAlgn="base" hangingPunct="0">
                        <a:lnSpc>
                          <a:spcPct val="90000"/>
                        </a:lnSpc>
                        <a:spcBef>
                          <a:spcPts val="413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755650" eaLnBrk="0" fontAlgn="base" hangingPunct="0">
                        <a:lnSpc>
                          <a:spcPct val="90000"/>
                        </a:lnSpc>
                        <a:spcBef>
                          <a:spcPts val="413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755650" eaLnBrk="0" fontAlgn="base" hangingPunct="0">
                        <a:lnSpc>
                          <a:spcPct val="90000"/>
                        </a:lnSpc>
                        <a:spcBef>
                          <a:spcPts val="413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755650" eaLnBrk="0" fontAlgn="base" hangingPunct="0">
                        <a:lnSpc>
                          <a:spcPct val="90000"/>
                        </a:lnSpc>
                        <a:spcBef>
                          <a:spcPts val="413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7556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7FAC"/>
                          </a:solidFill>
                          <a:effectLst/>
                          <a:latin typeface="Open Sans Semibold" panose="020B0706030804020204" pitchFamily="34" charset="0"/>
                          <a:cs typeface="Open Sans Semibold" panose="020B0706030804020204" pitchFamily="34" charset="0"/>
                        </a:rPr>
                        <a:t>Электроснабжение</a:t>
                      </a:r>
                    </a:p>
                  </a:txBody>
                  <a:tcPr marT="45703" marB="45703" anchor="ctr" horzOverflow="overflow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755650" eaLnBrk="0" hangingPunct="0">
                        <a:lnSpc>
                          <a:spcPct val="90000"/>
                        </a:lnSpc>
                        <a:spcBef>
                          <a:spcPts val="825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755650" eaLnBrk="0" hangingPunct="0">
                        <a:lnSpc>
                          <a:spcPct val="90000"/>
                        </a:lnSpc>
                        <a:spcBef>
                          <a:spcPts val="413"/>
                        </a:spcBef>
                        <a:buFont typeface="Arial" panose="020B0604020202020204" pitchFamily="34" charset="0"/>
                        <a:defRPr sz="17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755650" eaLnBrk="0" hangingPunct="0">
                        <a:lnSpc>
                          <a:spcPct val="90000"/>
                        </a:lnSpc>
                        <a:spcBef>
                          <a:spcPts val="413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755650" eaLnBrk="0" hangingPunct="0">
                        <a:lnSpc>
                          <a:spcPct val="90000"/>
                        </a:lnSpc>
                        <a:spcBef>
                          <a:spcPts val="413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755650" eaLnBrk="0" hangingPunct="0">
                        <a:lnSpc>
                          <a:spcPct val="90000"/>
                        </a:lnSpc>
                        <a:spcBef>
                          <a:spcPts val="413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755650" eaLnBrk="0" fontAlgn="base" hangingPunct="0">
                        <a:lnSpc>
                          <a:spcPct val="90000"/>
                        </a:lnSpc>
                        <a:spcBef>
                          <a:spcPts val="413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755650" eaLnBrk="0" fontAlgn="base" hangingPunct="0">
                        <a:lnSpc>
                          <a:spcPct val="90000"/>
                        </a:lnSpc>
                        <a:spcBef>
                          <a:spcPts val="413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755650" eaLnBrk="0" fontAlgn="base" hangingPunct="0">
                        <a:lnSpc>
                          <a:spcPct val="90000"/>
                        </a:lnSpc>
                        <a:spcBef>
                          <a:spcPts val="413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755650" eaLnBrk="0" fontAlgn="base" hangingPunct="0">
                        <a:lnSpc>
                          <a:spcPct val="90000"/>
                        </a:lnSpc>
                        <a:spcBef>
                          <a:spcPts val="413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just" defTabSz="7556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cs typeface="Open Sans" panose="020B0606030504020204" pitchFamily="34" charset="0"/>
                        </a:rPr>
                        <a:t>ближайший центр питания ПС  Микуличи 35/10 на расстоянии 3,2 км по прямой до границы земельного участка. Резерв мощности для тех. присоединения составляет 5,78 МВА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3B3838"/>
                        </a:solidFill>
                        <a:effectLst/>
                        <a:latin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T="45703" marB="45703" anchor="ctr" horzOverflow="overflow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984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defTabSz="755650" eaLnBrk="0" hangingPunct="0">
                        <a:lnSpc>
                          <a:spcPct val="90000"/>
                        </a:lnSpc>
                        <a:spcBef>
                          <a:spcPts val="825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755650" eaLnBrk="0" hangingPunct="0">
                        <a:lnSpc>
                          <a:spcPct val="90000"/>
                        </a:lnSpc>
                        <a:spcBef>
                          <a:spcPts val="413"/>
                        </a:spcBef>
                        <a:buFont typeface="Arial" panose="020B0604020202020204" pitchFamily="34" charset="0"/>
                        <a:defRPr sz="17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755650" eaLnBrk="0" hangingPunct="0">
                        <a:lnSpc>
                          <a:spcPct val="90000"/>
                        </a:lnSpc>
                        <a:spcBef>
                          <a:spcPts val="413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755650" eaLnBrk="0" hangingPunct="0">
                        <a:lnSpc>
                          <a:spcPct val="90000"/>
                        </a:lnSpc>
                        <a:spcBef>
                          <a:spcPts val="413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755650" eaLnBrk="0" hangingPunct="0">
                        <a:lnSpc>
                          <a:spcPct val="90000"/>
                        </a:lnSpc>
                        <a:spcBef>
                          <a:spcPts val="413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755650" eaLnBrk="0" fontAlgn="base" hangingPunct="0">
                        <a:lnSpc>
                          <a:spcPct val="90000"/>
                        </a:lnSpc>
                        <a:spcBef>
                          <a:spcPts val="413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755650" eaLnBrk="0" fontAlgn="base" hangingPunct="0">
                        <a:lnSpc>
                          <a:spcPct val="90000"/>
                        </a:lnSpc>
                        <a:spcBef>
                          <a:spcPts val="413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755650" eaLnBrk="0" fontAlgn="base" hangingPunct="0">
                        <a:lnSpc>
                          <a:spcPct val="90000"/>
                        </a:lnSpc>
                        <a:spcBef>
                          <a:spcPts val="413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755650" eaLnBrk="0" fontAlgn="base" hangingPunct="0">
                        <a:lnSpc>
                          <a:spcPct val="90000"/>
                        </a:lnSpc>
                        <a:spcBef>
                          <a:spcPts val="413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7556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7FAC"/>
                          </a:solidFill>
                          <a:effectLst/>
                          <a:latin typeface="Open Sans Semibold" panose="020B0706030804020204" pitchFamily="34" charset="0"/>
                          <a:cs typeface="Open Sans Semibold" panose="020B0706030804020204" pitchFamily="34" charset="0"/>
                        </a:rPr>
                        <a:t>Газоснабжение</a:t>
                      </a:r>
                    </a:p>
                  </a:txBody>
                  <a:tcPr marT="45703" marB="45703" anchor="ctr" horzOverflow="overflow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755650" eaLnBrk="0" hangingPunct="0">
                        <a:lnSpc>
                          <a:spcPct val="90000"/>
                        </a:lnSpc>
                        <a:spcBef>
                          <a:spcPts val="825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755650" eaLnBrk="0" hangingPunct="0">
                        <a:lnSpc>
                          <a:spcPct val="90000"/>
                        </a:lnSpc>
                        <a:spcBef>
                          <a:spcPts val="413"/>
                        </a:spcBef>
                        <a:buFont typeface="Arial" panose="020B0604020202020204" pitchFamily="34" charset="0"/>
                        <a:defRPr sz="17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755650" eaLnBrk="0" hangingPunct="0">
                        <a:lnSpc>
                          <a:spcPct val="90000"/>
                        </a:lnSpc>
                        <a:spcBef>
                          <a:spcPts val="413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755650" eaLnBrk="0" hangingPunct="0">
                        <a:lnSpc>
                          <a:spcPct val="90000"/>
                        </a:lnSpc>
                        <a:spcBef>
                          <a:spcPts val="413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755650" eaLnBrk="0" hangingPunct="0">
                        <a:lnSpc>
                          <a:spcPct val="90000"/>
                        </a:lnSpc>
                        <a:spcBef>
                          <a:spcPts val="413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755650" eaLnBrk="0" fontAlgn="base" hangingPunct="0">
                        <a:lnSpc>
                          <a:spcPct val="90000"/>
                        </a:lnSpc>
                        <a:spcBef>
                          <a:spcPts val="413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755650" eaLnBrk="0" fontAlgn="base" hangingPunct="0">
                        <a:lnSpc>
                          <a:spcPct val="90000"/>
                        </a:lnSpc>
                        <a:spcBef>
                          <a:spcPts val="413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755650" eaLnBrk="0" fontAlgn="base" hangingPunct="0">
                        <a:lnSpc>
                          <a:spcPct val="90000"/>
                        </a:lnSpc>
                        <a:spcBef>
                          <a:spcPts val="413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755650" eaLnBrk="0" fontAlgn="base" hangingPunct="0">
                        <a:lnSpc>
                          <a:spcPct val="90000"/>
                        </a:lnSpc>
                        <a:spcBef>
                          <a:spcPts val="413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just" defTabSz="7556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cs typeface="Open Sans" panose="020B0606030504020204" pitchFamily="34" charset="0"/>
                        </a:rPr>
                        <a:t>подключение газопровода высокого давления в 2019-2020гг. В границах населенного пункта будет проходить газопровод высокого давления, максимальная мощность – 10 кВт,  ориентировочная стоимость100 тыс. руб.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3B3838"/>
                        </a:solidFill>
                        <a:effectLst/>
                        <a:latin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T="45703" marB="45703" anchor="ctr" horzOverflow="overflow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62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defTabSz="755650" eaLnBrk="0" hangingPunct="0">
                        <a:lnSpc>
                          <a:spcPct val="90000"/>
                        </a:lnSpc>
                        <a:spcBef>
                          <a:spcPts val="825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755650" eaLnBrk="0" hangingPunct="0">
                        <a:lnSpc>
                          <a:spcPct val="90000"/>
                        </a:lnSpc>
                        <a:spcBef>
                          <a:spcPts val="413"/>
                        </a:spcBef>
                        <a:buFont typeface="Arial" panose="020B0604020202020204" pitchFamily="34" charset="0"/>
                        <a:defRPr sz="17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755650" eaLnBrk="0" hangingPunct="0">
                        <a:lnSpc>
                          <a:spcPct val="90000"/>
                        </a:lnSpc>
                        <a:spcBef>
                          <a:spcPts val="413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755650" eaLnBrk="0" hangingPunct="0">
                        <a:lnSpc>
                          <a:spcPct val="90000"/>
                        </a:lnSpc>
                        <a:spcBef>
                          <a:spcPts val="413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755650" eaLnBrk="0" hangingPunct="0">
                        <a:lnSpc>
                          <a:spcPct val="90000"/>
                        </a:lnSpc>
                        <a:spcBef>
                          <a:spcPts val="413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755650" eaLnBrk="0" fontAlgn="base" hangingPunct="0">
                        <a:lnSpc>
                          <a:spcPct val="90000"/>
                        </a:lnSpc>
                        <a:spcBef>
                          <a:spcPts val="413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755650" eaLnBrk="0" fontAlgn="base" hangingPunct="0">
                        <a:lnSpc>
                          <a:spcPct val="90000"/>
                        </a:lnSpc>
                        <a:spcBef>
                          <a:spcPts val="413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755650" eaLnBrk="0" fontAlgn="base" hangingPunct="0">
                        <a:lnSpc>
                          <a:spcPct val="90000"/>
                        </a:lnSpc>
                        <a:spcBef>
                          <a:spcPts val="413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755650" eaLnBrk="0" fontAlgn="base" hangingPunct="0">
                        <a:lnSpc>
                          <a:spcPct val="90000"/>
                        </a:lnSpc>
                        <a:spcBef>
                          <a:spcPts val="413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7556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7FAC"/>
                          </a:solidFill>
                          <a:effectLst/>
                          <a:latin typeface="Open Sans Semibold" panose="020B0706030804020204" pitchFamily="34" charset="0"/>
                          <a:cs typeface="Open Sans Semibold" panose="020B0706030804020204" pitchFamily="34" charset="0"/>
                        </a:rPr>
                        <a:t>Водоснабжение</a:t>
                      </a:r>
                    </a:p>
                  </a:txBody>
                  <a:tcPr marT="45703" marB="45703" anchor="ctr" horzOverflow="overflow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755650" eaLnBrk="0" hangingPunct="0">
                        <a:lnSpc>
                          <a:spcPct val="90000"/>
                        </a:lnSpc>
                        <a:spcBef>
                          <a:spcPts val="825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755650" eaLnBrk="0" hangingPunct="0">
                        <a:lnSpc>
                          <a:spcPct val="90000"/>
                        </a:lnSpc>
                        <a:spcBef>
                          <a:spcPts val="413"/>
                        </a:spcBef>
                        <a:buFont typeface="Arial" panose="020B0604020202020204" pitchFamily="34" charset="0"/>
                        <a:defRPr sz="17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755650" eaLnBrk="0" hangingPunct="0">
                        <a:lnSpc>
                          <a:spcPct val="90000"/>
                        </a:lnSpc>
                        <a:spcBef>
                          <a:spcPts val="413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755650" eaLnBrk="0" hangingPunct="0">
                        <a:lnSpc>
                          <a:spcPct val="90000"/>
                        </a:lnSpc>
                        <a:spcBef>
                          <a:spcPts val="413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755650" eaLnBrk="0" hangingPunct="0">
                        <a:lnSpc>
                          <a:spcPct val="90000"/>
                        </a:lnSpc>
                        <a:spcBef>
                          <a:spcPts val="413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755650" eaLnBrk="0" fontAlgn="base" hangingPunct="0">
                        <a:lnSpc>
                          <a:spcPct val="90000"/>
                        </a:lnSpc>
                        <a:spcBef>
                          <a:spcPts val="413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755650" eaLnBrk="0" fontAlgn="base" hangingPunct="0">
                        <a:lnSpc>
                          <a:spcPct val="90000"/>
                        </a:lnSpc>
                        <a:spcBef>
                          <a:spcPts val="413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755650" eaLnBrk="0" fontAlgn="base" hangingPunct="0">
                        <a:lnSpc>
                          <a:spcPct val="90000"/>
                        </a:lnSpc>
                        <a:spcBef>
                          <a:spcPts val="413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755650" eaLnBrk="0" fontAlgn="base" hangingPunct="0">
                        <a:lnSpc>
                          <a:spcPct val="90000"/>
                        </a:lnSpc>
                        <a:spcBef>
                          <a:spcPts val="413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7556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cs typeface="Open Sans" panose="020B0606030504020204" pitchFamily="34" charset="0"/>
                        </a:rPr>
                        <a:t>артезианская скважина на территории, подключено. Мощность   10  куб.м/час.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T="45703" marB="45703" anchor="ctr" horzOverflow="overflow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756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defTabSz="755650" eaLnBrk="0" hangingPunct="0">
                        <a:lnSpc>
                          <a:spcPct val="90000"/>
                        </a:lnSpc>
                        <a:spcBef>
                          <a:spcPts val="825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755650" eaLnBrk="0" hangingPunct="0">
                        <a:lnSpc>
                          <a:spcPct val="90000"/>
                        </a:lnSpc>
                        <a:spcBef>
                          <a:spcPts val="413"/>
                        </a:spcBef>
                        <a:buFont typeface="Arial" panose="020B0604020202020204" pitchFamily="34" charset="0"/>
                        <a:defRPr sz="17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755650" eaLnBrk="0" hangingPunct="0">
                        <a:lnSpc>
                          <a:spcPct val="90000"/>
                        </a:lnSpc>
                        <a:spcBef>
                          <a:spcPts val="413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755650" eaLnBrk="0" hangingPunct="0">
                        <a:lnSpc>
                          <a:spcPct val="90000"/>
                        </a:lnSpc>
                        <a:spcBef>
                          <a:spcPts val="413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755650" eaLnBrk="0" hangingPunct="0">
                        <a:lnSpc>
                          <a:spcPct val="90000"/>
                        </a:lnSpc>
                        <a:spcBef>
                          <a:spcPts val="413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755650" eaLnBrk="0" fontAlgn="base" hangingPunct="0">
                        <a:lnSpc>
                          <a:spcPct val="90000"/>
                        </a:lnSpc>
                        <a:spcBef>
                          <a:spcPts val="413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755650" eaLnBrk="0" fontAlgn="base" hangingPunct="0">
                        <a:lnSpc>
                          <a:spcPct val="90000"/>
                        </a:lnSpc>
                        <a:spcBef>
                          <a:spcPts val="413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755650" eaLnBrk="0" fontAlgn="base" hangingPunct="0">
                        <a:lnSpc>
                          <a:spcPct val="90000"/>
                        </a:lnSpc>
                        <a:spcBef>
                          <a:spcPts val="413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755650" eaLnBrk="0" fontAlgn="base" hangingPunct="0">
                        <a:lnSpc>
                          <a:spcPct val="90000"/>
                        </a:lnSpc>
                        <a:spcBef>
                          <a:spcPts val="413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7556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FAC"/>
                          </a:solidFill>
                          <a:effectLst/>
                          <a:latin typeface="Open Sans Semibold" panose="020B0706030804020204" pitchFamily="34" charset="0"/>
                          <a:cs typeface="Open Sans Semibold" panose="020B0706030804020204" pitchFamily="34" charset="0"/>
                        </a:rPr>
                        <a:t>Водоотведение</a:t>
                      </a:r>
                    </a:p>
                  </a:txBody>
                  <a:tcPr marT="45703" marB="45703" anchor="ctr" horzOverflow="overflow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755650" eaLnBrk="0" hangingPunct="0">
                        <a:lnSpc>
                          <a:spcPct val="90000"/>
                        </a:lnSpc>
                        <a:spcBef>
                          <a:spcPts val="825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755650" eaLnBrk="0" hangingPunct="0">
                        <a:lnSpc>
                          <a:spcPct val="90000"/>
                        </a:lnSpc>
                        <a:spcBef>
                          <a:spcPts val="413"/>
                        </a:spcBef>
                        <a:buFont typeface="Arial" panose="020B0604020202020204" pitchFamily="34" charset="0"/>
                        <a:defRPr sz="17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755650" eaLnBrk="0" hangingPunct="0">
                        <a:lnSpc>
                          <a:spcPct val="90000"/>
                        </a:lnSpc>
                        <a:spcBef>
                          <a:spcPts val="413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755650" eaLnBrk="0" hangingPunct="0">
                        <a:lnSpc>
                          <a:spcPct val="90000"/>
                        </a:lnSpc>
                        <a:spcBef>
                          <a:spcPts val="413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755650" eaLnBrk="0" hangingPunct="0">
                        <a:lnSpc>
                          <a:spcPct val="90000"/>
                        </a:lnSpc>
                        <a:spcBef>
                          <a:spcPts val="413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755650" eaLnBrk="0" fontAlgn="base" hangingPunct="0">
                        <a:lnSpc>
                          <a:spcPct val="90000"/>
                        </a:lnSpc>
                        <a:spcBef>
                          <a:spcPts val="413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755650" eaLnBrk="0" fontAlgn="base" hangingPunct="0">
                        <a:lnSpc>
                          <a:spcPct val="90000"/>
                        </a:lnSpc>
                        <a:spcBef>
                          <a:spcPts val="413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755650" eaLnBrk="0" fontAlgn="base" hangingPunct="0">
                        <a:lnSpc>
                          <a:spcPct val="90000"/>
                        </a:lnSpc>
                        <a:spcBef>
                          <a:spcPts val="413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755650" eaLnBrk="0" fontAlgn="base" hangingPunct="0">
                        <a:lnSpc>
                          <a:spcPct val="90000"/>
                        </a:lnSpc>
                        <a:spcBef>
                          <a:spcPts val="413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7556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cs typeface="Open Sans" panose="020B0606030504020204" pitchFamily="34" charset="0"/>
                        </a:rPr>
                        <a:t>очистные сооружения на территории</a:t>
                      </a:r>
                    </a:p>
                  </a:txBody>
                  <a:tcPr marT="45703" marB="45703" anchor="ctr" horzOverflow="overflow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23" name="Таблица 22"/>
          <p:cNvGraphicFramePr>
            <a:graphicFrameLocks noGrp="1"/>
          </p:cNvGraphicFramePr>
          <p:nvPr/>
        </p:nvGraphicFramePr>
        <p:xfrm>
          <a:off x="180975" y="5975350"/>
          <a:ext cx="6124575" cy="393700"/>
        </p:xfrm>
        <a:graphic>
          <a:graphicData uri="http://schemas.openxmlformats.org/drawingml/2006/table">
            <a:tbl>
              <a:tblPr/>
              <a:tblGrid>
                <a:gridCol w="28116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129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3700">
                <a:tc>
                  <a:txBody>
                    <a:bodyPr/>
                    <a:lstStyle/>
                    <a:p>
                      <a:pPr marL="0" marR="0" lvl="0" indent="0" algn="ctr" defTabSz="7556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FAC"/>
                          </a:solidFill>
                          <a:effectLst/>
                          <a:latin typeface="Open Sans Semibold" pitchFamily="34" charset="0"/>
                          <a:cs typeface="Open Sans Semibold" pitchFamily="34" charset="0"/>
                        </a:rPr>
                        <a:t>Подъездные пути</a:t>
                      </a:r>
                    </a:p>
                  </a:txBody>
                  <a:tcPr marL="91447" marR="91447" marT="45754" marB="45754" anchor="ctr" horzOverflow="overflow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556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Open Sans" pitchFamily="34" charset="0"/>
                          <a:cs typeface="Open Sans" pitchFamily="34" charset="0"/>
                        </a:rPr>
                        <a:t>автодорога Ершичи-Шумячи-Хиславичи примыкает к участку</a:t>
                      </a:r>
                    </a:p>
                  </a:txBody>
                  <a:tcPr marL="91447" marR="91447" marT="45754" marB="45754" anchor="ctr" horzOverflow="overflow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4" name="Таблица 23"/>
          <p:cNvGraphicFramePr>
            <a:graphicFrameLocks noGrp="1"/>
          </p:cNvGraphicFramePr>
          <p:nvPr/>
        </p:nvGraphicFramePr>
        <p:xfrm>
          <a:off x="179388" y="6369050"/>
          <a:ext cx="5087937" cy="319088"/>
        </p:xfrm>
        <a:graphic>
          <a:graphicData uri="http://schemas.openxmlformats.org/drawingml/2006/table">
            <a:tbl>
              <a:tblPr/>
              <a:tblGrid>
                <a:gridCol w="27977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902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19088">
                <a:tc>
                  <a:txBody>
                    <a:bodyPr/>
                    <a:lstStyle/>
                    <a:p>
                      <a:pPr marL="0" marR="0" lvl="0" indent="0" algn="ctr" defTabSz="7556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E75B6"/>
                          </a:solidFill>
                          <a:effectLst/>
                          <a:latin typeface="Open Sans Semibold" pitchFamily="34" charset="0"/>
                          <a:cs typeface="Open Sans Semibold" pitchFamily="34" charset="0"/>
                        </a:rPr>
                        <a:t>Условия предоставления</a:t>
                      </a:r>
                    </a:p>
                  </a:txBody>
                  <a:tcPr marT="45736" marB="45736" anchor="ctr" horzOverflow="overflow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7556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Open Sans" pitchFamily="34" charset="0"/>
                          <a:cs typeface="Open Sans" pitchFamily="34" charset="0"/>
                        </a:rPr>
                        <a:t>выкуп: 1 </a:t>
                      </a:r>
                      <a:r>
                        <a:rPr kumimoji="0" lang="ru-RU" sz="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Open Sans" pitchFamily="34" charset="0"/>
                          <a:cs typeface="Open Sans" pitchFamily="34" charset="0"/>
                        </a:rPr>
                        <a:t>млн</a:t>
                      </a: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Open Sans" pitchFamily="34" charset="0"/>
                          <a:cs typeface="Open Sans" pitchFamily="34" charset="0"/>
                        </a:rPr>
                        <a:t> руб.</a:t>
                      </a:r>
                    </a:p>
                  </a:txBody>
                  <a:tcPr marT="45736" marB="45736" anchor="ctr" horzOverflow="overflow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9526" name="TextBox 17"/>
          <p:cNvSpPr txBox="1">
            <a:spLocks noChangeArrowheads="1"/>
          </p:cNvSpPr>
          <p:nvPr/>
        </p:nvSpPr>
        <p:spPr bwMode="auto">
          <a:xfrm>
            <a:off x="925513" y="184150"/>
            <a:ext cx="102870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825"/>
              </a:spcBef>
              <a:buFont typeface="Arial" panose="020B0604020202020204" pitchFamily="34" charset="0"/>
              <a:buChar char="•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4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4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4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4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sz="1100">
                <a:solidFill>
                  <a:srgbClr val="0D0D0D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Шумячский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sz="1100">
                <a:solidFill>
                  <a:srgbClr val="0D0D0D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район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sz="1100">
                <a:solidFill>
                  <a:srgbClr val="0D0D0D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sz="1100">
                <a:solidFill>
                  <a:srgbClr val="0D0D0D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sp>
        <p:nvSpPr>
          <p:cNvPr id="19527" name="TextBox 24"/>
          <p:cNvSpPr txBox="1">
            <a:spLocks noChangeArrowheads="1"/>
          </p:cNvSpPr>
          <p:nvPr/>
        </p:nvSpPr>
        <p:spPr bwMode="auto">
          <a:xfrm>
            <a:off x="236538" y="508000"/>
            <a:ext cx="20955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825"/>
              </a:spcBef>
              <a:buFont typeface="Arial" panose="020B0604020202020204" pitchFamily="34" charset="0"/>
              <a:buChar char="•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4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4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4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4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sz="700">
                <a:solidFill>
                  <a:srgbClr val="002060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  <p:pic>
        <p:nvPicPr>
          <p:cNvPr id="19528" name="Picture 3" descr="Буфер обмена0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57163"/>
            <a:ext cx="668337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1823260"/>
              </p:ext>
            </p:extLst>
          </p:nvPr>
        </p:nvGraphicFramePr>
        <p:xfrm>
          <a:off x="168275" y="923925"/>
          <a:ext cx="5130263" cy="2239946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2519004">
                  <a:extLst>
                    <a:ext uri="{9D8B030D-6E8A-4147-A177-3AD203B41FA5}">
                      <a16:colId xmlns:a16="http://schemas.microsoft.com/office/drawing/2014/main" val="4165441938"/>
                    </a:ext>
                  </a:extLst>
                </a:gridCol>
                <a:gridCol w="2611259">
                  <a:extLst>
                    <a:ext uri="{9D8B030D-6E8A-4147-A177-3AD203B41FA5}">
                      <a16:colId xmlns:a16="http://schemas.microsoft.com/office/drawing/2014/main" val="1779954494"/>
                    </a:ext>
                  </a:extLst>
                </a:gridCol>
              </a:tblGrid>
              <a:tr h="745167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Инвестиционная площадка </a:t>
                      </a:r>
                    </a:p>
                    <a:p>
                      <a:pPr algn="ctr"/>
                      <a:r>
                        <a:rPr lang="ru-RU" sz="14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№ 67-24-06</a:t>
                      </a:r>
                    </a:p>
                  </a:txBody>
                  <a:tcPr>
                    <a:solidFill>
                      <a:srgbClr val="D1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ru-RU" sz="1400" dirty="0" smtClean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1530806"/>
                  </a:ext>
                </a:extLst>
              </a:tr>
              <a:tr h="1494779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Местоположение:</a:t>
                      </a:r>
                      <a:endParaRPr lang="ru-RU" sz="1050" kern="1200" dirty="0" smtClean="0">
                        <a:solidFill>
                          <a:schemeClr val="tx1"/>
                        </a:solidFill>
                        <a:latin typeface="Open Sans" pitchFamily="34" charset="0"/>
                        <a:ea typeface="Open Sans" pitchFamily="34" charset="0"/>
                        <a:cs typeface="Open Sans" pitchFamily="34" charset="0"/>
                      </a:endParaRPr>
                    </a:p>
                    <a:p>
                      <a:pPr marL="0" indent="3175" algn="l"/>
                      <a:r>
                        <a:rPr lang="ru-RU" sz="1050" dirty="0" err="1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Шумячский</a:t>
                      </a:r>
                      <a:r>
                        <a:rPr lang="ru-RU" sz="105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 р-</a:t>
                      </a:r>
                      <a:r>
                        <a:rPr lang="ru-RU" sz="1050" dirty="0" err="1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н,с.Русское</a:t>
                      </a:r>
                      <a:r>
                        <a:rPr lang="ru-RU" sz="105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;</a:t>
                      </a:r>
                    </a:p>
                    <a:p>
                      <a:pPr marL="0" indent="3175" algn="l"/>
                      <a:r>
                        <a:rPr lang="ru-RU" sz="105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-расстояние до </a:t>
                      </a:r>
                      <a:r>
                        <a:rPr lang="ru-RU" sz="1050" dirty="0" err="1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г.Москвы</a:t>
                      </a:r>
                      <a:r>
                        <a:rPr lang="ru-RU" sz="105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: 435 км;</a:t>
                      </a:r>
                    </a:p>
                    <a:p>
                      <a:pPr marL="0" indent="3175" algn="l"/>
                      <a:r>
                        <a:rPr lang="ru-RU" sz="105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-расстояние до г. Смоленска: 147 км;</a:t>
                      </a:r>
                    </a:p>
                    <a:p>
                      <a:pPr marL="0" indent="3175" algn="l"/>
                      <a:r>
                        <a:rPr lang="ru-RU" sz="105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-расстояние до центра п. Шумячи: 12 км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just"/>
                      <a:endParaRPr lang="ru-RU" sz="11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780204"/>
                  </a:ext>
                </a:extLst>
              </a:tr>
            </a:tbl>
          </a:graphicData>
        </a:graphic>
      </p:graphicFrame>
      <p:pic>
        <p:nvPicPr>
          <p:cNvPr id="19" name="Рисунок 18" descr="http://photos.wikimapia.org/p/00/05/88/14/95_big.jp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9651" y="932689"/>
            <a:ext cx="2115277" cy="223118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11171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SDA\Desktop\Сельхозтехника_К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504" y="952501"/>
            <a:ext cx="2409033" cy="207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7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0575" y="155575"/>
            <a:ext cx="549910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8" name="TextBox 2"/>
          <p:cNvSpPr txBox="1">
            <a:spLocks noChangeArrowheads="1"/>
          </p:cNvSpPr>
          <p:nvPr/>
        </p:nvSpPr>
        <p:spPr bwMode="auto">
          <a:xfrm>
            <a:off x="2060575" y="317500"/>
            <a:ext cx="54991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825"/>
              </a:spcBef>
              <a:buFont typeface="Arial" panose="020B0604020202020204" pitchFamily="34" charset="0"/>
              <a:buChar char="•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4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4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4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4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sz="2400">
                <a:solidFill>
                  <a:schemeClr val="bg1"/>
                </a:solidFill>
                <a:latin typeface="Open Sans Semibold" panose="020B0706030804020204" pitchFamily="34" charset="0"/>
                <a:cs typeface="Open Sans Semibold" panose="020B0706030804020204" pitchFamily="34" charset="0"/>
              </a:rPr>
              <a:t>Инвестиционные площадки</a:t>
            </a:r>
          </a:p>
        </p:txBody>
      </p:sp>
      <p:sp>
        <p:nvSpPr>
          <p:cNvPr id="21519" name="TextBox 14"/>
          <p:cNvSpPr txBox="1">
            <a:spLocks noChangeArrowheads="1"/>
          </p:cNvSpPr>
          <p:nvPr/>
        </p:nvSpPr>
        <p:spPr bwMode="auto">
          <a:xfrm>
            <a:off x="7121525" y="7189788"/>
            <a:ext cx="43794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825"/>
              </a:spcBef>
              <a:buFont typeface="Arial" panose="020B0604020202020204" pitchFamily="34" charset="0"/>
              <a:buChar char="•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4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4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4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4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sz="1800" b="1" i="1" dirty="0" smtClean="0">
                <a:solidFill>
                  <a:srgbClr val="339533"/>
                </a:solidFill>
                <a:latin typeface="Open Sans Semibold" panose="020B0706030804020204" pitchFamily="34" charset="0"/>
                <a:cs typeface="Open Sans Semibold" panose="020B0706030804020204" pitchFamily="34" charset="0"/>
              </a:rPr>
              <a:t>14</a:t>
            </a:r>
            <a:endParaRPr lang="ru-RU" sz="1800" b="1" i="1" dirty="0">
              <a:solidFill>
                <a:srgbClr val="339533"/>
              </a:solidFill>
              <a:latin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graphicFrame>
        <p:nvGraphicFramePr>
          <p:cNvPr id="20" name="Таблица 19"/>
          <p:cNvGraphicFramePr>
            <a:graphicFrameLocks noGrp="1"/>
          </p:cNvGraphicFramePr>
          <p:nvPr/>
        </p:nvGraphicFramePr>
        <p:xfrm>
          <a:off x="192088" y="3057525"/>
          <a:ext cx="7208837" cy="1051192"/>
        </p:xfrm>
        <a:graphic>
          <a:graphicData uri="http://schemas.openxmlformats.org/drawingml/2006/table">
            <a:tbl>
              <a:tblPr/>
              <a:tblGrid>
                <a:gridCol w="1844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986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654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28455">
                <a:tc rowSpan="4">
                  <a:txBody>
                    <a:bodyPr/>
                    <a:lstStyle/>
                    <a:p>
                      <a:pPr marL="0" marR="0" lvl="0" indent="0" algn="ctr" defTabSz="7556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7FAC"/>
                          </a:solidFill>
                          <a:effectLst/>
                          <a:latin typeface="Open Sans Semibold" pitchFamily="34" charset="0"/>
                          <a:cs typeface="Open Sans Semibold" pitchFamily="34" charset="0"/>
                        </a:rPr>
                        <a:t>Характеристика</a:t>
                      </a:r>
                    </a:p>
                    <a:p>
                      <a:pPr marL="0" marR="0" lvl="0" indent="0" algn="ctr" defTabSz="7556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7FAC"/>
                          </a:solidFill>
                          <a:effectLst/>
                          <a:latin typeface="Open Sans Semibold" pitchFamily="34" charset="0"/>
                          <a:cs typeface="Open Sans Semibold" pitchFamily="34" charset="0"/>
                        </a:rPr>
                        <a:t>участка</a:t>
                      </a:r>
                    </a:p>
                  </a:txBody>
                  <a:tcPr marT="45674" marB="45674" anchor="ctr" horzOverflow="overflow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556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7FAC"/>
                          </a:solidFill>
                          <a:effectLst/>
                          <a:latin typeface="Open Sans Semibold" pitchFamily="34" charset="0"/>
                          <a:cs typeface="Open Sans Semibold" pitchFamily="34" charset="0"/>
                        </a:rPr>
                        <a:t>Площадь</a:t>
                      </a:r>
                    </a:p>
                  </a:txBody>
                  <a:tcPr marT="45674" marB="45674" anchor="ctr" horzOverflow="overflow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556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Open Sans" pitchFamily="34" charset="0"/>
                          <a:cs typeface="Open Sans" pitchFamily="34" charset="0"/>
                        </a:rPr>
                        <a:t>3,36 га</a:t>
                      </a:r>
                    </a:p>
                  </a:txBody>
                  <a:tcPr marT="45674" marB="45674" anchor="ctr" horzOverflow="overflow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845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7556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7FAC"/>
                          </a:solidFill>
                          <a:effectLst/>
                          <a:latin typeface="Open Sans Semibold" pitchFamily="34" charset="0"/>
                          <a:cs typeface="Open Sans Semibold" pitchFamily="34" charset="0"/>
                        </a:rPr>
                        <a:t>Категория земли</a:t>
                      </a:r>
                    </a:p>
                  </a:txBody>
                  <a:tcPr marT="45674" marB="45674" anchor="ctr" horzOverflow="overflow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556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Open Sans" pitchFamily="34" charset="0"/>
                          <a:cs typeface="Open Sans" pitchFamily="34" charset="0"/>
                        </a:rPr>
                        <a:t>земли населенных пунктов</a:t>
                      </a:r>
                    </a:p>
                  </a:txBody>
                  <a:tcPr marT="45674" marB="45674" anchor="ctr" horzOverflow="overflow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845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7556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7FAC"/>
                          </a:solidFill>
                          <a:effectLst/>
                          <a:latin typeface="Open Sans Semibold" pitchFamily="34" charset="0"/>
                          <a:cs typeface="Open Sans Semibold" pitchFamily="34" charset="0"/>
                        </a:rPr>
                        <a:t>Форма собственности</a:t>
                      </a:r>
                    </a:p>
                  </a:txBody>
                  <a:tcPr marT="45674" marB="45674" anchor="ctr" horzOverflow="overflow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556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Open Sans" pitchFamily="34" charset="0"/>
                          <a:cs typeface="Open Sans" pitchFamily="34" charset="0"/>
                        </a:rPr>
                        <a:t>частная собственность</a:t>
                      </a:r>
                    </a:p>
                  </a:txBody>
                  <a:tcPr marT="45674" marB="45674" anchor="ctr" horzOverflow="overflow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56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7556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7FAC"/>
                          </a:solidFill>
                          <a:effectLst/>
                          <a:latin typeface="Open Sans Semibold" pitchFamily="34" charset="0"/>
                          <a:cs typeface="Open Sans Semibold" pitchFamily="34" charset="0"/>
                        </a:rPr>
                        <a:t>Приоритетное направление использования</a:t>
                      </a: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Open Sans Semibold" pitchFamily="34" charset="0"/>
                        <a:cs typeface="Open Sans Semibold" pitchFamily="34" charset="0"/>
                      </a:endParaRPr>
                    </a:p>
                  </a:txBody>
                  <a:tcPr marT="45674" marB="45674" anchor="ctr" horzOverflow="overflow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556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Open Sans" pitchFamily="34" charset="0"/>
                          <a:cs typeface="Open Sans" pitchFamily="34" charset="0"/>
                        </a:rPr>
                        <a:t>производственная деятельность</a:t>
                      </a:r>
                    </a:p>
                  </a:txBody>
                  <a:tcPr marT="45674" marB="45674" anchor="ctr" horzOverflow="overflow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7955347"/>
              </p:ext>
            </p:extLst>
          </p:nvPr>
        </p:nvGraphicFramePr>
        <p:xfrm>
          <a:off x="188913" y="4102100"/>
          <a:ext cx="6637337" cy="1885950"/>
        </p:xfrm>
        <a:graphic>
          <a:graphicData uri="http://schemas.openxmlformats.org/drawingml/2006/table">
            <a:tbl>
              <a:tblPr/>
              <a:tblGrid>
                <a:gridCol w="1333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382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655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14350">
                <a:tc rowSpan="4">
                  <a:txBody>
                    <a:bodyPr/>
                    <a:lstStyle/>
                    <a:p>
                      <a:pPr marL="0" marR="0" lvl="0" indent="0" algn="ctr" defTabSz="7556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FAC"/>
                          </a:solidFill>
                          <a:effectLst/>
                          <a:latin typeface="Open Sans Semibold" pitchFamily="34" charset="0"/>
                          <a:cs typeface="Open Sans Semibold" pitchFamily="34" charset="0"/>
                        </a:rPr>
                        <a:t>Инженерная инфраструктура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556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7FAC"/>
                          </a:solidFill>
                          <a:effectLst/>
                          <a:latin typeface="Open Sans Semibold" pitchFamily="34" charset="0"/>
                          <a:cs typeface="Open Sans Semibold" pitchFamily="34" charset="0"/>
                        </a:rPr>
                        <a:t>Электроснабжение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7556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Open Sans" pitchFamily="34" charset="0"/>
                          <a:cs typeface="Open Sans" pitchFamily="34" charset="0"/>
                        </a:rPr>
                        <a:t>ближайший центр питания ПС  Микуличи 35/10 на расстоянии 0,6 км по прямой до границы земельного участка. Резерв мощности для тех. присоединения составляет 5,78 МВА</a:t>
                      </a:r>
                      <a:endParaRPr kumimoji="0" lang="ru-RU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B3838"/>
                        </a:solidFill>
                        <a:effectLst/>
                        <a:latin typeface="Open Sans" pitchFamily="34" charset="0"/>
                        <a:cs typeface="Open Sans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783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7556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7FAC"/>
                          </a:solidFill>
                          <a:effectLst/>
                          <a:latin typeface="Open Sans Semibold" pitchFamily="34" charset="0"/>
                          <a:cs typeface="Open Sans Semibold" pitchFamily="34" charset="0"/>
                        </a:rPr>
                        <a:t>Газоснабжение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556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Open Sans" pitchFamily="34" charset="0"/>
                          <a:cs typeface="Open Sans" pitchFamily="34" charset="0"/>
                        </a:rPr>
                        <a:t>точка подключения газопровода на расстоянии 100 м от участка, </a:t>
                      </a:r>
                      <a:r>
                        <a:rPr kumimoji="0" lang="ru-RU" sz="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Open Sans" pitchFamily="34" charset="0"/>
                          <a:cs typeface="Open Sans" pitchFamily="34" charset="0"/>
                        </a:rPr>
                        <a:t>макс.мощность</a:t>
                      </a: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Open Sans" pitchFamily="34" charset="0"/>
                          <a:cs typeface="Open Sans" pitchFamily="34" charset="0"/>
                        </a:rPr>
                        <a:t> 1,5 </a:t>
                      </a:r>
                      <a:r>
                        <a:rPr kumimoji="0" lang="ru-RU" sz="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Open Sans" pitchFamily="34" charset="0"/>
                          <a:cs typeface="Open Sans" pitchFamily="34" charset="0"/>
                        </a:rPr>
                        <a:t>млн.куб.м</a:t>
                      </a: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Open Sans" pitchFamily="34" charset="0"/>
                          <a:cs typeface="Open Sans" pitchFamily="34" charset="0"/>
                        </a:rPr>
                        <a:t>./год, ориентировочная стоимость  2 млн. рублей (за 1 км.)</a:t>
                      </a:r>
                      <a:endParaRPr kumimoji="0" lang="ru-RU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B3838"/>
                        </a:solidFill>
                        <a:effectLst/>
                        <a:latin typeface="Open Sans" pitchFamily="34" charset="0"/>
                        <a:cs typeface="Open Sans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037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7556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7FAC"/>
                          </a:solidFill>
                          <a:effectLst/>
                          <a:latin typeface="Open Sans Semibold" pitchFamily="34" charset="0"/>
                          <a:cs typeface="Open Sans Semibold" pitchFamily="34" charset="0"/>
                        </a:rPr>
                        <a:t>Водоснабжение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556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Open Sans" pitchFamily="34" charset="0"/>
                          <a:cs typeface="Open Sans" pitchFamily="34" charset="0"/>
                        </a:rPr>
                        <a:t>точка подключения на участке (труба диаметром 100 мм);</a:t>
                      </a:r>
                    </a:p>
                    <a:p>
                      <a:pPr marL="0" marR="0" lvl="0" indent="0" algn="l" defTabSz="7556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Open Sans" pitchFamily="34" charset="0"/>
                          <a:cs typeface="Open Sans" pitchFamily="34" charset="0"/>
                        </a:rPr>
                        <a:t>свободная мощность - 7000 куб. м/год. ориентировочная стоимость – 1287руб./</a:t>
                      </a:r>
                      <a:r>
                        <a:rPr kumimoji="0" lang="ru-RU" sz="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Open Sans" pitchFamily="34" charset="0"/>
                          <a:cs typeface="Open Sans" pitchFamily="34" charset="0"/>
                        </a:rPr>
                        <a:t>п.м</a:t>
                      </a: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Open Sans" pitchFamily="34" charset="0"/>
                          <a:cs typeface="Open Sans" pitchFamily="34" charset="0"/>
                        </a:rPr>
                        <a:t>.(для диаметра трубы 20мм)</a:t>
                      </a:r>
                      <a:endParaRPr kumimoji="0" lang="ru-RU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B3838"/>
                        </a:solidFill>
                        <a:effectLst/>
                        <a:latin typeface="Open Sans" pitchFamily="34" charset="0"/>
                        <a:cs typeface="Open Sans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925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7556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7FAC"/>
                          </a:solidFill>
                          <a:effectLst/>
                          <a:latin typeface="Open Sans Semibold" pitchFamily="34" charset="0"/>
                          <a:cs typeface="Open Sans Semibold" pitchFamily="34" charset="0"/>
                        </a:rPr>
                        <a:t>Водоотведение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556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Open Sans" pitchFamily="34" charset="0"/>
                          <a:cs typeface="Open Sans" pitchFamily="34" charset="0"/>
                        </a:rPr>
                        <a:t>точка подключения на расстоянии 400м, ориентировочная стоимость тех. присоединения  –  80 тыс. руб.</a:t>
                      </a:r>
                      <a:endParaRPr kumimoji="0" lang="ru-RU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B3838"/>
                        </a:solidFill>
                        <a:effectLst/>
                        <a:latin typeface="Open Sans" pitchFamily="34" charset="0"/>
                        <a:cs typeface="Open Sans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23" name="Таблица 22"/>
          <p:cNvGraphicFramePr>
            <a:graphicFrameLocks noGrp="1"/>
          </p:cNvGraphicFramePr>
          <p:nvPr/>
        </p:nvGraphicFramePr>
        <p:xfrm>
          <a:off x="190500" y="5992813"/>
          <a:ext cx="5888038" cy="400050"/>
        </p:xfrm>
        <a:graphic>
          <a:graphicData uri="http://schemas.openxmlformats.org/drawingml/2006/table">
            <a:tbl>
              <a:tblPr/>
              <a:tblGrid>
                <a:gridCol w="26050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829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00050">
                <a:tc>
                  <a:txBody>
                    <a:bodyPr/>
                    <a:lstStyle/>
                    <a:p>
                      <a:pPr marL="0" marR="0" lvl="0" indent="0" algn="ctr" defTabSz="7556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7FAC"/>
                          </a:solidFill>
                          <a:effectLst/>
                          <a:latin typeface="Open Sans Semibold" pitchFamily="34" charset="0"/>
                          <a:cs typeface="Open Sans Semibold" pitchFamily="34" charset="0"/>
                        </a:rPr>
                        <a:t>Подъездные пути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556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Open Sans" pitchFamily="34" charset="0"/>
                          <a:cs typeface="Open Sans" pitchFamily="34" charset="0"/>
                        </a:rPr>
                        <a:t>автодорога (ул. Сельхозтехника, асфальтобетон) примыкает к участку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3B3838"/>
                        </a:solidFill>
                        <a:effectLst/>
                        <a:latin typeface="Open Sans" pitchFamily="34" charset="0"/>
                        <a:cs typeface="Open Sans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4" name="Таблица 23"/>
          <p:cNvGraphicFramePr>
            <a:graphicFrameLocks noGrp="1"/>
          </p:cNvGraphicFramePr>
          <p:nvPr/>
        </p:nvGraphicFramePr>
        <p:xfrm>
          <a:off x="498475" y="6389688"/>
          <a:ext cx="5286375" cy="244475"/>
        </p:xfrm>
        <a:graphic>
          <a:graphicData uri="http://schemas.openxmlformats.org/drawingml/2006/table">
            <a:tbl>
              <a:tblPr/>
              <a:tblGrid>
                <a:gridCol w="23002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860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44475">
                <a:tc>
                  <a:txBody>
                    <a:bodyPr/>
                    <a:lstStyle/>
                    <a:p>
                      <a:pPr marL="0" marR="0" lvl="0" indent="0" algn="ctr" defTabSz="7556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Open Sans Semibold" pitchFamily="34" charset="0"/>
                          <a:cs typeface="Open Sans Semibold" pitchFamily="34" charset="0"/>
                        </a:rPr>
                        <a:t>Условия предоставления</a:t>
                      </a:r>
                    </a:p>
                  </a:txBody>
                  <a:tcPr marT="45839" marB="45839" anchor="ctr" horzOverflow="overflow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556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Open Sans" pitchFamily="34" charset="0"/>
                          <a:cs typeface="Open Sans" pitchFamily="34" charset="0"/>
                        </a:rPr>
                        <a:t>выкуп: 709 261 руб</a:t>
                      </a:r>
                      <a:r>
                        <a:rPr kumimoji="0" 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Open Sans" pitchFamily="34" charset="0"/>
                          <a:cs typeface="Open Sans" pitchFamily="34" charset="0"/>
                        </a:rPr>
                        <a:t>.</a:t>
                      </a:r>
                    </a:p>
                  </a:txBody>
                  <a:tcPr marT="45839" marB="45839" anchor="ctr" horzOverflow="overflow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1574" name="TextBox 17"/>
          <p:cNvSpPr txBox="1">
            <a:spLocks noChangeArrowheads="1"/>
          </p:cNvSpPr>
          <p:nvPr/>
        </p:nvSpPr>
        <p:spPr bwMode="auto">
          <a:xfrm>
            <a:off x="925513" y="184150"/>
            <a:ext cx="102870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825"/>
              </a:spcBef>
              <a:buFont typeface="Arial" panose="020B0604020202020204" pitchFamily="34" charset="0"/>
              <a:buChar char="•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4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4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4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4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sz="1100">
                <a:solidFill>
                  <a:srgbClr val="0D0D0D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Шумячский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sz="1100">
                <a:solidFill>
                  <a:srgbClr val="0D0D0D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район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sz="1100">
                <a:solidFill>
                  <a:srgbClr val="0D0D0D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sz="1100">
                <a:solidFill>
                  <a:srgbClr val="0D0D0D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sp>
        <p:nvSpPr>
          <p:cNvPr id="21575" name="TextBox 24"/>
          <p:cNvSpPr txBox="1">
            <a:spLocks noChangeArrowheads="1"/>
          </p:cNvSpPr>
          <p:nvPr/>
        </p:nvSpPr>
        <p:spPr bwMode="auto">
          <a:xfrm>
            <a:off x="236538" y="439738"/>
            <a:ext cx="20955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825"/>
              </a:spcBef>
              <a:buFont typeface="Arial" panose="020B0604020202020204" pitchFamily="34" charset="0"/>
              <a:buChar char="•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4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4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4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4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sz="700">
                <a:solidFill>
                  <a:srgbClr val="002060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  <p:pic>
        <p:nvPicPr>
          <p:cNvPr id="21576" name="Picture 3" descr="Буфер обмена0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57163"/>
            <a:ext cx="668337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421771"/>
              </p:ext>
            </p:extLst>
          </p:nvPr>
        </p:nvGraphicFramePr>
        <p:xfrm>
          <a:off x="188915" y="928688"/>
          <a:ext cx="5109622" cy="2144401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2700589">
                  <a:extLst>
                    <a:ext uri="{9D8B030D-6E8A-4147-A177-3AD203B41FA5}">
                      <a16:colId xmlns:a16="http://schemas.microsoft.com/office/drawing/2014/main" val="4165441938"/>
                    </a:ext>
                  </a:extLst>
                </a:gridCol>
                <a:gridCol w="2409033">
                  <a:extLst>
                    <a:ext uri="{9D8B030D-6E8A-4147-A177-3AD203B41FA5}">
                      <a16:colId xmlns:a16="http://schemas.microsoft.com/office/drawing/2014/main" val="1779954494"/>
                    </a:ext>
                  </a:extLst>
                </a:gridCol>
              </a:tblGrid>
              <a:tr h="514346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Инвестиционная площадка </a:t>
                      </a:r>
                    </a:p>
                    <a:p>
                      <a:pPr algn="ctr"/>
                      <a:r>
                        <a:rPr lang="ru-RU" sz="14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№ 67-24-08</a:t>
                      </a:r>
                    </a:p>
                  </a:txBody>
                  <a:tcPr>
                    <a:solidFill>
                      <a:srgbClr val="D1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ru-RU" sz="1400" dirty="0" smtClean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1530806"/>
                  </a:ext>
                </a:extLst>
              </a:tr>
              <a:tr h="1626241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Местоположение:</a:t>
                      </a:r>
                    </a:p>
                    <a:p>
                      <a:pPr algn="ctr"/>
                      <a:r>
                        <a:rPr lang="ru-RU" sz="11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п.Шумячи,ул.Сельхозтехника,д.1;</a:t>
                      </a:r>
                    </a:p>
                    <a:p>
                      <a:pPr algn="ctr"/>
                      <a:r>
                        <a:rPr lang="ru-RU" sz="11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-расстояние до г.Москвы:423км;   </a:t>
                      </a:r>
                    </a:p>
                    <a:p>
                      <a:pPr algn="ctr"/>
                      <a:r>
                        <a:rPr lang="ru-RU" sz="11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-расстояние до г.Смоленска:135 км;</a:t>
                      </a:r>
                    </a:p>
                    <a:p>
                      <a:pPr algn="ctr"/>
                      <a:r>
                        <a:rPr lang="ru-RU" sz="11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Расстояние до центра п.Шумячи:2км</a:t>
                      </a:r>
                    </a:p>
                    <a:p>
                      <a:pPr algn="ctr"/>
                      <a:endParaRPr lang="ru-RU" sz="1100" dirty="0" smtClean="0">
                        <a:solidFill>
                          <a:schemeClr val="bg2">
                            <a:lumMod val="25000"/>
                          </a:schemeClr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  <a:p>
                      <a:pPr algn="ctr"/>
                      <a:endParaRPr lang="ru-RU" sz="1050" kern="1200" dirty="0" smtClean="0">
                        <a:solidFill>
                          <a:schemeClr val="tx1"/>
                        </a:solidFill>
                        <a:latin typeface="Open Sans" pitchFamily="34" charset="0"/>
                        <a:ea typeface="Open Sans" pitchFamily="34" charset="0"/>
                        <a:cs typeface="Open Sans" pitchFamily="34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just"/>
                      <a:endParaRPr lang="ru-RU" sz="11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780204"/>
                  </a:ext>
                </a:extLst>
              </a:tr>
            </a:tbl>
          </a:graphicData>
        </a:graphic>
      </p:graphicFrame>
      <p:pic>
        <p:nvPicPr>
          <p:cNvPr id="15" name="Рисунок 14" descr="https://ic.pics.livejournal.com/m_zaxaroff/29096459/841416/841416_original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8537" y="923926"/>
            <a:ext cx="2180176" cy="21491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29653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Рисунок 4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1458" y="5272612"/>
            <a:ext cx="927322" cy="899269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5751" y="5357849"/>
            <a:ext cx="1018111" cy="1018111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061031" y="156237"/>
            <a:ext cx="5498644" cy="7680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61031" y="318012"/>
            <a:ext cx="5498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Малое предпринимательство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121735" y="7190343"/>
            <a:ext cx="437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15</a:t>
            </a:r>
            <a:endParaRPr lang="ru-RU" b="1" i="1" dirty="0">
              <a:solidFill>
                <a:srgbClr val="339533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7923" y="4980201"/>
            <a:ext cx="16017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Промышленность</a:t>
            </a:r>
            <a:endParaRPr lang="ru-RU" sz="1200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36368" y="6343974"/>
            <a:ext cx="17928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Оптовая и розничная</a:t>
            </a:r>
            <a:r>
              <a:rPr lang="ru-RU" sz="1200" dirty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ru-RU" sz="12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торговля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2093758" y="6417178"/>
            <a:ext cx="12939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Сельское хозяйство</a:t>
            </a:r>
            <a:endParaRPr lang="ru-RU" sz="1200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902" y="5333798"/>
            <a:ext cx="976936" cy="97693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852" y="3970819"/>
            <a:ext cx="974743" cy="97473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008" y="5320079"/>
            <a:ext cx="991395" cy="99139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087" y="5272612"/>
            <a:ext cx="1058566" cy="105856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39" y="3913871"/>
            <a:ext cx="1064516" cy="1066330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030" y="5304002"/>
            <a:ext cx="1070126" cy="1070126"/>
          </a:xfrm>
          <a:prstGeom prst="rect">
            <a:avLst/>
          </a:prstGeom>
        </p:spPr>
      </p:pic>
      <p:sp>
        <p:nvSpPr>
          <p:cNvPr id="47" name="TextBox 46"/>
          <p:cNvSpPr txBox="1"/>
          <p:nvPr/>
        </p:nvSpPr>
        <p:spPr>
          <a:xfrm>
            <a:off x="268136" y="1131849"/>
            <a:ext cx="25144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b="1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51" name="Рисунок 5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390" y="2293812"/>
            <a:ext cx="911292" cy="871171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13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016" y="1126392"/>
            <a:ext cx="4552052" cy="914108"/>
          </a:xfrm>
          <a:prstGeom prst="rect">
            <a:avLst/>
          </a:prstGeom>
        </p:spPr>
      </p:pic>
      <p:sp>
        <p:nvSpPr>
          <p:cNvPr id="54" name="TextBox 53"/>
          <p:cNvSpPr txBox="1"/>
          <p:nvPr/>
        </p:nvSpPr>
        <p:spPr>
          <a:xfrm>
            <a:off x="2885099" y="1148316"/>
            <a:ext cx="45520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265F9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Структура субъектов малого и среднего предпринимательства по сферам деятельности</a:t>
            </a:r>
            <a:endParaRPr lang="ru-RU" sz="1600" b="1" dirty="0">
              <a:solidFill>
                <a:srgbClr val="265F92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59023" y="4088228"/>
            <a:ext cx="10761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9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69617" y="5486030"/>
            <a:ext cx="8532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64</a:t>
            </a:r>
            <a:endParaRPr lang="ru-RU" sz="36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2372209" y="5525550"/>
            <a:ext cx="8682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26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41" name="Рисунок 40"/>
          <p:cNvPicPr>
            <a:picLocks noChangeAspect="1"/>
          </p:cNvPicPr>
          <p:nvPr/>
        </p:nvPicPr>
        <p:blipFill>
          <a:blip r:embed="rId15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31453"/>
            <a:ext cx="2858359" cy="901249"/>
          </a:xfrm>
          <a:prstGeom prst="rect">
            <a:avLst/>
          </a:prstGeom>
        </p:spPr>
      </p:pic>
      <p:sp>
        <p:nvSpPr>
          <p:cNvPr id="44" name="Прямоугольник 43"/>
          <p:cNvSpPr/>
          <p:nvPr/>
        </p:nvSpPr>
        <p:spPr>
          <a:xfrm>
            <a:off x="1" y="1132432"/>
            <a:ext cx="2860158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Число субъектов </a:t>
            </a:r>
          </a:p>
          <a:p>
            <a:pPr algn="ctr"/>
            <a:r>
              <a:rPr lang="ru-RU" sz="1600" b="1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малого и среднего </a:t>
            </a:r>
          </a:p>
          <a:p>
            <a:pPr algn="ctr"/>
            <a:r>
              <a:rPr lang="ru-RU" sz="1600" b="1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предпринимательства</a:t>
            </a:r>
            <a:endParaRPr lang="ru-RU" sz="1600" b="1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66" name="Рисунок 6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629" y="2311445"/>
            <a:ext cx="841325" cy="853538"/>
          </a:xfrm>
          <a:prstGeom prst="rect">
            <a:avLst/>
          </a:prstGeom>
        </p:spPr>
      </p:pic>
      <p:sp>
        <p:nvSpPr>
          <p:cNvPr id="67" name="TextBox 66"/>
          <p:cNvSpPr txBox="1"/>
          <p:nvPr/>
        </p:nvSpPr>
        <p:spPr>
          <a:xfrm>
            <a:off x="1462185" y="2511554"/>
            <a:ext cx="8937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0085B8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156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926277" y="183360"/>
            <a:ext cx="102784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Шумячский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</a:p>
          <a:p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район</a:t>
            </a:r>
          </a:p>
          <a:p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Смоленской</a:t>
            </a:r>
          </a:p>
          <a:p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области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36368" y="439579"/>
            <a:ext cx="21031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  <p:pic>
        <p:nvPicPr>
          <p:cNvPr id="32" name="Picture 3" descr="Буфер обмена01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179390" y="156950"/>
            <a:ext cx="668154" cy="8365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19" cstate="print">
            <a:duotone>
              <a:prstClr val="black"/>
              <a:srgbClr val="31AFE7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3354" y="5333798"/>
            <a:ext cx="1060876" cy="1060876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 flipH="1">
            <a:off x="3832389" y="5544963"/>
            <a:ext cx="1181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13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429462" y="6408357"/>
            <a:ext cx="15286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Заготовка и </a:t>
            </a:r>
          </a:p>
          <a:p>
            <a:pPr algn="ctr"/>
            <a:r>
              <a:rPr lang="ru-RU" sz="12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переработка</a:t>
            </a:r>
          </a:p>
          <a:p>
            <a:pPr algn="ctr"/>
            <a:r>
              <a:rPr lang="ru-RU" sz="12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древесины</a:t>
            </a:r>
          </a:p>
        </p:txBody>
      </p:sp>
      <p:pic>
        <p:nvPicPr>
          <p:cNvPr id="42" name="Рисунок 4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4681" y="5204699"/>
            <a:ext cx="1060876" cy="1035095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5104759" y="6303848"/>
            <a:ext cx="11676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Прочие</a:t>
            </a:r>
          </a:p>
          <a:p>
            <a:pPr algn="ctr"/>
            <a:r>
              <a:rPr lang="ru-RU" sz="12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виды</a:t>
            </a:r>
          </a:p>
        </p:txBody>
      </p:sp>
      <p:sp>
        <p:nvSpPr>
          <p:cNvPr id="46" name="TextBox 45"/>
          <p:cNvSpPr txBox="1"/>
          <p:nvPr/>
        </p:nvSpPr>
        <p:spPr>
          <a:xfrm flipH="1">
            <a:off x="5338109" y="5377230"/>
            <a:ext cx="8440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31</a:t>
            </a:r>
            <a:endParaRPr lang="ru-RU" sz="36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graphicFrame>
        <p:nvGraphicFramePr>
          <p:cNvPr id="49" name="Диаграмма 48"/>
          <p:cNvGraphicFramePr/>
          <p:nvPr>
            <p:extLst>
              <p:ext uri="{D42A27DB-BD31-4B8C-83A1-F6EECF244321}">
                <p14:modId xmlns:p14="http://schemas.microsoft.com/office/powerpoint/2010/main" val="4059743989"/>
              </p:ext>
            </p:extLst>
          </p:nvPr>
        </p:nvGraphicFramePr>
        <p:xfrm>
          <a:off x="3528670" y="1943714"/>
          <a:ext cx="4238086" cy="32274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0"/>
          </a:graphicData>
        </a:graphic>
      </p:graphicFrame>
      <p:pic>
        <p:nvPicPr>
          <p:cNvPr id="50" name="Рисунок 49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959" y="3916169"/>
            <a:ext cx="1072107" cy="1067858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6715" y="3972440"/>
            <a:ext cx="951040" cy="959533"/>
          </a:xfrm>
          <a:prstGeom prst="rect">
            <a:avLst/>
          </a:prstGeom>
        </p:spPr>
      </p:pic>
      <p:sp>
        <p:nvSpPr>
          <p:cNvPr id="55" name="TextBox 54"/>
          <p:cNvSpPr txBox="1"/>
          <p:nvPr/>
        </p:nvSpPr>
        <p:spPr>
          <a:xfrm flipH="1">
            <a:off x="2553890" y="4127185"/>
            <a:ext cx="725266" cy="65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 flipH="1">
            <a:off x="2568543" y="4119565"/>
            <a:ext cx="990364" cy="65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13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2078256" y="4980472"/>
            <a:ext cx="16679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Г</a:t>
            </a:r>
            <a:r>
              <a:rPr lang="ru-RU" sz="12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рузоперевозки</a:t>
            </a:r>
            <a:endParaRPr lang="ru-RU" sz="1200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57" name="Рисунок 56"/>
          <p:cNvPicPr>
            <a:picLocks noChangeAspect="1"/>
          </p:cNvPicPr>
          <p:nvPr/>
        </p:nvPicPr>
        <p:blipFill>
          <a:blip r:embed="rId23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88701"/>
            <a:ext cx="2772231" cy="358640"/>
          </a:xfrm>
          <a:prstGeom prst="rect">
            <a:avLst/>
          </a:prstGeom>
        </p:spPr>
      </p:pic>
      <p:sp>
        <p:nvSpPr>
          <p:cNvPr id="58" name="TextBox 57"/>
          <p:cNvSpPr txBox="1"/>
          <p:nvPr/>
        </p:nvSpPr>
        <p:spPr>
          <a:xfrm>
            <a:off x="0" y="3410625"/>
            <a:ext cx="27722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265F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По видам деятельности:</a:t>
            </a:r>
            <a:endParaRPr lang="ru-RU" sz="1600" dirty="0">
              <a:solidFill>
                <a:srgbClr val="265F9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5035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5" name="TextBox 2"/>
          <p:cNvSpPr txBox="1">
            <a:spLocks noChangeArrowheads="1"/>
          </p:cNvSpPr>
          <p:nvPr/>
        </p:nvSpPr>
        <p:spPr bwMode="auto">
          <a:xfrm>
            <a:off x="1752600" y="230188"/>
            <a:ext cx="6116638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sz="1700">
                <a:solidFill>
                  <a:schemeClr val="bg1"/>
                </a:solidFill>
                <a:latin typeface="Open Sans Semibold" pitchFamily="34" charset="0"/>
                <a:cs typeface="Open Sans Semibold" pitchFamily="34" charset="0"/>
              </a:rPr>
              <a:t>Государственная поддержка субъектов малого и </a:t>
            </a:r>
          </a:p>
          <a:p>
            <a:pPr algn="ctr" eaLnBrk="1" hangingPunct="1"/>
            <a:r>
              <a:rPr lang="ru-RU" sz="1700">
                <a:solidFill>
                  <a:schemeClr val="bg1"/>
                </a:solidFill>
                <a:latin typeface="Open Sans Semibold" pitchFamily="34" charset="0"/>
                <a:cs typeface="Open Sans Semibold" pitchFamily="34" charset="0"/>
              </a:rPr>
              <a:t>среднего бизнеса Смоленской области</a:t>
            </a:r>
          </a:p>
        </p:txBody>
      </p:sp>
      <p:sp>
        <p:nvSpPr>
          <p:cNvPr id="20486" name="Объект 9"/>
          <p:cNvSpPr>
            <a:spLocks noGrp="1"/>
          </p:cNvSpPr>
          <p:nvPr>
            <p:ph idx="1"/>
          </p:nvPr>
        </p:nvSpPr>
        <p:spPr>
          <a:xfrm>
            <a:off x="58738" y="1127125"/>
            <a:ext cx="7315200" cy="2436828"/>
          </a:xfrm>
        </p:spPr>
        <p:txBody>
          <a:bodyPr/>
          <a:lstStyle/>
          <a:p>
            <a:pPr marL="0" indent="358775" algn="just">
              <a:buNone/>
            </a:pPr>
            <a:endParaRPr lang="en-US" sz="1600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358775" algn="just">
              <a:buNone/>
            </a:pPr>
            <a:r>
              <a:rPr lang="ru-RU" sz="1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Реализация </a:t>
            </a:r>
            <a:r>
              <a:rPr lang="ru-RU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государственной политики в сфере развития малого и среднего предпринимательства осуществляется в рамках подпрограммы 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«Развитие малого и среднего предпринимательства в Смоленской области»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областной государственной программы «Экономическое развитие Смоленской области», включая создание благоприятного предпринимательского и инвестиционного климата.</a:t>
            </a:r>
          </a:p>
        </p:txBody>
      </p:sp>
      <p:sp>
        <p:nvSpPr>
          <p:cNvPr id="20496" name="TextBox 30"/>
          <p:cNvSpPr txBox="1">
            <a:spLocks noChangeArrowheads="1"/>
          </p:cNvSpPr>
          <p:nvPr/>
        </p:nvSpPr>
        <p:spPr bwMode="auto">
          <a:xfrm>
            <a:off x="7112000" y="7189788"/>
            <a:ext cx="43794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b="1" i="1" dirty="0" smtClean="0">
                <a:solidFill>
                  <a:srgbClr val="339533"/>
                </a:solidFill>
                <a:latin typeface="Open Sans Semibold" pitchFamily="34" charset="0"/>
                <a:cs typeface="Open Sans Semibold" pitchFamily="34" charset="0"/>
              </a:rPr>
              <a:t>16</a:t>
            </a:r>
            <a:endParaRPr lang="ru-RU" b="1" i="1" dirty="0">
              <a:solidFill>
                <a:srgbClr val="339533"/>
              </a:solidFill>
              <a:latin typeface="Open Sans Semibold" pitchFamily="34" charset="0"/>
              <a:cs typeface="Open Sans Semibold" pitchFamily="34" charset="0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8263" y="3145537"/>
            <a:ext cx="841934" cy="621213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420" y="3164237"/>
            <a:ext cx="2625018" cy="1292737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7448" y="2939942"/>
            <a:ext cx="2726577" cy="1348079"/>
          </a:xfrm>
          <a:prstGeom prst="rect">
            <a:avLst/>
          </a:prstGeom>
        </p:spPr>
      </p:pic>
      <p:cxnSp>
        <p:nvCxnSpPr>
          <p:cNvPr id="29" name="Прямая со стрелкой 28"/>
          <p:cNvCxnSpPr/>
          <p:nvPr/>
        </p:nvCxnSpPr>
        <p:spPr>
          <a:xfrm>
            <a:off x="2871216" y="3563953"/>
            <a:ext cx="397047" cy="0"/>
          </a:xfrm>
          <a:prstGeom prst="straightConnector1">
            <a:avLst/>
          </a:prstGeom>
          <a:ln w="28575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 flipH="1">
            <a:off x="4279393" y="3563953"/>
            <a:ext cx="448055" cy="1"/>
          </a:xfrm>
          <a:prstGeom prst="straightConnector1">
            <a:avLst/>
          </a:prstGeom>
          <a:ln w="28575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Рисунок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912" y="5595348"/>
            <a:ext cx="359828" cy="312796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1752599" y="5692089"/>
            <a:ext cx="34320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200" b="1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Департамент инвестиционного развития Смоленской области</a:t>
            </a:r>
          </a:p>
          <a:p>
            <a:pPr lvl="0" algn="ctr"/>
            <a:r>
              <a:rPr lang="ru-RU" sz="12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214014, г. Смоленск, ул. Энгельса, д. 23</a:t>
            </a:r>
          </a:p>
          <a:p>
            <a:pPr lvl="0" algn="ctr"/>
            <a:r>
              <a:rPr lang="ru-RU" sz="12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Сайт: </a:t>
            </a:r>
            <a:r>
              <a:rPr lang="en-US" sz="12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dep</a:t>
            </a:r>
            <a:r>
              <a:rPr lang="ru-RU" sz="12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</a:t>
            </a:r>
            <a:r>
              <a:rPr lang="en-US" sz="12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invest.admin-smolensk.ru</a:t>
            </a:r>
            <a:endParaRPr lang="ru-RU" sz="1200" dirty="0">
              <a:solidFill>
                <a:prstClr val="black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 algn="ctr"/>
            <a:r>
              <a:rPr lang="en-US" sz="12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E-mail: </a:t>
            </a:r>
            <a:r>
              <a:rPr lang="en-US" sz="12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7"/>
              </a:rPr>
              <a:t>dep@smolinvest.com</a:t>
            </a:r>
            <a:r>
              <a:rPr lang="ru-RU" sz="12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  <p:pic>
        <p:nvPicPr>
          <p:cNvPr id="37" name="Рисунок 36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061031" y="156237"/>
            <a:ext cx="5498644" cy="768091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2061032" y="132464"/>
            <a:ext cx="54986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Государственная поддержка субъектов малого и </a:t>
            </a:r>
            <a:endParaRPr lang="ru-RU" sz="1600" dirty="0" smtClean="0">
              <a:solidFill>
                <a:schemeClr val="bg1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algn="ctr"/>
            <a:r>
              <a:rPr lang="ru-RU" sz="160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среднего предпринимательства</a:t>
            </a:r>
          </a:p>
          <a:p>
            <a:pPr algn="ctr"/>
            <a:r>
              <a:rPr lang="ru-RU" sz="160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Смоленской </a:t>
            </a:r>
            <a:r>
              <a:rPr lang="ru-RU" sz="1600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области</a:t>
            </a:r>
            <a:endParaRPr lang="ru-RU" sz="1600" dirty="0" smtClean="0">
              <a:solidFill>
                <a:schemeClr val="bg1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26277" y="183360"/>
            <a:ext cx="102784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Шумячский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</a:p>
          <a:p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район</a:t>
            </a:r>
          </a:p>
          <a:p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Смоленской</a:t>
            </a:r>
          </a:p>
          <a:p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области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36368" y="439579"/>
            <a:ext cx="21031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  <p:pic>
        <p:nvPicPr>
          <p:cNvPr id="28" name="Picture 3" descr="Буфер обмена0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79390" y="156950"/>
            <a:ext cx="668154" cy="8365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9" name="Прямая со стрелкой 38"/>
          <p:cNvCxnSpPr>
            <a:stCxn id="21" idx="2"/>
          </p:cNvCxnSpPr>
          <p:nvPr/>
        </p:nvCxnSpPr>
        <p:spPr>
          <a:xfrm>
            <a:off x="3689230" y="3766750"/>
            <a:ext cx="14090" cy="448634"/>
          </a:xfrm>
          <a:prstGeom prst="straightConnector1">
            <a:avLst/>
          </a:prstGeom>
          <a:ln w="28575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Прямоугольник 43"/>
          <p:cNvSpPr/>
          <p:nvPr/>
        </p:nvSpPr>
        <p:spPr>
          <a:xfrm>
            <a:off x="1752600" y="4591916"/>
            <a:ext cx="390753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Предоставления грантов субъектам </a:t>
            </a:r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МСП, </a:t>
            </a:r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являющимся социальными предприятиями, или субъектам </a:t>
            </a:r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МСП, </a:t>
            </a:r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созданным физическими лицами в возрасте до 25 лет </a:t>
            </a:r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включительно - </a:t>
            </a:r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до 0,5 млн.руб.</a:t>
            </a:r>
          </a:p>
        </p:txBody>
      </p:sp>
      <p:pic>
        <p:nvPicPr>
          <p:cNvPr id="41" name="Рисунок 4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37945" y="4482190"/>
            <a:ext cx="3804382" cy="1100173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236367" y="3132551"/>
            <a:ext cx="231929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Возмещение субъектам МСП до 50% затрат на технологическое присоединение к объектам электросетевого хозяйства мощностью до 1,5 МВт, </a:t>
            </a:r>
          </a:p>
          <a:p>
            <a:pPr algn="ctr"/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не более 2 млн. рублей</a:t>
            </a:r>
          </a:p>
        </p:txBody>
      </p:sp>
      <p:sp>
        <p:nvSpPr>
          <p:cNvPr id="43" name="Прямоугольник 42"/>
          <p:cNvSpPr/>
          <p:nvPr/>
        </p:nvSpPr>
        <p:spPr>
          <a:xfrm>
            <a:off x="4727448" y="2939943"/>
            <a:ext cx="269754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2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Возмещение субъектам МСП до 70% затрат на уплату первого взноса (аванса) по договорам лизинга оборудования с российскими лизинговыми организациями, </a:t>
            </a:r>
          </a:p>
          <a:p>
            <a:pPr lvl="0" algn="ctr"/>
            <a:r>
              <a:rPr lang="ru-RU" sz="12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не более 2,5 млн. рублей</a:t>
            </a:r>
          </a:p>
        </p:txBody>
      </p:sp>
    </p:spTree>
    <p:extLst>
      <p:ext uri="{BB962C8B-B14F-4D97-AF65-F5344CB8AC3E}">
        <p14:creationId xmlns:p14="http://schemas.microsoft.com/office/powerpoint/2010/main" val="1359822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44651" y="3885709"/>
            <a:ext cx="998255" cy="96720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1639" y="2455442"/>
            <a:ext cx="1051919" cy="101873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230" y="1226137"/>
            <a:ext cx="971491" cy="968433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6" cstate="print">
            <a:duotone>
              <a:prstClr val="black"/>
              <a:srgbClr val="77CA82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6934" y="3811782"/>
            <a:ext cx="1072183" cy="107218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duotone>
              <a:prstClr val="black"/>
              <a:srgbClr val="8BDCDE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1429" y="2429164"/>
            <a:ext cx="1068925" cy="106892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4459" y="1172298"/>
            <a:ext cx="1072183" cy="1072183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061031" y="156237"/>
            <a:ext cx="5498644" cy="7680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50584" y="307194"/>
            <a:ext cx="5498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Промышленный комплекс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112787" y="7190343"/>
            <a:ext cx="437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17</a:t>
            </a:r>
            <a:endParaRPr lang="ru-RU" b="1" i="1" dirty="0">
              <a:solidFill>
                <a:srgbClr val="339533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344778" y="1926405"/>
            <a:ext cx="8909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100 </a:t>
            </a:r>
          </a:p>
        </p:txBody>
      </p:sp>
      <p:pic>
        <p:nvPicPr>
          <p:cNvPr id="55" name="Рисунок 54"/>
          <p:cNvPicPr>
            <a:picLocks noChangeAspect="1"/>
          </p:cNvPicPr>
          <p:nvPr/>
        </p:nvPicPr>
        <p:blipFill>
          <a:blip r:embed="rId9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96" y="3853819"/>
            <a:ext cx="2615631" cy="539782"/>
          </a:xfrm>
          <a:prstGeom prst="rect">
            <a:avLst/>
          </a:prstGeom>
        </p:spPr>
      </p:pic>
      <p:sp>
        <p:nvSpPr>
          <p:cNvPr id="57" name="TextBox 56"/>
          <p:cNvSpPr txBox="1"/>
          <p:nvPr/>
        </p:nvSpPr>
        <p:spPr>
          <a:xfrm>
            <a:off x="122606" y="3845850"/>
            <a:ext cx="27070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265F9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Структура промышленного производства</a:t>
            </a:r>
            <a:endParaRPr lang="ru-RU" sz="1400" dirty="0">
              <a:solidFill>
                <a:srgbClr val="265F92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59" name="Рисунок 58"/>
          <p:cNvPicPr>
            <a:picLocks noChangeAspect="1"/>
          </p:cNvPicPr>
          <p:nvPr/>
        </p:nvPicPr>
        <p:blipFill>
          <a:blip r:embed="rId11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58" y="1092960"/>
            <a:ext cx="2631730" cy="652263"/>
          </a:xfrm>
          <a:prstGeom prst="rect">
            <a:avLst/>
          </a:prstGeom>
        </p:spPr>
      </p:pic>
      <p:sp>
        <p:nvSpPr>
          <p:cNvPr id="61" name="TextBox 60"/>
          <p:cNvSpPr txBox="1"/>
          <p:nvPr/>
        </p:nvSpPr>
        <p:spPr>
          <a:xfrm>
            <a:off x="412947" y="1092013"/>
            <a:ext cx="21476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Число предприятий</a:t>
            </a:r>
            <a:endParaRPr lang="ru-RU" sz="1600" b="1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00B05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flipH="1">
            <a:off x="699728" y="1790065"/>
            <a:ext cx="713488" cy="679075"/>
          </a:xfrm>
          <a:prstGeom prst="rect">
            <a:avLst/>
          </a:prstGeom>
        </p:spPr>
      </p:pic>
      <p:pic>
        <p:nvPicPr>
          <p:cNvPr id="75" name="Рисунок 74"/>
          <p:cNvPicPr>
            <a:picLocks noChangeAspect="1"/>
          </p:cNvPicPr>
          <p:nvPr/>
        </p:nvPicPr>
        <p:blipFill>
          <a:blip r:embed="rId14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807" y="2517598"/>
            <a:ext cx="2631730" cy="670017"/>
          </a:xfrm>
          <a:prstGeom prst="rect">
            <a:avLst/>
          </a:prstGeom>
        </p:spPr>
      </p:pic>
      <p:sp>
        <p:nvSpPr>
          <p:cNvPr id="76" name="TextBox 75"/>
          <p:cNvSpPr txBox="1"/>
          <p:nvPr/>
        </p:nvSpPr>
        <p:spPr>
          <a:xfrm>
            <a:off x="206617" y="2525966"/>
            <a:ext cx="256682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Численность</a:t>
            </a:r>
            <a:r>
              <a:rPr lang="ru-RU" b="1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</a:p>
          <a:p>
            <a:pPr algn="ctr"/>
            <a:r>
              <a:rPr lang="ru-RU" sz="1600" b="1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работающих</a:t>
            </a:r>
            <a:endParaRPr lang="ru-RU" b="1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409649" y="3291097"/>
            <a:ext cx="2533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265F9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1,071 </a:t>
            </a:r>
            <a:r>
              <a:rPr lang="ru-RU" sz="1200" dirty="0" smtClean="0">
                <a:solidFill>
                  <a:srgbClr val="265F9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тыс. чел.</a:t>
            </a:r>
            <a:endParaRPr lang="ru-RU" sz="800" dirty="0">
              <a:solidFill>
                <a:srgbClr val="265F9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77" name="Рисунок 7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644" y="3251186"/>
            <a:ext cx="530900" cy="558745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3871639" y="1172298"/>
            <a:ext cx="28877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Добыча полезных ископаемых</a:t>
            </a:r>
            <a:endParaRPr lang="ru-RU" sz="1400" b="1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3945650" y="1912765"/>
            <a:ext cx="261440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ЗАО «КПП»</a:t>
            </a:r>
            <a:endParaRPr lang="ru-RU" sz="11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4107238" y="1618628"/>
            <a:ext cx="24022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20,7 млн. руб.</a:t>
            </a:r>
            <a:endParaRPr lang="ru-RU" sz="1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4511790" y="2394191"/>
            <a:ext cx="30812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 b="1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ru-RU" dirty="0"/>
              <a:t>Пищевое производство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4713626" y="2944812"/>
            <a:ext cx="261440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ШПО «Шумячи-Хлеб»</a:t>
            </a:r>
          </a:p>
          <a:p>
            <a:pPr algn="ctr"/>
            <a:endParaRPr lang="ru-RU" sz="11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4992060" y="2649050"/>
            <a:ext cx="21207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107,785 млн. руб.</a:t>
            </a:r>
            <a:endParaRPr lang="ru-RU" sz="1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4107238" y="3843877"/>
            <a:ext cx="33554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 b="1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ru-RU" dirty="0"/>
              <a:t>Производство и распределение воды, электроэнергии и газа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4318120" y="4702712"/>
            <a:ext cx="261440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МУП «Коммунальщик»</a:t>
            </a:r>
          </a:p>
          <a:p>
            <a:pPr algn="ctr"/>
            <a:r>
              <a:rPr lang="ru-RU" sz="11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МУП «</a:t>
            </a:r>
            <a:r>
              <a:rPr lang="ru-RU" sz="11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Шумячское</a:t>
            </a:r>
            <a:r>
              <a:rPr lang="ru-RU" sz="11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РПО КХ»</a:t>
            </a:r>
            <a:endParaRPr lang="ru-RU" sz="11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4605636" y="4347873"/>
            <a:ext cx="20328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58,918 млн. руб.</a:t>
            </a:r>
            <a:endParaRPr lang="ru-RU" sz="1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aphicFrame>
        <p:nvGraphicFramePr>
          <p:cNvPr id="88" name="Диаграмма 87"/>
          <p:cNvGraphicFramePr/>
          <p:nvPr>
            <p:extLst>
              <p:ext uri="{D42A27DB-BD31-4B8C-83A1-F6EECF244321}">
                <p14:modId xmlns:p14="http://schemas.microsoft.com/office/powerpoint/2010/main" val="2437494552"/>
              </p:ext>
            </p:extLst>
          </p:nvPr>
        </p:nvGraphicFramePr>
        <p:xfrm>
          <a:off x="183209" y="4130089"/>
          <a:ext cx="2477814" cy="29825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6"/>
          </a:graphicData>
        </a:graphic>
      </p:graphicFrame>
      <p:sp>
        <p:nvSpPr>
          <p:cNvPr id="42" name="TextBox 41"/>
          <p:cNvSpPr txBox="1"/>
          <p:nvPr/>
        </p:nvSpPr>
        <p:spPr>
          <a:xfrm>
            <a:off x="926277" y="183360"/>
            <a:ext cx="102784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Шумячский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</a:p>
          <a:p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район</a:t>
            </a:r>
          </a:p>
          <a:p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Смоленской</a:t>
            </a:r>
          </a:p>
          <a:p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области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236368" y="439579"/>
            <a:ext cx="21031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  <p:pic>
        <p:nvPicPr>
          <p:cNvPr id="44" name="Picture 3" descr="Буфер обмена01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179390" y="156950"/>
            <a:ext cx="668154" cy="8365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75574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Рисунок 41"/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96" y="1119763"/>
            <a:ext cx="2457946" cy="629077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061031" y="156237"/>
            <a:ext cx="5498644" cy="7680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60734" y="315440"/>
            <a:ext cx="54989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Сельское хозяйство</a:t>
            </a:r>
          </a:p>
        </p:txBody>
      </p:sp>
      <p:pic>
        <p:nvPicPr>
          <p:cNvPr id="40" name="Рисунок 3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30" y="1837555"/>
            <a:ext cx="703970" cy="703970"/>
          </a:xfrm>
          <a:prstGeom prst="rect">
            <a:avLst/>
          </a:prstGeom>
        </p:spPr>
      </p:pic>
      <p:sp>
        <p:nvSpPr>
          <p:cNvPr id="76" name="TextBox 75"/>
          <p:cNvSpPr txBox="1"/>
          <p:nvPr/>
        </p:nvSpPr>
        <p:spPr>
          <a:xfrm>
            <a:off x="1339920" y="1979063"/>
            <a:ext cx="7173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accent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6 </a:t>
            </a:r>
          </a:p>
        </p:txBody>
      </p:sp>
      <p:pic>
        <p:nvPicPr>
          <p:cNvPr id="78" name="Рисунок 77"/>
          <p:cNvPicPr>
            <a:picLocks noChangeAspect="1"/>
          </p:cNvPicPr>
          <p:nvPr/>
        </p:nvPicPr>
        <p:blipFill>
          <a:blip r:embed="rId7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853" y="2709834"/>
            <a:ext cx="2449953" cy="50413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6853" y="2720866"/>
            <a:ext cx="24372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265F9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Структура сельского хозяйства</a:t>
            </a:r>
            <a:endParaRPr lang="ru-RU" sz="1400" dirty="0">
              <a:solidFill>
                <a:srgbClr val="265F92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2850161" y="1048052"/>
            <a:ext cx="45953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265F9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Производство основных видов продукции во всех категориях хозяйств</a:t>
            </a:r>
            <a:endParaRPr lang="ru-RU" sz="1400" dirty="0">
              <a:solidFill>
                <a:srgbClr val="265F92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121735" y="7190343"/>
            <a:ext cx="437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18</a:t>
            </a:r>
            <a:endParaRPr lang="ru-RU" b="1" i="1" dirty="0">
              <a:solidFill>
                <a:srgbClr val="339533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08118" y="1132386"/>
            <a:ext cx="18010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Число предприятий</a:t>
            </a:r>
            <a:endParaRPr lang="ru-RU" sz="1600" b="1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5396948" y="3886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graphicFrame>
        <p:nvGraphicFramePr>
          <p:cNvPr id="55" name="Диаграмма 54"/>
          <p:cNvGraphicFramePr/>
          <p:nvPr>
            <p:extLst>
              <p:ext uri="{D42A27DB-BD31-4B8C-83A1-F6EECF244321}">
                <p14:modId xmlns:p14="http://schemas.microsoft.com/office/powerpoint/2010/main" val="214399558"/>
              </p:ext>
            </p:extLst>
          </p:nvPr>
        </p:nvGraphicFramePr>
        <p:xfrm>
          <a:off x="-290275" y="3275875"/>
          <a:ext cx="3195983" cy="30651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pic>
        <p:nvPicPr>
          <p:cNvPr id="56" name="Рисунок 5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811" y="1647131"/>
            <a:ext cx="1273651" cy="1225279"/>
          </a:xfrm>
          <a:prstGeom prst="rect">
            <a:avLst/>
          </a:prstGeom>
        </p:spPr>
      </p:pic>
      <p:sp>
        <p:nvSpPr>
          <p:cNvPr id="60" name="TextBox 59"/>
          <p:cNvSpPr txBox="1"/>
          <p:nvPr/>
        </p:nvSpPr>
        <p:spPr>
          <a:xfrm>
            <a:off x="3493008" y="2905747"/>
            <a:ext cx="30723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з</a:t>
            </a:r>
            <a:r>
              <a:rPr lang="ru-RU" sz="12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ерно</a:t>
            </a:r>
            <a:endParaRPr lang="ru-RU" sz="1200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67" name="Рисунок 6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2568" y="3276833"/>
            <a:ext cx="1133787" cy="1133787"/>
          </a:xfrm>
          <a:prstGeom prst="rect">
            <a:avLst/>
          </a:prstGeom>
        </p:spPr>
      </p:pic>
      <p:pic>
        <p:nvPicPr>
          <p:cNvPr id="68" name="Рисунок 6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828" y="3309787"/>
            <a:ext cx="1084915" cy="1084915"/>
          </a:xfrm>
          <a:prstGeom prst="rect">
            <a:avLst/>
          </a:prstGeom>
        </p:spPr>
      </p:pic>
      <p:pic>
        <p:nvPicPr>
          <p:cNvPr id="69" name="Рисунок 6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7041" y="3300434"/>
            <a:ext cx="1094268" cy="1094268"/>
          </a:xfrm>
          <a:prstGeom prst="rect">
            <a:avLst/>
          </a:prstGeom>
        </p:spPr>
      </p:pic>
      <p:sp>
        <p:nvSpPr>
          <p:cNvPr id="70" name="TextBox 69"/>
          <p:cNvSpPr txBox="1"/>
          <p:nvPr/>
        </p:nvSpPr>
        <p:spPr>
          <a:xfrm>
            <a:off x="6023890" y="4454814"/>
            <a:ext cx="14783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20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ru-RU" dirty="0" smtClean="0"/>
              <a:t>яйцо</a:t>
            </a:r>
            <a:endParaRPr lang="ru-RU" dirty="0"/>
          </a:p>
        </p:txBody>
      </p:sp>
      <p:sp>
        <p:nvSpPr>
          <p:cNvPr id="71" name="TextBox 70"/>
          <p:cNvSpPr txBox="1"/>
          <p:nvPr/>
        </p:nvSpPr>
        <p:spPr>
          <a:xfrm>
            <a:off x="4495481" y="4454814"/>
            <a:ext cx="14783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20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ru-RU" dirty="0"/>
              <a:t>мясо скота и птицы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2881422" y="4467908"/>
            <a:ext cx="14783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20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ru-RU" dirty="0"/>
              <a:t>молоко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4359811" y="1969138"/>
            <a:ext cx="145577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3848</a:t>
            </a:r>
          </a:p>
          <a:p>
            <a:pPr algn="ctr"/>
            <a:r>
              <a:rPr lang="ru-RU" sz="1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тонн</a:t>
            </a:r>
            <a:endParaRPr lang="ru-RU" sz="14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3143546" y="3503026"/>
            <a:ext cx="9401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1865 </a:t>
            </a:r>
          </a:p>
          <a:p>
            <a:pPr algn="ctr"/>
            <a:r>
              <a:rPr lang="ru-RU" sz="1600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т.онн</a:t>
            </a:r>
            <a:endParaRPr lang="ru-RU" sz="9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4766391" y="3517467"/>
            <a:ext cx="8670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335 </a:t>
            </a:r>
          </a:p>
          <a:p>
            <a:pPr algn="ctr"/>
            <a:r>
              <a:rPr lang="ru-RU" sz="1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тонн</a:t>
            </a:r>
            <a:endParaRPr lang="ru-RU" sz="9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6161242" y="3532856"/>
            <a:ext cx="110097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1459</a:t>
            </a:r>
            <a:r>
              <a:rPr lang="ru-RU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</a:p>
          <a:p>
            <a:pPr algn="ctr"/>
            <a:r>
              <a:rPr lang="ru-RU" sz="1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тыс. шт.</a:t>
            </a:r>
            <a:endParaRPr lang="ru-RU" sz="8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926277" y="183360"/>
            <a:ext cx="102784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Шумячский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</a:p>
          <a:p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район</a:t>
            </a:r>
          </a:p>
          <a:p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Смоленской</a:t>
            </a:r>
          </a:p>
          <a:p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области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236368" y="439579"/>
            <a:ext cx="21031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  <p:pic>
        <p:nvPicPr>
          <p:cNvPr id="47" name="Picture 3" descr="Буфер обмена01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79390" y="156950"/>
            <a:ext cx="668154" cy="8365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Рисунок 49"/>
          <p:cNvPicPr>
            <a:picLocks noChangeAspect="1"/>
          </p:cNvPicPr>
          <p:nvPr/>
        </p:nvPicPr>
        <p:blipFill>
          <a:blip r:embed="rId1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4138" y="5427663"/>
            <a:ext cx="2489200" cy="153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Рисунок 16"/>
          <p:cNvPicPr>
            <a:picLocks noChangeAspect="1"/>
          </p:cNvPicPr>
          <p:nvPr/>
        </p:nvPicPr>
        <p:blipFill>
          <a:blip r:embed="rId1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4138" y="5218113"/>
            <a:ext cx="3651250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" name="TextBox 18"/>
          <p:cNvSpPr txBox="1">
            <a:spLocks noChangeArrowheads="1"/>
          </p:cNvSpPr>
          <p:nvPr/>
        </p:nvSpPr>
        <p:spPr bwMode="auto">
          <a:xfrm>
            <a:off x="2540000" y="4892675"/>
            <a:ext cx="45402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825"/>
              </a:spcBef>
              <a:buFont typeface="Arial" panose="020B0604020202020204" pitchFamily="34" charset="0"/>
              <a:buChar char="•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4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4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4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4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sz="1600" b="1" dirty="0">
                <a:solidFill>
                  <a:srgbClr val="007FAC"/>
                </a:solidFill>
                <a:latin typeface="Open Sans Semibold" panose="020B0706030804020204" pitchFamily="34" charset="0"/>
                <a:cs typeface="Open Sans Semibold" panose="020B0706030804020204" pitchFamily="34" charset="0"/>
              </a:rPr>
              <a:t>Основные задачи на период до </a:t>
            </a:r>
            <a:r>
              <a:rPr lang="ru-RU" sz="1600" b="1" dirty="0" smtClean="0">
                <a:solidFill>
                  <a:srgbClr val="007FAC"/>
                </a:solidFill>
                <a:latin typeface="Open Sans Semibold" panose="020B0706030804020204" pitchFamily="34" charset="0"/>
                <a:cs typeface="Open Sans Semibold" panose="020B0706030804020204" pitchFamily="34" charset="0"/>
              </a:rPr>
              <a:t>2021 </a:t>
            </a:r>
            <a:r>
              <a:rPr lang="ru-RU" sz="1600" b="1" dirty="0">
                <a:solidFill>
                  <a:srgbClr val="007FAC"/>
                </a:solidFill>
                <a:latin typeface="Open Sans Semibold" panose="020B0706030804020204" pitchFamily="34" charset="0"/>
                <a:cs typeface="Open Sans Semibold" panose="020B0706030804020204" pitchFamily="34" charset="0"/>
              </a:rPr>
              <a:t>года</a:t>
            </a:r>
          </a:p>
        </p:txBody>
      </p:sp>
      <p:pic>
        <p:nvPicPr>
          <p:cNvPr id="49" name="Рисунок 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1300" y="5332413"/>
            <a:ext cx="254000" cy="26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Рисунок 3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8288" y="6121400"/>
            <a:ext cx="254000" cy="26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" name="TextBox 8"/>
          <p:cNvSpPr txBox="1">
            <a:spLocks noChangeArrowheads="1"/>
          </p:cNvSpPr>
          <p:nvPr/>
        </p:nvSpPr>
        <p:spPr bwMode="auto">
          <a:xfrm>
            <a:off x="3082925" y="5262563"/>
            <a:ext cx="355917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825"/>
              </a:spcBef>
              <a:buFont typeface="Arial" panose="020B0604020202020204" pitchFamily="34" charset="0"/>
              <a:buChar char="•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4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4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4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4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sz="1200">
                <a:latin typeface="Open Sans" panose="020B0606030504020204" pitchFamily="34" charset="0"/>
                <a:cs typeface="Open Sans" panose="020B0606030504020204" pitchFamily="34" charset="0"/>
              </a:rPr>
              <a:t>Развитие приоритетных подотраслей сельского хозяйства и достижение фин. устойчивости сельскохозяйственных товаропроизводителей</a:t>
            </a:r>
          </a:p>
        </p:txBody>
      </p:sp>
      <p:sp>
        <p:nvSpPr>
          <p:cNvPr id="53" name="TextBox 33"/>
          <p:cNvSpPr txBox="1">
            <a:spLocks noChangeArrowheads="1"/>
          </p:cNvSpPr>
          <p:nvPr/>
        </p:nvSpPr>
        <p:spPr bwMode="auto">
          <a:xfrm>
            <a:off x="3082925" y="6061075"/>
            <a:ext cx="290512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825"/>
              </a:spcBef>
              <a:buFont typeface="Arial" panose="020B0604020202020204" pitchFamily="34" charset="0"/>
              <a:buChar char="•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4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4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4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4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sz="1200">
                <a:latin typeface="Open Sans" panose="020B0606030504020204" pitchFamily="34" charset="0"/>
                <a:cs typeface="Open Sans" panose="020B0606030504020204" pitchFamily="34" charset="0"/>
              </a:rPr>
              <a:t>Вовлечение в оборот неиспользуемых земель сельскохозяйственного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sz="1200">
                <a:latin typeface="Open Sans" panose="020B0606030504020204" pitchFamily="34" charset="0"/>
                <a:cs typeface="Open Sans" panose="020B0606030504020204" pitchFamily="34" charset="0"/>
              </a:rPr>
              <a:t>назначения</a:t>
            </a:r>
          </a:p>
        </p:txBody>
      </p:sp>
    </p:spTree>
    <p:extLst>
      <p:ext uri="{BB962C8B-B14F-4D97-AF65-F5344CB8AC3E}">
        <p14:creationId xmlns:p14="http://schemas.microsoft.com/office/powerpoint/2010/main" val="1381103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8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0575" y="155575"/>
            <a:ext cx="549910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9" name="TextBox 2"/>
          <p:cNvSpPr txBox="1">
            <a:spLocks noChangeArrowheads="1"/>
          </p:cNvSpPr>
          <p:nvPr/>
        </p:nvSpPr>
        <p:spPr bwMode="auto">
          <a:xfrm>
            <a:off x="1806575" y="185738"/>
            <a:ext cx="60071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ru-RU" sz="1900" dirty="0">
                <a:solidFill>
                  <a:schemeClr val="bg1"/>
                </a:solidFill>
                <a:latin typeface="Open Sans Semibold" pitchFamily="34" charset="0"/>
                <a:cs typeface="Open Sans Semibold" pitchFamily="34" charset="0"/>
              </a:rPr>
              <a:t>Государственная поддержка </a:t>
            </a:r>
            <a:r>
              <a:rPr lang="ru-RU" sz="1900" dirty="0" err="1">
                <a:solidFill>
                  <a:schemeClr val="bg1"/>
                </a:solidFill>
                <a:latin typeface="Open Sans Semibold" pitchFamily="34" charset="0"/>
                <a:cs typeface="Open Sans Semibold" pitchFamily="34" charset="0"/>
              </a:rPr>
              <a:t>сельхозтоваропроизводителей</a:t>
            </a:r>
            <a:r>
              <a:rPr lang="ru-RU" sz="1900" dirty="0">
                <a:solidFill>
                  <a:schemeClr val="bg1"/>
                </a:solidFill>
                <a:latin typeface="Open Sans Semibold" pitchFamily="34" charset="0"/>
                <a:cs typeface="Open Sans Semibold" pitchFamily="34" charset="0"/>
              </a:rPr>
              <a:t> (субсидии)</a:t>
            </a:r>
          </a:p>
        </p:txBody>
      </p:sp>
      <p:sp>
        <p:nvSpPr>
          <p:cNvPr id="23560" name="TextBox 3"/>
          <p:cNvSpPr txBox="1">
            <a:spLocks noChangeArrowheads="1"/>
          </p:cNvSpPr>
          <p:nvPr/>
        </p:nvSpPr>
        <p:spPr bwMode="auto">
          <a:xfrm>
            <a:off x="7118350" y="7189788"/>
            <a:ext cx="43794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ru-RU" b="1" i="1" dirty="0" smtClean="0">
                <a:solidFill>
                  <a:srgbClr val="339533"/>
                </a:solidFill>
                <a:latin typeface="Open Sans Semibold" pitchFamily="34" charset="0"/>
                <a:cs typeface="Open Sans Semibold" pitchFamily="34" charset="0"/>
              </a:rPr>
              <a:t>19</a:t>
            </a:r>
            <a:endParaRPr lang="ru-RU" b="1" i="1" dirty="0">
              <a:solidFill>
                <a:srgbClr val="339533"/>
              </a:solidFill>
              <a:latin typeface="Open Sans Semibold" pitchFamily="34" charset="0"/>
              <a:cs typeface="Open Sans Semibold" pitchFamily="34" charset="0"/>
            </a:endParaRPr>
          </a:p>
        </p:txBody>
      </p:sp>
      <p:pic>
        <p:nvPicPr>
          <p:cNvPr id="41" name="Рисунок 4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2345" y="5212181"/>
            <a:ext cx="1139650" cy="985603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rgbClr val="AEFFDE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0013" y="926161"/>
            <a:ext cx="2409559" cy="427116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7" cstate="print">
            <a:duotone>
              <a:prstClr val="black"/>
              <a:srgbClr val="DEE59D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1420" y="957673"/>
            <a:ext cx="2449174" cy="287903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54" y="967627"/>
            <a:ext cx="2204360" cy="252955"/>
          </a:xfrm>
          <a:prstGeom prst="rect">
            <a:avLst/>
          </a:prstGeom>
        </p:spPr>
      </p:pic>
      <p:sp>
        <p:nvSpPr>
          <p:cNvPr id="48" name="TextBox 47"/>
          <p:cNvSpPr txBox="1"/>
          <p:nvPr/>
        </p:nvSpPr>
        <p:spPr>
          <a:xfrm>
            <a:off x="87118" y="935643"/>
            <a:ext cx="22243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Растениеводство</a:t>
            </a:r>
            <a:endParaRPr lang="ru-RU" sz="1100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2524753" y="926303"/>
            <a:ext cx="237574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Животноводство</a:t>
            </a:r>
            <a:endParaRPr lang="ru-RU" sz="1100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 flipH="1">
            <a:off x="4948388" y="903614"/>
            <a:ext cx="256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Возмещение процентных</a:t>
            </a:r>
          </a:p>
          <a:p>
            <a:pPr algn="ctr"/>
            <a:r>
              <a:rPr lang="ru-RU" sz="11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ставок по кредитам</a:t>
            </a:r>
            <a:endParaRPr lang="ru-RU" sz="1100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59" name="Рисунок 58"/>
          <p:cNvPicPr>
            <a:picLocks noChangeAspect="1"/>
          </p:cNvPicPr>
          <p:nvPr/>
        </p:nvPicPr>
        <p:blipFill>
          <a:blip r:embed="rId11" cstate="print">
            <a:duotone>
              <a:prstClr val="black"/>
              <a:srgbClr val="AEFFDE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53" y="1134783"/>
            <a:ext cx="2267285" cy="4272277"/>
          </a:xfrm>
          <a:prstGeom prst="rect">
            <a:avLst/>
          </a:prstGeom>
        </p:spPr>
      </p:pic>
      <p:pic>
        <p:nvPicPr>
          <p:cNvPr id="60" name="Рисунок 59"/>
          <p:cNvPicPr>
            <a:picLocks noChangeAspect="1"/>
          </p:cNvPicPr>
          <p:nvPr/>
        </p:nvPicPr>
        <p:blipFill>
          <a:blip r:embed="rId11" cstate="print">
            <a:duotone>
              <a:prstClr val="black"/>
              <a:srgbClr val="E5E5A2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945" y="1187913"/>
            <a:ext cx="2564707" cy="4098266"/>
          </a:xfrm>
          <a:prstGeom prst="rect">
            <a:avLst/>
          </a:prstGeom>
        </p:spPr>
      </p:pic>
      <p:pic>
        <p:nvPicPr>
          <p:cNvPr id="62" name="Рисунок 6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5680" y="1353277"/>
            <a:ext cx="2468592" cy="663866"/>
          </a:xfrm>
          <a:prstGeom prst="rect">
            <a:avLst/>
          </a:prstGeom>
        </p:spPr>
      </p:pic>
      <p:pic>
        <p:nvPicPr>
          <p:cNvPr id="65" name="Рисунок 64"/>
          <p:cNvPicPr>
            <a:picLocks noChangeAspect="1"/>
          </p:cNvPicPr>
          <p:nvPr/>
        </p:nvPicPr>
        <p:blipFill>
          <a:blip r:embed="rId13" cstate="print">
            <a:duotone>
              <a:prstClr val="black"/>
              <a:srgbClr val="AEE69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5680" y="2306042"/>
            <a:ext cx="2523270" cy="1297236"/>
          </a:xfrm>
          <a:prstGeom prst="rect">
            <a:avLst/>
          </a:prstGeom>
        </p:spPr>
      </p:pic>
      <p:sp>
        <p:nvSpPr>
          <p:cNvPr id="66" name="Объект 31"/>
          <p:cNvSpPr txBox="1">
            <a:spLocks/>
          </p:cNvSpPr>
          <p:nvPr/>
        </p:nvSpPr>
        <p:spPr>
          <a:xfrm>
            <a:off x="5001831" y="1955593"/>
            <a:ext cx="2479447" cy="2614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8984" indent="-188984" algn="l" defTabSz="755934" rtl="0" eaLnBrk="1" latinLnBrk="0" hangingPunct="1">
              <a:lnSpc>
                <a:spcPct val="90000"/>
              </a:lnSpc>
              <a:spcBef>
                <a:spcPts val="827"/>
              </a:spcBef>
              <a:buFont typeface="Arial" panose="020B0604020202020204" pitchFamily="34" charset="0"/>
              <a:buChar char="•"/>
              <a:defRPr sz="23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6951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44918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6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22885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0853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8820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56787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34754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12722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96000"/>
              </a:lnSpc>
              <a:spcBef>
                <a:spcPts val="0"/>
              </a:spcBef>
              <a:buNone/>
            </a:pPr>
            <a:endParaRPr lang="ru-RU" sz="850" spc="-5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67" name="Рисунок 66"/>
          <p:cNvPicPr>
            <a:picLocks noChangeAspect="1"/>
          </p:cNvPicPr>
          <p:nvPr/>
        </p:nvPicPr>
        <p:blipFill>
          <a:blip r:embed="rId13" cstate="print">
            <a:duotone>
              <a:prstClr val="black"/>
              <a:srgbClr val="DEE59D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54" y="5656502"/>
            <a:ext cx="2343070" cy="1358205"/>
          </a:xfrm>
          <a:prstGeom prst="rect">
            <a:avLst/>
          </a:prstGeom>
        </p:spPr>
      </p:pic>
      <p:sp>
        <p:nvSpPr>
          <p:cNvPr id="68" name="Объект 31"/>
          <p:cNvSpPr txBox="1">
            <a:spLocks/>
          </p:cNvSpPr>
          <p:nvPr/>
        </p:nvSpPr>
        <p:spPr>
          <a:xfrm>
            <a:off x="-1965960" y="6535050"/>
            <a:ext cx="4365598" cy="1192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8984" indent="-188984" algn="l" defTabSz="755934" rtl="0" eaLnBrk="1" latinLnBrk="0" hangingPunct="1">
              <a:lnSpc>
                <a:spcPct val="90000"/>
              </a:lnSpc>
              <a:spcBef>
                <a:spcPts val="827"/>
              </a:spcBef>
              <a:buFont typeface="Arial" panose="020B0604020202020204" pitchFamily="34" charset="0"/>
              <a:buChar char="•"/>
              <a:defRPr sz="23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6951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44918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6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22885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0853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8820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56787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34754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12722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96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850" spc="-5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lang="ru-RU" sz="850" spc="-5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0" name="Объект 31"/>
          <p:cNvSpPr>
            <a:spLocks noGrp="1"/>
          </p:cNvSpPr>
          <p:nvPr/>
        </p:nvSpPr>
        <p:spPr>
          <a:xfrm>
            <a:off x="50135" y="1277162"/>
            <a:ext cx="2246190" cy="26482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8984" indent="-188984" algn="l" defTabSz="755934" rtl="0" eaLnBrk="1" latinLnBrk="0" hangingPunct="1">
              <a:lnSpc>
                <a:spcPct val="90000"/>
              </a:lnSpc>
              <a:spcBef>
                <a:spcPts val="827"/>
              </a:spcBef>
              <a:buFont typeface="Arial" panose="020B0604020202020204" pitchFamily="34" charset="0"/>
              <a:buChar char="•"/>
              <a:defRPr sz="23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6951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44918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6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22885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0853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8820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56787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34754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12722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96000"/>
              </a:lnSpc>
              <a:spcBef>
                <a:spcPts val="0"/>
              </a:spcBef>
              <a:buNone/>
            </a:pPr>
            <a:endParaRPr lang="ru-RU" sz="800" spc="-50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1" name="Объект 31"/>
          <p:cNvSpPr txBox="1">
            <a:spLocks/>
          </p:cNvSpPr>
          <p:nvPr/>
        </p:nvSpPr>
        <p:spPr>
          <a:xfrm>
            <a:off x="2518065" y="1286394"/>
            <a:ext cx="2323871" cy="31652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defTabSz="755934">
              <a:lnSpc>
                <a:spcPct val="96000"/>
              </a:lnSpc>
            </a:pPr>
            <a:endParaRPr lang="ru-RU" sz="850" spc="-5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 defTabSz="755934">
              <a:lnSpc>
                <a:spcPct val="96000"/>
              </a:lnSpc>
            </a:pPr>
            <a:endParaRPr lang="ru-RU" sz="850" spc="-5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 defTabSz="755934">
              <a:lnSpc>
                <a:spcPct val="96000"/>
              </a:lnSpc>
            </a:pPr>
            <a:endParaRPr lang="ru-RU" sz="850" spc="-5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 flipH="1">
            <a:off x="4981632" y="2284392"/>
            <a:ext cx="2465756" cy="13922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685783">
              <a:lnSpc>
                <a:spcPct val="96000"/>
              </a:lnSpc>
            </a:pPr>
            <a:r>
              <a:rPr lang="ru-RU" sz="800" spc="-45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Социальные выплаты на строительство (приобретение) жилья в сельской местности гражданам РФ.</a:t>
            </a:r>
          </a:p>
          <a:p>
            <a:pPr algn="just" defTabSz="685783">
              <a:lnSpc>
                <a:spcPct val="96000"/>
              </a:lnSpc>
            </a:pPr>
            <a:r>
              <a:rPr lang="ru-RU" sz="800" spc="-45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2. Субсидии на строительство (приобретение) жилья, предоставляемого гражданам по договору найма жилого помещения.</a:t>
            </a:r>
          </a:p>
          <a:p>
            <a:pPr algn="just" defTabSz="685783">
              <a:lnSpc>
                <a:spcPct val="96000"/>
              </a:lnSpc>
            </a:pPr>
            <a:r>
              <a:rPr lang="ru-RU" sz="800" spc="-45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3. Субсидия на реализацию мероприятий по благоустройству сельских территорий.</a:t>
            </a:r>
          </a:p>
          <a:p>
            <a:pPr algn="just" defTabSz="685783">
              <a:lnSpc>
                <a:spcPct val="96000"/>
              </a:lnSpc>
            </a:pPr>
            <a:r>
              <a:rPr lang="ru-RU" sz="800" spc="-45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4. Субсидии на возмещение части затрат, связанных с обеспечением квалифицированными специалистами.</a:t>
            </a:r>
          </a:p>
        </p:txBody>
      </p:sp>
      <p:pic>
        <p:nvPicPr>
          <p:cNvPr id="75" name="Рисунок 74"/>
          <p:cNvPicPr>
            <a:picLocks noChangeAspect="1"/>
          </p:cNvPicPr>
          <p:nvPr/>
        </p:nvPicPr>
        <p:blipFill>
          <a:blip r:embed="rId13" cstate="print">
            <a:duotone>
              <a:prstClr val="black"/>
              <a:srgbClr val="DEE59D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7729" y="5526198"/>
            <a:ext cx="2578993" cy="1520464"/>
          </a:xfrm>
          <a:prstGeom prst="rect">
            <a:avLst/>
          </a:prstGeom>
        </p:spPr>
      </p:pic>
      <p:sp>
        <p:nvSpPr>
          <p:cNvPr id="76" name="Объект 31"/>
          <p:cNvSpPr txBox="1">
            <a:spLocks/>
          </p:cNvSpPr>
          <p:nvPr/>
        </p:nvSpPr>
        <p:spPr>
          <a:xfrm>
            <a:off x="2413621" y="5536684"/>
            <a:ext cx="2501605" cy="14780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8984" indent="-188984" algn="l" defTabSz="755934" rtl="0" eaLnBrk="1" latinLnBrk="0" hangingPunct="1">
              <a:lnSpc>
                <a:spcPct val="90000"/>
              </a:lnSpc>
              <a:spcBef>
                <a:spcPts val="827"/>
              </a:spcBef>
              <a:buFont typeface="Arial" panose="020B0604020202020204" pitchFamily="34" charset="0"/>
              <a:buChar char="•"/>
              <a:defRPr sz="23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6951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44918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6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22885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0853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8820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56787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34754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12722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96000"/>
              </a:lnSpc>
              <a:spcBef>
                <a:spcPts val="0"/>
              </a:spcBef>
              <a:buNone/>
            </a:pPr>
            <a:r>
              <a:rPr lang="ru-RU" sz="8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ru-RU" sz="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180975" algn="just">
              <a:lnSpc>
                <a:spcPct val="96000"/>
              </a:lnSpc>
              <a:spcBef>
                <a:spcPts val="0"/>
              </a:spcBef>
              <a:buFont typeface="+mj-lt"/>
              <a:buAutoNum type="arabicPeriod"/>
            </a:pPr>
            <a:endParaRPr lang="ru-RU" sz="850" spc="-5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926277" y="183360"/>
            <a:ext cx="102784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Шумячский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</a:p>
          <a:p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район</a:t>
            </a:r>
          </a:p>
          <a:p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Смоленской</a:t>
            </a:r>
          </a:p>
          <a:p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области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236368" y="439579"/>
            <a:ext cx="21031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  <p:pic>
        <p:nvPicPr>
          <p:cNvPr id="49" name="Picture 3" descr="Буфер обмена01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79390" y="156950"/>
            <a:ext cx="668154" cy="8365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87119" y="1227052"/>
            <a:ext cx="2228626" cy="42284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96000"/>
              </a:lnSpc>
            </a:pPr>
            <a:r>
              <a:rPr lang="ru-RU" sz="800" spc="-45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1. Субсидии на стимулирование увеличения производства масличных культур.</a:t>
            </a:r>
          </a:p>
          <a:p>
            <a:pPr lvl="0" algn="just">
              <a:lnSpc>
                <a:spcPct val="96000"/>
              </a:lnSpc>
            </a:pPr>
            <a:r>
              <a:rPr lang="ru-RU" sz="800" spc="-45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2. Субсидии на возмещение части затрат на приобретение элитных семян.</a:t>
            </a:r>
          </a:p>
          <a:p>
            <a:pPr lvl="0" algn="just">
              <a:lnSpc>
                <a:spcPct val="96000"/>
              </a:lnSpc>
            </a:pPr>
            <a:r>
              <a:rPr lang="ru-RU" sz="800" spc="-45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3. Субсидии на возмещение части затрат на проведение комплекса агротехнологических работ.</a:t>
            </a:r>
          </a:p>
          <a:p>
            <a:pPr lvl="0" algn="just">
              <a:lnSpc>
                <a:spcPct val="96000"/>
              </a:lnSpc>
            </a:pPr>
            <a:r>
              <a:rPr lang="ru-RU" sz="800" spc="-45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4. Субсидии по возмещению производителям зерновых культур части затрат на производство и реализацию зерновых культур.</a:t>
            </a:r>
          </a:p>
          <a:p>
            <a:pPr lvl="0" algn="just">
              <a:lnSpc>
                <a:spcPct val="96000"/>
              </a:lnSpc>
            </a:pPr>
            <a:r>
              <a:rPr lang="ru-RU" sz="800" spc="-45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5. Субсидии на возмещение части затрат на прирост собственного производства </a:t>
            </a:r>
            <a:r>
              <a:rPr lang="ru-RU" sz="800" spc="-45" dirty="0" err="1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льно</a:t>
            </a:r>
            <a:r>
              <a:rPr lang="ru-RU" sz="800" spc="-45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и (или) </a:t>
            </a:r>
            <a:r>
              <a:rPr lang="ru-RU" sz="800" spc="-45" dirty="0" err="1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пеньковолокна</a:t>
            </a:r>
            <a:r>
              <a:rPr lang="ru-RU" sz="800" spc="-45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и (или) тресты льняной, и (или) тресты конопляной.</a:t>
            </a:r>
          </a:p>
          <a:p>
            <a:pPr lvl="0" algn="just">
              <a:lnSpc>
                <a:spcPct val="96000"/>
              </a:lnSpc>
            </a:pPr>
            <a:r>
              <a:rPr lang="ru-RU" sz="800" spc="-45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6. Субсидии на возмещение части затрат на закладку и (или) уход за многолетними насаждениями</a:t>
            </a:r>
          </a:p>
          <a:p>
            <a:pPr lvl="0" algn="just">
              <a:lnSpc>
                <a:spcPct val="96000"/>
              </a:lnSpc>
            </a:pPr>
            <a:r>
              <a:rPr lang="ru-RU" sz="800" spc="-45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7. Субсидии на возмещение части затрат на проведение </a:t>
            </a:r>
            <a:r>
              <a:rPr lang="ru-RU" sz="800" spc="-45" dirty="0" err="1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культуртехнических</a:t>
            </a:r>
            <a:r>
              <a:rPr lang="ru-RU" sz="800" spc="-45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мероприятий на выбывших сельскохозяйственных угодьях, вовлекаемых  в сельскохозяйственный оборот, а также мероприятия в области известкования кислых почв на пашне.</a:t>
            </a:r>
          </a:p>
          <a:p>
            <a:pPr lvl="0" algn="just">
              <a:lnSpc>
                <a:spcPct val="96000"/>
              </a:lnSpc>
            </a:pPr>
            <a:r>
              <a:rPr lang="ru-RU" sz="800" spc="-45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8. Субсидии на подготовку проектов межевания земельных участков и на проведение кадастровых работ.</a:t>
            </a:r>
          </a:p>
          <a:p>
            <a:pPr lvl="0" algn="just">
              <a:lnSpc>
                <a:spcPct val="96000"/>
              </a:lnSpc>
            </a:pPr>
            <a:r>
              <a:rPr lang="ru-RU" sz="800" spc="-45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9. Субсидии на стимулирование увеличения производства картофеля и овощей.</a:t>
            </a:r>
          </a:p>
          <a:p>
            <a:pPr lvl="0" algn="just">
              <a:lnSpc>
                <a:spcPct val="96000"/>
              </a:lnSpc>
            </a:pPr>
            <a:r>
              <a:rPr lang="ru-RU" sz="800" spc="-45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10. Субсидии  на возмещение части затрат на проведение комплекса агротехнологических работ на посевных площадях, занятых зерновыми и (или) зернобобовыми культурами.</a:t>
            </a:r>
          </a:p>
        </p:txBody>
      </p:sp>
      <p:pic>
        <p:nvPicPr>
          <p:cNvPr id="77" name="Рисунок 7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02" y="5405804"/>
            <a:ext cx="2240358" cy="251945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 rot="10800000" flipV="1">
            <a:off x="-3155" y="5328059"/>
            <a:ext cx="235102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900" dirty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Модернизация объектов</a:t>
            </a:r>
          </a:p>
          <a:p>
            <a:pPr lvl="0" algn="ctr"/>
            <a:r>
              <a:rPr lang="ru-RU" sz="900" dirty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АПК и приобретение с/х техники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9754" y="5704030"/>
            <a:ext cx="2284191" cy="13555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96000"/>
              </a:lnSpc>
            </a:pPr>
            <a:r>
              <a:rPr lang="ru-RU" sz="700" spc="-45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1. Субсидии на возмещение части затрат на приобретение сельскохозяйственной, промышленной техники для производства сельскохозяйственной продукции.</a:t>
            </a:r>
          </a:p>
          <a:p>
            <a:pPr lvl="0" algn="just">
              <a:lnSpc>
                <a:spcPct val="96000"/>
              </a:lnSpc>
            </a:pPr>
            <a:r>
              <a:rPr lang="ru-RU" sz="700" spc="-45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2. Субсидии на возмещение части затрат на уплату лизинговых платежей.</a:t>
            </a:r>
          </a:p>
          <a:p>
            <a:pPr lvl="0" algn="just">
              <a:lnSpc>
                <a:spcPct val="96000"/>
              </a:lnSpc>
            </a:pPr>
            <a:r>
              <a:rPr lang="ru-RU" sz="700" spc="-45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3. Субсидии на возмещение части прямых понесенных затрат на создание и (или) модернизацию объектов агропромышленного комплекса: хранилищ, животноводческих комплексов молочного направления, </a:t>
            </a:r>
            <a:r>
              <a:rPr lang="ru-RU" sz="700" spc="-45" dirty="0" err="1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льно</a:t>
            </a:r>
            <a:r>
              <a:rPr lang="ru-RU" sz="700" spc="-45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ru-RU" sz="700" spc="-45" dirty="0" err="1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пенькоперерабатывающих</a:t>
            </a:r>
            <a:r>
              <a:rPr lang="ru-RU" sz="700" spc="-45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предприятий</a:t>
            </a:r>
            <a:r>
              <a:rPr lang="ru-RU" sz="850" spc="-45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2363171" y="1286394"/>
            <a:ext cx="2589528" cy="3990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85783">
              <a:lnSpc>
                <a:spcPct val="96000"/>
              </a:lnSpc>
            </a:pPr>
            <a:r>
              <a:rPr lang="ru-RU" sz="800" spc="-45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1. Субсидии на поддержку племенного животноводства.</a:t>
            </a:r>
          </a:p>
          <a:p>
            <a:pPr algn="just" defTabSz="685783">
              <a:lnSpc>
                <a:spcPct val="96000"/>
              </a:lnSpc>
            </a:pPr>
            <a:r>
              <a:rPr lang="ru-RU" sz="800" spc="-45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2. Субсидии на приобретение племенного молодняка.</a:t>
            </a:r>
          </a:p>
          <a:p>
            <a:pPr algn="just" defTabSz="685783">
              <a:lnSpc>
                <a:spcPct val="96000"/>
              </a:lnSpc>
            </a:pPr>
            <a:r>
              <a:rPr lang="ru-RU" sz="800" spc="-45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3. Субсидии на повышение продуктивности в молочном скотоводстве.</a:t>
            </a:r>
          </a:p>
          <a:p>
            <a:pPr algn="just" defTabSz="685783">
              <a:lnSpc>
                <a:spcPct val="96000"/>
              </a:lnSpc>
            </a:pPr>
            <a:r>
              <a:rPr lang="ru-RU" sz="800" spc="-45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4. Субсидии на возмещение части затрат на прирост поголовья молочных коров.</a:t>
            </a:r>
          </a:p>
          <a:p>
            <a:pPr algn="just" defTabSz="685783">
              <a:lnSpc>
                <a:spcPct val="96000"/>
              </a:lnSpc>
            </a:pPr>
            <a:r>
              <a:rPr lang="ru-RU" sz="800" spc="-45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5. Субсидии на возмещение части затрат на содержание высокопродуктивного поголовья молочных коров.</a:t>
            </a:r>
          </a:p>
          <a:p>
            <a:pPr algn="just" defTabSz="685783">
              <a:lnSpc>
                <a:spcPct val="96000"/>
              </a:lnSpc>
            </a:pPr>
            <a:r>
              <a:rPr lang="ru-RU" sz="800" spc="-45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6. Субсидии на развитие мясного животноводства.</a:t>
            </a:r>
          </a:p>
          <a:p>
            <a:pPr algn="just" defTabSz="685783">
              <a:lnSpc>
                <a:spcPct val="96000"/>
              </a:lnSpc>
            </a:pPr>
            <a:r>
              <a:rPr lang="ru-RU" sz="800" spc="-45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7. Субсидии на возмещение части затрат на обеспечение прироста сельскохозяйственной продукции собственного производства в рамках приоритетных </a:t>
            </a:r>
            <a:r>
              <a:rPr lang="ru-RU" sz="800" spc="-45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подотраслей</a:t>
            </a:r>
            <a:r>
              <a:rPr lang="ru-RU" sz="800" spc="-45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агропромышленного комплекса: </a:t>
            </a:r>
          </a:p>
          <a:p>
            <a:pPr algn="just" defTabSz="685783">
              <a:lnSpc>
                <a:spcPct val="96000"/>
              </a:lnSpc>
            </a:pPr>
            <a:r>
              <a:rPr lang="ru-RU" sz="800" spc="-45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      - маточное товарное поголовье.</a:t>
            </a:r>
          </a:p>
          <a:p>
            <a:pPr algn="just" defTabSz="685783">
              <a:lnSpc>
                <a:spcPct val="96000"/>
              </a:lnSpc>
            </a:pPr>
            <a:r>
              <a:rPr lang="ru-RU" sz="800" spc="-45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8. Субсидии на возмещение части затрат на обеспечение прироста объема молока сырого крупного рогатого скота, козьего и овечьего, переработанного на пищевую продукцию.</a:t>
            </a:r>
          </a:p>
          <a:p>
            <a:pPr algn="just" defTabSz="685783">
              <a:lnSpc>
                <a:spcPct val="96000"/>
              </a:lnSpc>
            </a:pPr>
            <a:r>
              <a:rPr lang="ru-RU" sz="800" spc="-45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9. Субсидии на возмещение части затрат на реализованную товарную рыбу, произведенную в Смоленской области.</a:t>
            </a:r>
          </a:p>
          <a:p>
            <a:pPr algn="just" defTabSz="685783">
              <a:lnSpc>
                <a:spcPct val="96000"/>
              </a:lnSpc>
            </a:pPr>
            <a:r>
              <a:rPr lang="ru-RU" sz="800" spc="-45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10. Субсидии на возмещение части затрат на приобретение рыбопосадочного материала.</a:t>
            </a:r>
          </a:p>
          <a:p>
            <a:pPr algn="just" defTabSz="685783">
              <a:lnSpc>
                <a:spcPct val="96000"/>
              </a:lnSpc>
            </a:pPr>
            <a:r>
              <a:rPr lang="ru-RU" sz="800" spc="-45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11</a:t>
            </a:r>
            <a:r>
              <a:rPr lang="ru-RU" sz="800" spc="-45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Субсидии на возмещение части затрат, связанных с разработкой проектно-сметной документации на создание и (или) модернизацию молочно-товарных ферм, и проведение инженерных изысканий, выполняемых в целях подготовки данной проектной документации.</a:t>
            </a:r>
          </a:p>
        </p:txBody>
      </p:sp>
      <p:pic>
        <p:nvPicPr>
          <p:cNvPr id="79" name="Рисунок 78"/>
          <p:cNvPicPr>
            <a:picLocks noChangeAspect="1"/>
          </p:cNvPicPr>
          <p:nvPr/>
        </p:nvPicPr>
        <p:blipFill>
          <a:blip r:embed="rId15" cstate="print">
            <a:duotone>
              <a:prstClr val="black"/>
              <a:srgbClr val="CCE395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6019" y="5268323"/>
            <a:ext cx="2418961" cy="259759"/>
          </a:xfrm>
          <a:prstGeom prst="rect">
            <a:avLst/>
          </a:prstGeom>
        </p:spPr>
      </p:pic>
      <p:sp>
        <p:nvSpPr>
          <p:cNvPr id="81" name="TextBox 80"/>
          <p:cNvSpPr txBox="1"/>
          <p:nvPr/>
        </p:nvSpPr>
        <p:spPr>
          <a:xfrm>
            <a:off x="2406018" y="5276925"/>
            <a:ext cx="246827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Развитие малых форм хозяйствования</a:t>
            </a:r>
            <a:endParaRPr lang="ru-RU" sz="900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455273" y="5603705"/>
            <a:ext cx="2518104" cy="13334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6000"/>
              </a:lnSpc>
            </a:pPr>
            <a:r>
              <a:rPr lang="ru-RU" sz="700" spc="-45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1. Гранты на развитие семейных ферм на базе крестьянских (фермерских) хозяйств, включая индивидуальных предпринимателей.</a:t>
            </a:r>
          </a:p>
          <a:p>
            <a:pPr algn="just">
              <a:lnSpc>
                <a:spcPct val="96000"/>
              </a:lnSpc>
            </a:pPr>
            <a:r>
              <a:rPr lang="ru-RU" sz="700" spc="-45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2. Гранты «</a:t>
            </a:r>
            <a:r>
              <a:rPr lang="ru-RU" sz="700" spc="-45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Агростартап</a:t>
            </a:r>
            <a:r>
              <a:rPr lang="ru-RU" sz="700" spc="-45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» крестьянским (фермерским) хозяйствам или индивидуальным предпринимателям на их создание и (или) развитие.</a:t>
            </a:r>
          </a:p>
          <a:p>
            <a:pPr algn="just">
              <a:lnSpc>
                <a:spcPct val="96000"/>
              </a:lnSpc>
            </a:pPr>
            <a:r>
              <a:rPr lang="ru-RU" sz="700" spc="-45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3. Гранты сельскохозяйственным потребительским кооперативам на развитие материально-технической базы.</a:t>
            </a:r>
          </a:p>
          <a:p>
            <a:pPr algn="just">
              <a:lnSpc>
                <a:spcPct val="96000"/>
              </a:lnSpc>
            </a:pPr>
            <a:r>
              <a:rPr lang="ru-RU" sz="700" spc="-45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4. Субсидии сельскохозяйственным потребительским кооперативам (за исключением сельскохозяйственных потребительских кредитных кооперативов) на возмещение части затрат, связанных с их развитием.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022385" y="1955593"/>
            <a:ext cx="285974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800" spc="-45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 flipH="1">
            <a:off x="4946078" y="1325922"/>
            <a:ext cx="2716594" cy="7232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20" spc="-45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Субсидии на возмещение части затрат на </a:t>
            </a:r>
            <a:r>
              <a:rPr lang="ru-RU" sz="820" spc="-45" dirty="0" smtClean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820" spc="-45" dirty="0" err="1" smtClean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упла</a:t>
            </a:r>
            <a:r>
              <a:rPr lang="ru-RU" sz="820" spc="-45" dirty="0" smtClean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-ту </a:t>
            </a:r>
            <a:r>
              <a:rPr lang="ru-RU" sz="820" spc="-45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процентов по инвестиционным кредитам, </a:t>
            </a:r>
            <a:r>
              <a:rPr lang="ru-RU" sz="820" spc="-45" dirty="0" smtClean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полученным </a:t>
            </a:r>
            <a:r>
              <a:rPr lang="ru-RU" sz="820" spc="-45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 российских кредитных </a:t>
            </a:r>
            <a:r>
              <a:rPr lang="ru-RU" sz="820" spc="-45" dirty="0" err="1" smtClean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орга-низациях</a:t>
            </a:r>
            <a:r>
              <a:rPr lang="ru-RU" sz="820" spc="-45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и займам, полученным в </a:t>
            </a:r>
            <a:r>
              <a:rPr lang="ru-RU" sz="820" spc="-45" dirty="0" smtClean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сель-</a:t>
            </a:r>
            <a:r>
              <a:rPr lang="ru-RU" sz="820" spc="-45" dirty="0" err="1" smtClean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скохозяйственных</a:t>
            </a:r>
            <a:r>
              <a:rPr lang="ru-RU" sz="820" spc="-45" dirty="0" smtClean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820" spc="-45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кредитных потребительских </a:t>
            </a:r>
            <a:r>
              <a:rPr lang="ru-RU" sz="820" spc="-45" dirty="0" smtClean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кооперативах.</a:t>
            </a:r>
            <a:endParaRPr lang="ru-RU" dirty="0"/>
          </a:p>
        </p:txBody>
      </p:sp>
      <p:pic>
        <p:nvPicPr>
          <p:cNvPr id="57" name="Рисунок 56"/>
          <p:cNvPicPr>
            <a:picLocks noChangeAspect="1"/>
          </p:cNvPicPr>
          <p:nvPr/>
        </p:nvPicPr>
        <p:blipFill>
          <a:blip r:embed="rId17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1831" y="2023998"/>
            <a:ext cx="2452442" cy="307081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5064338" y="1944551"/>
            <a:ext cx="235523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dirty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Развитие сельских территорий</a:t>
            </a:r>
          </a:p>
        </p:txBody>
      </p:sp>
      <p:pic>
        <p:nvPicPr>
          <p:cNvPr id="58" name="Рисунок 57"/>
          <p:cNvPicPr>
            <a:picLocks noChangeAspect="1"/>
          </p:cNvPicPr>
          <p:nvPr/>
        </p:nvPicPr>
        <p:blipFill>
          <a:blip r:embed="rId18" cstate="print">
            <a:duotone>
              <a:prstClr val="black"/>
              <a:srgbClr val="CCE395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7228" y="3617827"/>
            <a:ext cx="2584703" cy="221782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4861961" y="3407551"/>
            <a:ext cx="2800711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200" dirty="0" smtClean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algn="ctr"/>
            <a:r>
              <a:rPr lang="ru-RU" sz="11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Сельскохозяйственное</a:t>
            </a:r>
            <a:r>
              <a:rPr lang="en-US" sz="11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ru-RU" sz="1100" dirty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страхование</a:t>
            </a:r>
          </a:p>
        </p:txBody>
      </p:sp>
      <p:pic>
        <p:nvPicPr>
          <p:cNvPr id="64" name="Рисунок 63"/>
          <p:cNvPicPr>
            <a:picLocks noChangeAspect="1"/>
          </p:cNvPicPr>
          <p:nvPr/>
        </p:nvPicPr>
        <p:blipFill>
          <a:blip r:embed="rId13" cstate="print">
            <a:duotone>
              <a:prstClr val="black"/>
              <a:srgbClr val="DEE59D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4957229" y="3846463"/>
            <a:ext cx="2524050" cy="651656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 rot="10800000" flipH="1" flipV="1">
            <a:off x="5010013" y="3814302"/>
            <a:ext cx="249893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00" spc="-45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Субсидии на возмещение части затрат на уплату страховой премии, начисленной по договору сельскохозяйственного страхования в области растениеводства, и (или) животноводства, и (или) </a:t>
            </a:r>
            <a:r>
              <a:rPr lang="ru-RU" sz="800" spc="-45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аквакультуры</a:t>
            </a:r>
            <a:endParaRPr lang="ru-RU" sz="800" dirty="0"/>
          </a:p>
        </p:txBody>
      </p:sp>
      <p:pic>
        <p:nvPicPr>
          <p:cNvPr id="43" name="Рисунок 42"/>
          <p:cNvPicPr>
            <a:picLocks noChangeAspect="1"/>
          </p:cNvPicPr>
          <p:nvPr/>
        </p:nvPicPr>
        <p:blipFill>
          <a:blip r:embed="rId9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4973377" y="4471298"/>
            <a:ext cx="2519244" cy="269568"/>
          </a:xfrm>
          <a:prstGeom prst="rect">
            <a:avLst/>
          </a:prstGeom>
        </p:spPr>
      </p:pic>
      <p:sp>
        <p:nvSpPr>
          <p:cNvPr id="50" name="TextBox 49"/>
          <p:cNvSpPr txBox="1"/>
          <p:nvPr/>
        </p:nvSpPr>
        <p:spPr>
          <a:xfrm rot="10800000" flipV="1">
            <a:off x="5022383" y="4488900"/>
            <a:ext cx="229281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5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Развитие </a:t>
            </a:r>
            <a:r>
              <a:rPr lang="ru-RU" sz="1050" dirty="0" err="1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агротуризма</a:t>
            </a:r>
            <a:endParaRPr lang="ru-RU" sz="1050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53" name="Рисунок 52"/>
          <p:cNvPicPr>
            <a:picLocks noChangeAspect="1"/>
          </p:cNvPicPr>
          <p:nvPr/>
        </p:nvPicPr>
        <p:blipFill>
          <a:blip r:embed="rId20" cstate="print">
            <a:duotone>
              <a:prstClr val="black"/>
              <a:srgbClr val="B2EB99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3377" y="4708746"/>
            <a:ext cx="2519242" cy="499926"/>
          </a:xfrm>
          <a:prstGeom prst="rect">
            <a:avLst/>
          </a:prstGeom>
        </p:spPr>
      </p:pic>
      <p:sp>
        <p:nvSpPr>
          <p:cNvPr id="54" name="Объект 31"/>
          <p:cNvSpPr txBox="1">
            <a:spLocks/>
          </p:cNvSpPr>
          <p:nvPr/>
        </p:nvSpPr>
        <p:spPr>
          <a:xfrm flipH="1">
            <a:off x="4915226" y="4679751"/>
            <a:ext cx="2577393" cy="9779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8984" indent="-188984" algn="l" defTabSz="755934" rtl="0" eaLnBrk="1" latinLnBrk="0" hangingPunct="1">
              <a:lnSpc>
                <a:spcPct val="90000"/>
              </a:lnSpc>
              <a:spcBef>
                <a:spcPts val="827"/>
              </a:spcBef>
              <a:buFont typeface="Arial" panose="020B0604020202020204" pitchFamily="34" charset="0"/>
              <a:buChar char="•"/>
              <a:defRPr sz="23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6951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44918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6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22885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0853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8820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56787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34754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12722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96000"/>
              </a:lnSpc>
              <a:spcBef>
                <a:spcPts val="0"/>
              </a:spcBef>
              <a:buNone/>
            </a:pPr>
            <a:r>
              <a:rPr lang="ru-RU" sz="800" spc="-45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Грант «</a:t>
            </a:r>
            <a:r>
              <a:rPr lang="ru-RU" sz="800" spc="-45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Агротуризм</a:t>
            </a:r>
            <a:r>
              <a:rPr lang="ru-RU" sz="800" spc="-45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» сельскохозяйственным товаропроизводителям (кроме ЛПХ) на финансовое обеспечение затрат, связанных с реализацией проектов развития сельского туризма.</a:t>
            </a:r>
          </a:p>
        </p:txBody>
      </p:sp>
    </p:spTree>
    <p:extLst>
      <p:ext uri="{BB962C8B-B14F-4D97-AF65-F5344CB8AC3E}">
        <p14:creationId xmlns:p14="http://schemas.microsoft.com/office/powerpoint/2010/main" val="3508122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61031" y="156237"/>
            <a:ext cx="5498644" cy="768091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751897" y="256035"/>
            <a:ext cx="61169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Обращение </a:t>
            </a:r>
            <a:r>
              <a:rPr lang="ru-RU" sz="160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Главы муниципального образования</a:t>
            </a:r>
            <a:endParaRPr lang="ru-RU" sz="1600" dirty="0">
              <a:solidFill>
                <a:schemeClr val="bg1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algn="ctr"/>
            <a:r>
              <a:rPr lang="ru-RU" sz="160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«</a:t>
            </a:r>
            <a:r>
              <a:rPr lang="ru-RU" sz="1600" dirty="0" err="1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Шумячский</a:t>
            </a:r>
            <a:r>
              <a:rPr lang="ru-RU" sz="160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район» Смоленской </a:t>
            </a:r>
            <a:r>
              <a:rPr lang="ru-RU" sz="1600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области</a:t>
            </a:r>
            <a:endParaRPr lang="ru-RU" sz="1600" dirty="0" smtClean="0">
              <a:solidFill>
                <a:schemeClr val="bg1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257989" y="7190343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</a:t>
            </a:r>
            <a:endParaRPr lang="ru-RU" b="1" i="1" dirty="0">
              <a:solidFill>
                <a:srgbClr val="339533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41525" y="4057075"/>
            <a:ext cx="24224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Васильев</a:t>
            </a:r>
          </a:p>
          <a:p>
            <a:pPr algn="ctr"/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Александр Николаевич</a:t>
            </a:r>
            <a:endParaRPr lang="ru-RU" sz="1400" dirty="0">
              <a:solidFill>
                <a:schemeClr val="tx1">
                  <a:lumMod val="95000"/>
                  <a:lumOff val="5000"/>
                </a:schemeClr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061568" y="1239005"/>
            <a:ext cx="20496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>
                <a:solidFill>
                  <a:srgbClr val="245776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ru-RU" dirty="0"/>
              <a:t>Дорогие друзья!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360395" y="6309121"/>
            <a:ext cx="43774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1400" dirty="0">
              <a:solidFill>
                <a:srgbClr val="245776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926277" y="183360"/>
            <a:ext cx="102784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Шумячский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</a:p>
          <a:p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район</a:t>
            </a:r>
          </a:p>
          <a:p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Смоленской</a:t>
            </a:r>
          </a:p>
          <a:p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области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36368" y="439579"/>
            <a:ext cx="21031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2957538" y="1647365"/>
            <a:ext cx="4257675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1950" algn="just"/>
            <a:r>
              <a:rPr lang="ru-RU" sz="1200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Рады приветствовать всех, кто заинтересовался нашим древним </a:t>
            </a:r>
            <a:r>
              <a:rPr lang="ru-RU" sz="1200" dirty="0" err="1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Шумячским</a:t>
            </a:r>
            <a:r>
              <a:rPr lang="ru-RU" sz="1200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 краем! </a:t>
            </a:r>
          </a:p>
          <a:p>
            <a:pPr indent="361950" algn="just"/>
            <a:endParaRPr lang="ru-RU" sz="800" dirty="0" smtClean="0"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pPr indent="361950" algn="just"/>
            <a:r>
              <a:rPr lang="ru-RU" sz="1200" dirty="0" err="1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Шумячский</a:t>
            </a:r>
            <a:r>
              <a:rPr lang="ru-RU" sz="1200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 район – один из живописных и богатых историей уголков Смоленской области. Мы свято чтим боевые и культурные традиции нашего района. Любовь к району рождает гордость за него, гордость за свою малую Родину, которая дала нашей стране видных деятелей науки, искусства, военачальников. Современный </a:t>
            </a:r>
            <a:r>
              <a:rPr lang="ru-RU" sz="1200" dirty="0" err="1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Шумячский</a:t>
            </a:r>
            <a:r>
              <a:rPr lang="ru-RU" sz="1200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 район обладает развитой инфраструктурой, газифицирован, имеет хорошее транспортное сообщение с областным центром.</a:t>
            </a:r>
          </a:p>
          <a:p>
            <a:pPr indent="361950" algn="just"/>
            <a:endParaRPr lang="ru-RU" sz="800" dirty="0" smtClean="0"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pPr indent="361950" algn="just"/>
            <a:r>
              <a:rPr lang="ru-RU" sz="1200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Район представляет собой удобную площадку для развития производства в агропромышленном комплексе. </a:t>
            </a:r>
            <a:r>
              <a:rPr lang="ru-RU" sz="12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Мы готовы представить инвесторам необходимое количество земли для развития овощеводства, растениеводства, </a:t>
            </a:r>
            <a:r>
              <a:rPr lang="ru-RU" sz="1200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животноводства.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264702" y="6409704"/>
            <a:ext cx="43774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245776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Добро пожаловать в </a:t>
            </a:r>
            <a:r>
              <a:rPr lang="ru-RU" sz="1400" dirty="0" err="1" smtClean="0">
                <a:solidFill>
                  <a:srgbClr val="245776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Шумячский</a:t>
            </a:r>
            <a:r>
              <a:rPr lang="ru-RU" sz="1400" dirty="0" smtClean="0">
                <a:solidFill>
                  <a:srgbClr val="245776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район!</a:t>
            </a:r>
            <a:endParaRPr lang="ru-RU" sz="1400" dirty="0">
              <a:solidFill>
                <a:srgbClr val="245776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68937" y="5125240"/>
            <a:ext cx="6491151" cy="10002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7188" algn="just"/>
            <a:r>
              <a:rPr lang="ru-RU" sz="1200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Кроме </a:t>
            </a:r>
            <a:r>
              <a:rPr lang="ru-RU" sz="12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того, район имеет немало красивейших природных зон для строительства баз отдыха</a:t>
            </a:r>
            <a:r>
              <a:rPr lang="ru-RU" sz="1200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.</a:t>
            </a:r>
          </a:p>
          <a:p>
            <a:pPr algn="just"/>
            <a:r>
              <a:rPr lang="ru-RU" sz="1100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endParaRPr lang="ru-RU" sz="3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pPr indent="361950" algn="just"/>
            <a:r>
              <a:rPr lang="ru-RU" sz="12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Администрация муниципального образования стремится сделать наш край привлекательным для инвесторов и всегда готова к сотрудничеству. </a:t>
            </a:r>
          </a:p>
        </p:txBody>
      </p:sp>
      <p:pic>
        <p:nvPicPr>
          <p:cNvPr id="1027" name="Picture 3" descr="Буфер обмена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90" y="156950"/>
            <a:ext cx="668154" cy="8365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http://shumichi.admin-smolensk.ru/files/317/ramka-7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29" b="150"/>
          <a:stretch/>
        </p:blipFill>
        <p:spPr bwMode="auto">
          <a:xfrm>
            <a:off x="419920" y="1678594"/>
            <a:ext cx="2288707" cy="228870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54" y="1616664"/>
            <a:ext cx="2350637" cy="2350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790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6" descr="http://tomnosti.info/dorogi-kak-i-pochemu-4/foto/174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/>
        </p:blipFill>
        <p:spPr bwMode="auto">
          <a:xfrm>
            <a:off x="614892" y="1250566"/>
            <a:ext cx="1027679" cy="974472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61031" y="156237"/>
            <a:ext cx="5498644" cy="7680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61031" y="308774"/>
            <a:ext cx="54677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Транспорт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23767" y="7190343"/>
            <a:ext cx="437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20</a:t>
            </a:r>
            <a:endParaRPr lang="ru-RU" b="1" i="1" dirty="0">
              <a:solidFill>
                <a:srgbClr val="339533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532629" y="1345876"/>
            <a:ext cx="2190308" cy="8417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7FA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Общая протяженность дорог</a:t>
            </a:r>
            <a:endParaRPr lang="ru-RU" sz="1600" b="1" dirty="0">
              <a:solidFill>
                <a:srgbClr val="007FAC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-38299" y="2320080"/>
            <a:ext cx="40825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</a:t>
            </a:r>
            <a:r>
              <a:rPr lang="ru-RU" dirty="0" smtClean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1500" dirty="0" smtClean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автодорога федерального значения: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150" y="2805343"/>
            <a:ext cx="468176" cy="468176"/>
          </a:xfrm>
          <a:prstGeom prst="rect">
            <a:avLst/>
          </a:prstGeom>
        </p:spPr>
      </p:pic>
      <p:sp>
        <p:nvSpPr>
          <p:cNvPr id="30" name="Прямоугольник 29"/>
          <p:cNvSpPr/>
          <p:nvPr/>
        </p:nvSpPr>
        <p:spPr>
          <a:xfrm>
            <a:off x="847544" y="2714098"/>
            <a:ext cx="326871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А-130 Москва-Малоярославец-Рославль-до границы с Республикой Беларусь</a:t>
            </a:r>
            <a:endParaRPr lang="ru-RU" sz="1400" b="1" dirty="0">
              <a:solidFill>
                <a:srgbClr val="245776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04962" y="3398277"/>
            <a:ext cx="32960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</a:t>
            </a:r>
            <a:r>
              <a:rPr lang="ru-RU" dirty="0" smtClean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1500" dirty="0" smtClean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железнодорожная магистраль:</a:t>
            </a:r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150" y="3747653"/>
            <a:ext cx="469038" cy="536734"/>
          </a:xfrm>
          <a:prstGeom prst="rect">
            <a:avLst/>
          </a:prstGeom>
        </p:spPr>
      </p:pic>
      <p:sp>
        <p:nvSpPr>
          <p:cNvPr id="37" name="Прямоугольник 36"/>
          <p:cNvSpPr/>
          <p:nvPr/>
        </p:nvSpPr>
        <p:spPr>
          <a:xfrm>
            <a:off x="847544" y="3767609"/>
            <a:ext cx="215801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Рославль1-Понятовка-Шестёровка</a:t>
            </a:r>
            <a:endParaRPr lang="ru-RU" sz="1400" b="1" dirty="0">
              <a:solidFill>
                <a:srgbClr val="245776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958571" y="1323421"/>
            <a:ext cx="33869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7FA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Автодороги в муниципальной собственности:</a:t>
            </a:r>
            <a:endParaRPr lang="ru-RU" sz="1400" b="1" dirty="0">
              <a:solidFill>
                <a:srgbClr val="007FAC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9" name="Рисунок 38"/>
          <p:cNvPicPr>
            <a:picLocks noChangeAspect="1"/>
          </p:cNvPicPr>
          <p:nvPr/>
        </p:nvPicPr>
        <p:blipFill>
          <a:blip r:embed="rId7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1130" y="1902925"/>
            <a:ext cx="2621866" cy="997322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4341130" y="1995748"/>
            <a:ext cx="2621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236AA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605 км </a:t>
            </a:r>
            <a:r>
              <a:rPr lang="ru-RU" sz="1200" dirty="0" smtClean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грунтовые</a:t>
            </a:r>
            <a:endParaRPr lang="ru-RU" sz="12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4385282" y="2394427"/>
            <a:ext cx="25863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236AA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218 км </a:t>
            </a:r>
            <a:r>
              <a:rPr lang="ru-RU" sz="1200" dirty="0" smtClean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асфальтобетонные</a:t>
            </a:r>
            <a:endParaRPr lang="ru-RU" sz="12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75" y="1220341"/>
            <a:ext cx="1057501" cy="1036279"/>
          </a:xfrm>
          <a:prstGeom prst="rect">
            <a:avLst/>
          </a:prstGeom>
        </p:spPr>
      </p:pic>
      <p:sp>
        <p:nvSpPr>
          <p:cNvPr id="42" name="Прямоугольник 41"/>
          <p:cNvSpPr/>
          <p:nvPr/>
        </p:nvSpPr>
        <p:spPr>
          <a:xfrm>
            <a:off x="614892" y="1351252"/>
            <a:ext cx="99946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1128 км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926277" y="183360"/>
            <a:ext cx="102784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Шумячский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</a:p>
          <a:p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район</a:t>
            </a:r>
          </a:p>
          <a:p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Смоленской</a:t>
            </a:r>
          </a:p>
          <a:p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области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36368" y="439579"/>
            <a:ext cx="21031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  <p:pic>
        <p:nvPicPr>
          <p:cNvPr id="35" name="Picture 3" descr="Буфер обмена0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79390" y="156950"/>
            <a:ext cx="668154" cy="8365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514" y="2993070"/>
            <a:ext cx="5653409" cy="3832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602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61031" y="156237"/>
            <a:ext cx="5498644" cy="7680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01991" y="320065"/>
            <a:ext cx="54167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Связь</a:t>
            </a:r>
            <a:endParaRPr lang="ru-RU" sz="2200" dirty="0" smtClean="0">
              <a:solidFill>
                <a:schemeClr val="bg1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151553" y="7190343"/>
            <a:ext cx="437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21</a:t>
            </a:r>
            <a:endParaRPr lang="ru-RU" b="1" i="1" dirty="0">
              <a:solidFill>
                <a:srgbClr val="339533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28326" y="1630351"/>
            <a:ext cx="19176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7FA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организация, </a:t>
            </a:r>
          </a:p>
          <a:p>
            <a:pPr algn="ctr"/>
            <a:r>
              <a:rPr lang="ru-RU" sz="1600" b="1" dirty="0" smtClean="0">
                <a:solidFill>
                  <a:srgbClr val="007FA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оказывающая услуги связи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121300" y="1198928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497CB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</a:t>
            </a:r>
            <a:endParaRPr lang="ru-RU" sz="3200" b="1" dirty="0">
              <a:solidFill>
                <a:srgbClr val="497CB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 flipH="1">
            <a:off x="6456563" y="2964131"/>
            <a:ext cx="8065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497CB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13</a:t>
            </a:r>
            <a:endParaRPr lang="ru-RU" sz="3200" b="1" dirty="0">
              <a:solidFill>
                <a:srgbClr val="497CB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078903" y="3424730"/>
            <a:ext cx="13988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7FA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почтовых отделений связи</a:t>
            </a:r>
            <a:endParaRPr lang="ru-RU" sz="1400" b="1" dirty="0">
              <a:solidFill>
                <a:srgbClr val="007FAC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 flipH="1">
            <a:off x="727536" y="3123912"/>
            <a:ext cx="4956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497CB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</a:t>
            </a:r>
            <a:endParaRPr lang="ru-RU" sz="3200" b="1" dirty="0">
              <a:solidFill>
                <a:srgbClr val="497CB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68296" y="3543470"/>
            <a:ext cx="15297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7FA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оператора сотой связи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527952" y="5405788"/>
            <a:ext cx="22200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7FA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Активно работает сеть Интернет, спутниковое телерадиовещание</a:t>
            </a:r>
            <a:endParaRPr lang="ru-RU" sz="1400" b="1" dirty="0">
              <a:solidFill>
                <a:srgbClr val="007FAC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341" y="1286280"/>
            <a:ext cx="1237827" cy="123782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5554" y="1452358"/>
            <a:ext cx="959403" cy="95940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341" y="5181516"/>
            <a:ext cx="1251611" cy="1251611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524" y="3141641"/>
            <a:ext cx="1186215" cy="1186215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491" y="3105126"/>
            <a:ext cx="1223035" cy="122303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7416" y="3105126"/>
            <a:ext cx="1237827" cy="1237827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5717" y="3105126"/>
            <a:ext cx="1237827" cy="1237827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6219" y="5191829"/>
            <a:ext cx="1237827" cy="123782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1249" y="3642039"/>
            <a:ext cx="1720322" cy="124033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75319">
            <a:off x="2539557" y="4741204"/>
            <a:ext cx="969094" cy="124033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75319">
            <a:off x="4325805" y="2716097"/>
            <a:ext cx="969094" cy="124033"/>
          </a:xfrm>
          <a:prstGeom prst="rect">
            <a:avLst/>
          </a:prstGeom>
        </p:spPr>
      </p:pic>
      <p:sp>
        <p:nvSpPr>
          <p:cNvPr id="40" name="Прямоугольник 39"/>
          <p:cNvSpPr/>
          <p:nvPr/>
        </p:nvSpPr>
        <p:spPr>
          <a:xfrm>
            <a:off x="4653381" y="1532735"/>
            <a:ext cx="22131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Смоленский филиал </a:t>
            </a:r>
            <a:r>
              <a:rPr lang="ru-RU" sz="1400" dirty="0" err="1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ПАО«РосТелеком</a:t>
            </a:r>
            <a:r>
              <a:rPr lang="ru-RU" sz="1400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»</a:t>
            </a:r>
            <a:endParaRPr lang="ru-RU" sz="14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36432" y="4364371"/>
            <a:ext cx="184173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-«МТС»</a:t>
            </a:r>
          </a:p>
          <a:p>
            <a:endParaRPr lang="ru-RU" sz="1400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-«</a:t>
            </a:r>
            <a:r>
              <a:rPr lang="ru-RU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Билайн</a:t>
            </a:r>
            <a:r>
              <a:rPr lang="ru-RU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»</a:t>
            </a:r>
          </a:p>
          <a:p>
            <a:endParaRPr lang="ru-RU" sz="1400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ru-RU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-«</a:t>
            </a:r>
            <a:r>
              <a:rPr lang="ru-RU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Теле-2</a:t>
            </a:r>
            <a:r>
              <a:rPr lang="ru-RU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»</a:t>
            </a:r>
          </a:p>
          <a:p>
            <a:endParaRPr lang="ru-RU" sz="1400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-«</a:t>
            </a:r>
            <a:r>
              <a:rPr lang="ru-RU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Мегафон</a:t>
            </a:r>
            <a:r>
              <a:rPr lang="ru-RU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»</a:t>
            </a:r>
            <a:endParaRPr lang="ru-RU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9" name="Рисунок 3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081" y="4297188"/>
            <a:ext cx="427934" cy="440771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907" y="4711382"/>
            <a:ext cx="454160" cy="453208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66" y="5202502"/>
            <a:ext cx="481090" cy="352158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91" y="5577999"/>
            <a:ext cx="452779" cy="453993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926277" y="183360"/>
            <a:ext cx="102784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Шумячский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</a:p>
          <a:p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район</a:t>
            </a:r>
          </a:p>
          <a:p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Смоленской</a:t>
            </a:r>
          </a:p>
          <a:p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области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236368" y="439579"/>
            <a:ext cx="21031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  <p:pic>
        <p:nvPicPr>
          <p:cNvPr id="45" name="Picture 3" descr="Буфер обмена01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79390" y="156950"/>
            <a:ext cx="668154" cy="8365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39597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61031" y="156237"/>
            <a:ext cx="5498644" cy="7680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49665" y="313297"/>
            <a:ext cx="5498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Строительство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55119" y="7190343"/>
            <a:ext cx="437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22</a:t>
            </a:r>
            <a:endParaRPr lang="ru-RU" b="1" i="1" dirty="0">
              <a:solidFill>
                <a:srgbClr val="339533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587063" y="1337109"/>
            <a:ext cx="33231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245776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Жилье для молодых семей</a:t>
            </a:r>
            <a:endParaRPr lang="ru-RU" b="1" dirty="0">
              <a:solidFill>
                <a:srgbClr val="245776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4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96" y="1126792"/>
            <a:ext cx="2795137" cy="936966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4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95" y="3212256"/>
            <a:ext cx="2795137" cy="936966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41995" y="4293499"/>
            <a:ext cx="29810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1,811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тыс. кв. м</a:t>
            </a:r>
            <a:endParaRPr lang="ru-RU" sz="1600" dirty="0">
              <a:solidFill>
                <a:srgbClr val="418FCA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36025" y="2208035"/>
            <a:ext cx="1578515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340,98 </a:t>
            </a:r>
          </a:p>
          <a:p>
            <a:pPr algn="ctr"/>
            <a:r>
              <a:rPr lang="ru-RU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т</a:t>
            </a:r>
            <a:r>
              <a:rPr lang="ru-RU" dirty="0" smtClean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ыс. кв. м</a:t>
            </a:r>
            <a:endParaRPr lang="ru-RU" sz="1600" dirty="0">
              <a:solidFill>
                <a:srgbClr val="C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89906" y="1272109"/>
            <a:ext cx="23753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Общая площадь </a:t>
            </a:r>
          </a:p>
          <a:p>
            <a:pPr algn="ctr"/>
            <a:r>
              <a:rPr lang="ru-RU" b="1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жилищного фонда</a:t>
            </a:r>
            <a:endParaRPr lang="ru-RU" sz="1600" b="1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93219" y="3396539"/>
            <a:ext cx="26785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Количество введенного</a:t>
            </a:r>
          </a:p>
          <a:p>
            <a:pPr algn="ctr"/>
            <a:r>
              <a:rPr lang="ru-RU" sz="1600" b="1" dirty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в</a:t>
            </a:r>
            <a:r>
              <a:rPr lang="ru-RU" sz="1600" b="1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эксплуатацию жилья</a:t>
            </a:r>
            <a:endParaRPr lang="ru-RU" sz="1600" b="1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219" y="5037436"/>
            <a:ext cx="2870335" cy="1726524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7" name="TextBox 6"/>
          <p:cNvSpPr txBox="1"/>
          <p:nvPr/>
        </p:nvSpPr>
        <p:spPr>
          <a:xfrm>
            <a:off x="3508513" y="174928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26" name="TextBox 25"/>
          <p:cNvSpPr txBox="1"/>
          <p:nvPr/>
        </p:nvSpPr>
        <p:spPr>
          <a:xfrm>
            <a:off x="3660913" y="190168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30" name="TextBox 29"/>
          <p:cNvSpPr txBox="1"/>
          <p:nvPr/>
        </p:nvSpPr>
        <p:spPr>
          <a:xfrm>
            <a:off x="3813313" y="205408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7" cstate="print">
            <a:duotone>
              <a:prstClr val="black"/>
              <a:srgbClr val="EEEEAE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  <a14:imgEffect>
                      <a14:saturation sat="33000"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3335" y="1842427"/>
            <a:ext cx="4150611" cy="1630333"/>
          </a:xfrm>
          <a:prstGeom prst="rect">
            <a:avLst/>
          </a:prstGeom>
          <a:ln>
            <a:solidFill>
              <a:schemeClr val="tx1"/>
            </a:solidFill>
            <a:prstDash val="lgDash"/>
          </a:ln>
        </p:spPr>
      </p:pic>
      <p:sp>
        <p:nvSpPr>
          <p:cNvPr id="33" name="TextBox 32"/>
          <p:cNvSpPr txBox="1"/>
          <p:nvPr/>
        </p:nvSpPr>
        <p:spPr>
          <a:xfrm>
            <a:off x="3248534" y="1901687"/>
            <a:ext cx="39817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79388" algn="just"/>
            <a:r>
              <a:rPr lang="ru-RU" sz="1200" dirty="0" smtClean="0"/>
              <a:t>На территории муниципального образования «</a:t>
            </a:r>
            <a:r>
              <a:rPr lang="ru-RU" sz="1200" dirty="0" err="1" smtClean="0"/>
              <a:t>Шумячский</a:t>
            </a:r>
            <a:r>
              <a:rPr lang="ru-RU" sz="1200" dirty="0" smtClean="0"/>
              <a:t> район» Смоленской области реализуется муниципальная программа «Обеспечение жильем молодых семей» на 2015-2020 годы, в рамках которой молодым семьям предоставляется свидетельство на право получения социальной выплаты, которую можно использовать в том числе на строительство индивидуального жилого дома </a:t>
            </a:r>
            <a:endParaRPr lang="ru-RU" sz="1200" dirty="0"/>
          </a:p>
        </p:txBody>
      </p:sp>
      <p:pic>
        <p:nvPicPr>
          <p:cNvPr id="34" name="Рисунок 33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2168" y="3735331"/>
            <a:ext cx="2699936" cy="2699936"/>
          </a:xfrm>
          <a:prstGeom prst="rect">
            <a:avLst/>
          </a:prstGeom>
        </p:spPr>
      </p:pic>
      <p:pic>
        <p:nvPicPr>
          <p:cNvPr id="44" name="Picture 2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018645" y="3951497"/>
            <a:ext cx="2106983" cy="22676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extBox 22"/>
          <p:cNvSpPr txBox="1"/>
          <p:nvPr/>
        </p:nvSpPr>
        <p:spPr>
          <a:xfrm>
            <a:off x="926277" y="183360"/>
            <a:ext cx="102784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Шумячский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</a:p>
          <a:p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район</a:t>
            </a:r>
          </a:p>
          <a:p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Смоленской</a:t>
            </a:r>
          </a:p>
          <a:p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области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36368" y="439579"/>
            <a:ext cx="21031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  <p:pic>
        <p:nvPicPr>
          <p:cNvPr id="32" name="Picture 3" descr="Буфер обмена0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79390" y="156950"/>
            <a:ext cx="668154" cy="8365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701" y="2228432"/>
            <a:ext cx="833423" cy="819150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1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41755" y="2512513"/>
            <a:ext cx="393612" cy="191262"/>
          </a:xfrm>
          <a:prstGeom prst="rect">
            <a:avLst/>
          </a:prstGeom>
        </p:spPr>
      </p:pic>
      <p:sp>
        <p:nvSpPr>
          <p:cNvPr id="50" name="TextBox 49"/>
          <p:cNvSpPr txBox="1"/>
          <p:nvPr/>
        </p:nvSpPr>
        <p:spPr>
          <a:xfrm>
            <a:off x="1971800" y="2325746"/>
            <a:ext cx="8762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101,2</a:t>
            </a:r>
            <a:r>
              <a:rPr lang="ru-RU" sz="1400" dirty="0" smtClean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%</a:t>
            </a:r>
            <a:endParaRPr lang="ru-RU" sz="1400" dirty="0">
              <a:solidFill>
                <a:srgbClr val="0070C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1893071" y="2546168"/>
            <a:ext cx="97468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5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 уровню 2021 года</a:t>
            </a:r>
            <a:endParaRPr lang="ru-RU" sz="105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2468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/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060" y="1171771"/>
            <a:ext cx="2422382" cy="84835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61031" y="156237"/>
            <a:ext cx="5498644" cy="7680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94415" y="299131"/>
            <a:ext cx="5498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dirty="0" smtClean="0">
              <a:solidFill>
                <a:schemeClr val="bg1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155119" y="7190343"/>
            <a:ext cx="437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23</a:t>
            </a:r>
            <a:endParaRPr lang="ru-RU" b="1" i="1" dirty="0">
              <a:solidFill>
                <a:srgbClr val="339533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36332" y="1172069"/>
            <a:ext cx="24525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Количество предприятий </a:t>
            </a:r>
          </a:p>
          <a:p>
            <a:pPr algn="ctr"/>
            <a:r>
              <a:rPr lang="ru-RU" sz="1600" b="1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розничной торговли</a:t>
            </a:r>
            <a:endParaRPr lang="ru-RU" sz="1400" b="1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593764" y="2076387"/>
            <a:ext cx="3898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accent5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8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749" y="4572714"/>
            <a:ext cx="1353236" cy="1353236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6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752" y="2760090"/>
            <a:ext cx="2422382" cy="689006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310752" y="2804631"/>
            <a:ext cx="24223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Оборот розничной торговли</a:t>
            </a:r>
            <a:endParaRPr lang="ru-RU" sz="1400" b="1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237898" y="3701001"/>
            <a:ext cx="110158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487,7</a:t>
            </a:r>
          </a:p>
          <a:p>
            <a:pPr algn="ctr"/>
            <a:r>
              <a:rPr lang="ru-RU" sz="16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млн</a:t>
            </a:r>
            <a:r>
              <a:rPr lang="ru-RU" sz="14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. руб.</a:t>
            </a:r>
            <a:endParaRPr lang="ru-RU" sz="1400" dirty="0">
              <a:solidFill>
                <a:srgbClr val="007FAC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26" name="Picture 2" descr="http://www.dekor3d.ru/upload/iblock/378/378124e25a3161f32210a5ae5fe9182d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54672" y="3724494"/>
            <a:ext cx="612512" cy="615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2044339" y="347908"/>
            <a:ext cx="55320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Потребительский рынок товаров и услуг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489133" y="1534560"/>
            <a:ext cx="21306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Общественное питание</a:t>
            </a:r>
            <a:endParaRPr lang="ru-RU" b="1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3181" y="1122555"/>
            <a:ext cx="1470345" cy="1470345"/>
          </a:xfrm>
          <a:prstGeom prst="rect">
            <a:avLst/>
          </a:prstGeom>
        </p:spPr>
      </p:pic>
      <p:pic>
        <p:nvPicPr>
          <p:cNvPr id="32" name="Picture 4" descr="http://images.aif.ru/008/168/416a502890c5bbef90211e8644c3977d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0" t="288" r="18606" b="-288"/>
          <a:stretch/>
        </p:blipFill>
        <p:spPr bwMode="auto">
          <a:xfrm>
            <a:off x="5703072" y="1160968"/>
            <a:ext cx="1393521" cy="139352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/>
          <p:cNvSpPr txBox="1"/>
          <p:nvPr/>
        </p:nvSpPr>
        <p:spPr>
          <a:xfrm>
            <a:off x="4964734" y="3162497"/>
            <a:ext cx="21306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Бытовое обслуживание</a:t>
            </a:r>
            <a:endParaRPr lang="ru-RU" b="1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35" name="Рисунок 3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9733" y="2718706"/>
            <a:ext cx="1470345" cy="1470345"/>
          </a:xfrm>
          <a:prstGeom prst="rect">
            <a:avLst/>
          </a:prstGeom>
        </p:spPr>
      </p:pic>
      <p:pic>
        <p:nvPicPr>
          <p:cNvPr id="38" name="Picture 2" descr="http://fbm.ru/wp-content/uploads/2015/10/52321671830b1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50" r="5916"/>
          <a:stretch/>
        </p:blipFill>
        <p:spPr bwMode="auto">
          <a:xfrm>
            <a:off x="3498144" y="2760090"/>
            <a:ext cx="1393521" cy="139352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8" descr="http://www.infovoronezh.ru/images/News/6047557350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598" y="4778069"/>
            <a:ext cx="2524159" cy="1655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TextBox 46"/>
          <p:cNvSpPr txBox="1"/>
          <p:nvPr/>
        </p:nvSpPr>
        <p:spPr>
          <a:xfrm>
            <a:off x="3106250" y="4664131"/>
            <a:ext cx="217731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Обеспеченность населения торговыми площадями</a:t>
            </a:r>
          </a:p>
          <a:p>
            <a:pPr algn="ctr"/>
            <a:r>
              <a:rPr lang="ru-RU" sz="1600" b="1" dirty="0" smtClean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на 1 тыс. чел.</a:t>
            </a:r>
            <a:endParaRPr lang="ru-RU" sz="1600" b="1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5822519" y="4741500"/>
            <a:ext cx="104227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490</a:t>
            </a:r>
          </a:p>
          <a:p>
            <a:pPr algn="ctr"/>
            <a:r>
              <a:rPr lang="ru-RU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кв.м</a:t>
            </a:r>
            <a:endParaRPr lang="ru-RU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9" name="Рисунок 4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781" y="2081424"/>
            <a:ext cx="651064" cy="622400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3706629" y="2995185"/>
            <a:ext cx="97654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10</a:t>
            </a:r>
            <a:endParaRPr lang="ru-RU" sz="5400" b="1" dirty="0">
              <a:solidFill>
                <a:schemeClr val="accent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961888" y="1437478"/>
            <a:ext cx="101210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13</a:t>
            </a:r>
            <a:endParaRPr lang="ru-RU" sz="4400" b="1" dirty="0">
              <a:solidFill>
                <a:schemeClr val="accent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926277" y="183360"/>
            <a:ext cx="102784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Шумячский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</a:p>
          <a:p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район</a:t>
            </a:r>
          </a:p>
          <a:p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Смоленской</a:t>
            </a:r>
          </a:p>
          <a:p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области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236368" y="439579"/>
            <a:ext cx="21031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  <p:pic>
        <p:nvPicPr>
          <p:cNvPr id="40" name="Picture 3" descr="Буфер обмена01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79390" y="156950"/>
            <a:ext cx="668154" cy="8365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41630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Диаграмма 21"/>
          <p:cNvGraphicFramePr/>
          <p:nvPr>
            <p:extLst>
              <p:ext uri="{D42A27DB-BD31-4B8C-83A1-F6EECF244321}">
                <p14:modId xmlns:p14="http://schemas.microsoft.com/office/powerpoint/2010/main" val="2937910833"/>
              </p:ext>
            </p:extLst>
          </p:nvPr>
        </p:nvGraphicFramePr>
        <p:xfrm>
          <a:off x="3310635" y="1360845"/>
          <a:ext cx="4414345" cy="35964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1" name="Диаграмма 20"/>
          <p:cNvGraphicFramePr/>
          <p:nvPr>
            <p:extLst>
              <p:ext uri="{D42A27DB-BD31-4B8C-83A1-F6EECF244321}">
                <p14:modId xmlns:p14="http://schemas.microsoft.com/office/powerpoint/2010/main" val="4071031517"/>
              </p:ext>
            </p:extLst>
          </p:nvPr>
        </p:nvGraphicFramePr>
        <p:xfrm>
          <a:off x="110549" y="2348664"/>
          <a:ext cx="7044570" cy="44882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061031" y="156237"/>
            <a:ext cx="5498644" cy="7680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61031" y="317130"/>
            <a:ext cx="5498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Финансовая деятельность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21735" y="7190343"/>
            <a:ext cx="437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24</a:t>
            </a:r>
            <a:endParaRPr lang="ru-RU" b="1" i="1" dirty="0">
              <a:solidFill>
                <a:srgbClr val="339533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4440" y="1360845"/>
            <a:ext cx="35008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Финансовые организации, осуществляющие деятельность</a:t>
            </a:r>
            <a:endParaRPr lang="ru-RU" sz="1200" b="1" dirty="0">
              <a:solidFill>
                <a:srgbClr val="0070C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7067928"/>
              </p:ext>
            </p:extLst>
          </p:nvPr>
        </p:nvGraphicFramePr>
        <p:xfrm>
          <a:off x="236368" y="1977109"/>
          <a:ext cx="3670960" cy="16768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5480">
                  <a:extLst>
                    <a:ext uri="{9D8B030D-6E8A-4147-A177-3AD203B41FA5}">
                      <a16:colId xmlns:a16="http://schemas.microsoft.com/office/drawing/2014/main" val="271249730"/>
                    </a:ext>
                  </a:extLst>
                </a:gridCol>
                <a:gridCol w="1835480">
                  <a:extLst>
                    <a:ext uri="{9D8B030D-6E8A-4147-A177-3AD203B41FA5}">
                      <a16:colId xmlns:a16="http://schemas.microsoft.com/office/drawing/2014/main" val="3658549356"/>
                    </a:ext>
                  </a:extLst>
                </a:gridCol>
              </a:tblGrid>
              <a:tr h="251346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245776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Банки</a:t>
                      </a:r>
                      <a:endParaRPr lang="ru-RU" sz="1200" dirty="0">
                        <a:solidFill>
                          <a:srgbClr val="245776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245776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Страховые компании</a:t>
                      </a:r>
                      <a:endParaRPr lang="ru-RU" sz="1200" dirty="0">
                        <a:solidFill>
                          <a:srgbClr val="245776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6570374"/>
                  </a:ext>
                </a:extLst>
              </a:tr>
              <a:tr h="1219645">
                <a:tc>
                  <a:txBody>
                    <a:bodyPr/>
                    <a:lstStyle/>
                    <a:p>
                      <a:pPr algn="ctr"/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Дополнительный офис </a:t>
                      </a: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№1562/060 </a:t>
                      </a:r>
                      <a:r>
                        <a:rPr lang="ru-RU" sz="1200" kern="1200" dirty="0" err="1" smtClean="0">
                          <a:solidFill>
                            <a:schemeClr val="dk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Рославльского</a:t>
                      </a: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ОСБ </a:t>
                      </a:r>
                      <a:br>
                        <a:rPr lang="ru-RU" sz="1200" kern="1200" dirty="0" smtClean="0">
                          <a:solidFill>
                            <a:schemeClr val="dk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</a:b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№ 1562 Сбербанка РФ</a:t>
                      </a:r>
                      <a:endParaRPr lang="ru-RU" sz="1000" dirty="0">
                        <a:solidFill>
                          <a:srgbClr val="002060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Агентство в </a:t>
                      </a:r>
                      <a:br>
                        <a:rPr lang="ru-RU" sz="1200" kern="1200" dirty="0" smtClean="0">
                          <a:solidFill>
                            <a:schemeClr val="dk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</a:b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п. Шумячи Филиала </a:t>
                      </a:r>
                      <a:r>
                        <a:rPr lang="ru-RU" sz="1200" kern="1200" dirty="0" err="1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ОАО«Росгосстрах</a:t>
                      </a: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»</a:t>
                      </a:r>
                      <a:endParaRPr lang="ru-RU" sz="1000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1350664"/>
                  </a:ext>
                </a:extLst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3475051" y="1053068"/>
            <a:ext cx="37793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7FA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Структура доходов, млн. руб</a:t>
            </a:r>
            <a:r>
              <a:rPr lang="ru-RU" sz="1400" b="1" dirty="0">
                <a:solidFill>
                  <a:srgbClr val="007FA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59749" y="4173703"/>
            <a:ext cx="38025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7FA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Структура расходов, млн. руб.</a:t>
            </a:r>
            <a:endParaRPr lang="ru-RU" sz="1600" b="1" dirty="0">
              <a:solidFill>
                <a:srgbClr val="007FAC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26277" y="183360"/>
            <a:ext cx="102784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Шумячский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</a:p>
          <a:p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район</a:t>
            </a:r>
          </a:p>
          <a:p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Смоленской</a:t>
            </a:r>
          </a:p>
          <a:p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области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36368" y="439579"/>
            <a:ext cx="21031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  <p:pic>
        <p:nvPicPr>
          <p:cNvPr id="17" name="Picture 3" descr="Буфер обмена0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390" y="156950"/>
            <a:ext cx="668154" cy="8365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64274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Рисунок 37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-1" y="5481423"/>
            <a:ext cx="6429777" cy="1043201"/>
          </a:xfrm>
          <a:prstGeom prst="rect">
            <a:avLst/>
          </a:prstGeom>
          <a:effectLst>
            <a:glow rad="127000">
              <a:schemeClr val="accent1">
                <a:alpha val="0"/>
              </a:schemeClr>
            </a:glow>
            <a:outerShdw blurRad="50800" dist="50800" dir="5400000" sx="99000" sy="99000" algn="ctr" rotWithShape="0">
              <a:srgbClr val="000000">
                <a:alpha val="0"/>
              </a:srgbClr>
            </a:outerShdw>
            <a:reflection stA="97000" endPos="0" dist="50800" dir="5400000" sy="-100000" algn="bl" rotWithShape="0"/>
          </a:effectLst>
        </p:spPr>
      </p:pic>
      <p:pic>
        <p:nvPicPr>
          <p:cNvPr id="40963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57550"/>
            <a:ext cx="7559675" cy="106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prstDash val="lgDash"/>
                <a:miter lim="800000"/>
                <a:headEnd/>
                <a:tailEnd/>
              </a14:hiddenLine>
            </a:ext>
          </a:extLst>
        </p:spPr>
      </p:pic>
      <p:pic>
        <p:nvPicPr>
          <p:cNvPr id="40964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0575" y="155575"/>
            <a:ext cx="549910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5" name="TextBox 2"/>
          <p:cNvSpPr txBox="1">
            <a:spLocks noChangeArrowheads="1"/>
          </p:cNvSpPr>
          <p:nvPr/>
        </p:nvSpPr>
        <p:spPr bwMode="auto">
          <a:xfrm>
            <a:off x="2060575" y="311150"/>
            <a:ext cx="54991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825"/>
              </a:spcBef>
              <a:buFont typeface="Arial" panose="020B0604020202020204" pitchFamily="34" charset="0"/>
              <a:buChar char="•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4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4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4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4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sz="2400">
                <a:solidFill>
                  <a:schemeClr val="bg1"/>
                </a:solidFill>
                <a:latin typeface="Open Sans Semibold" panose="020B0706030804020204" pitchFamily="34" charset="0"/>
                <a:cs typeface="Open Sans Semibold" panose="020B0706030804020204" pitchFamily="34" charset="0"/>
              </a:rPr>
              <a:t>Образование</a:t>
            </a:r>
          </a:p>
        </p:txBody>
      </p:sp>
      <p:sp>
        <p:nvSpPr>
          <p:cNvPr id="40966" name="TextBox 3"/>
          <p:cNvSpPr txBox="1">
            <a:spLocks noChangeArrowheads="1"/>
          </p:cNvSpPr>
          <p:nvPr/>
        </p:nvSpPr>
        <p:spPr bwMode="auto">
          <a:xfrm>
            <a:off x="7121525" y="7189788"/>
            <a:ext cx="43794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825"/>
              </a:spcBef>
              <a:buFont typeface="Arial" panose="020B0604020202020204" pitchFamily="34" charset="0"/>
              <a:buChar char="•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4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4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4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4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sz="1800" b="1" i="1" dirty="0" smtClean="0">
                <a:solidFill>
                  <a:srgbClr val="339533"/>
                </a:solidFill>
                <a:latin typeface="Open Sans Semibold" panose="020B0706030804020204" pitchFamily="34" charset="0"/>
                <a:cs typeface="Open Sans Semibold" panose="020B0706030804020204" pitchFamily="34" charset="0"/>
              </a:rPr>
              <a:t>25</a:t>
            </a:r>
            <a:endParaRPr lang="ru-RU" sz="1800" b="1" i="1" dirty="0">
              <a:solidFill>
                <a:srgbClr val="339533"/>
              </a:solidFill>
              <a:latin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40967" name="TextBox 1"/>
          <p:cNvSpPr txBox="1">
            <a:spLocks noChangeArrowheads="1"/>
          </p:cNvSpPr>
          <p:nvPr/>
        </p:nvSpPr>
        <p:spPr bwMode="auto">
          <a:xfrm>
            <a:off x="474663" y="2563813"/>
            <a:ext cx="1470025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825"/>
              </a:spcBef>
              <a:buFont typeface="Arial" panose="020B0604020202020204" pitchFamily="34" charset="0"/>
              <a:buChar char="•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4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4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4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4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sz="1100" b="1">
                <a:solidFill>
                  <a:srgbClr val="007FAC"/>
                </a:solidFill>
                <a:latin typeface="Open Sans Semibold" panose="020B0706030804020204" pitchFamily="34" charset="0"/>
                <a:cs typeface="Open Sans Semibold" panose="020B0706030804020204" pitchFamily="34" charset="0"/>
              </a:rPr>
              <a:t>Муниципальных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sz="1100" b="1">
                <a:solidFill>
                  <a:srgbClr val="007FAC"/>
                </a:solidFill>
                <a:latin typeface="Open Sans Semibold" panose="020B0706030804020204" pitchFamily="34" charset="0"/>
                <a:cs typeface="Open Sans Semibold" panose="020B0706030804020204" pitchFamily="34" charset="0"/>
              </a:rPr>
              <a:t>образовательных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sz="1100" b="1">
                <a:solidFill>
                  <a:srgbClr val="007FAC"/>
                </a:solidFill>
                <a:latin typeface="Open Sans Semibold" panose="020B0706030804020204" pitchFamily="34" charset="0"/>
                <a:cs typeface="Open Sans Semibold" panose="020B0706030804020204" pitchFamily="34" charset="0"/>
              </a:rPr>
              <a:t>учреждений</a:t>
            </a:r>
          </a:p>
        </p:txBody>
      </p:sp>
      <p:sp>
        <p:nvSpPr>
          <p:cNvPr id="40968" name="TextBox 4"/>
          <p:cNvSpPr txBox="1">
            <a:spLocks noChangeArrowheads="1"/>
          </p:cNvSpPr>
          <p:nvPr/>
        </p:nvSpPr>
        <p:spPr bwMode="auto">
          <a:xfrm>
            <a:off x="3830638" y="2606675"/>
            <a:ext cx="1457325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825"/>
              </a:spcBef>
              <a:buFont typeface="Arial" panose="020B0604020202020204" pitchFamily="34" charset="0"/>
              <a:buChar char="•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4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4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4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4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sz="1100">
                <a:solidFill>
                  <a:srgbClr val="007FAC"/>
                </a:solidFill>
                <a:latin typeface="Open Sans Semibold" panose="020B0706030804020204" pitchFamily="34" charset="0"/>
                <a:cs typeface="Open Sans Semibold" panose="020B0706030804020204" pitchFamily="34" charset="0"/>
              </a:rPr>
              <a:t>Учреждений дошкольного образования</a:t>
            </a:r>
          </a:p>
        </p:txBody>
      </p:sp>
      <p:sp>
        <p:nvSpPr>
          <p:cNvPr id="40969" name="TextBox 24"/>
          <p:cNvSpPr txBox="1">
            <a:spLocks noChangeArrowheads="1"/>
          </p:cNvSpPr>
          <p:nvPr/>
        </p:nvSpPr>
        <p:spPr bwMode="auto">
          <a:xfrm>
            <a:off x="2257425" y="2622550"/>
            <a:ext cx="1211263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825"/>
              </a:spcBef>
              <a:buFont typeface="Arial" panose="020B0604020202020204" pitchFamily="34" charset="0"/>
              <a:buChar char="•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4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4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4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4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sz="1100">
                <a:solidFill>
                  <a:srgbClr val="007FAC"/>
                </a:solidFill>
                <a:latin typeface="Open Sans Semibold" panose="020B0706030804020204" pitchFamily="34" charset="0"/>
                <a:cs typeface="Open Sans Semibold" panose="020B0706030804020204" pitchFamily="34" charset="0"/>
              </a:rPr>
              <a:t>Учреждений общего образования</a:t>
            </a:r>
          </a:p>
        </p:txBody>
      </p:sp>
      <p:sp>
        <p:nvSpPr>
          <p:cNvPr id="40970" name="TextBox 25"/>
          <p:cNvSpPr txBox="1">
            <a:spLocks noChangeArrowheads="1"/>
          </p:cNvSpPr>
          <p:nvPr/>
        </p:nvSpPr>
        <p:spPr bwMode="auto">
          <a:xfrm>
            <a:off x="5238750" y="2605088"/>
            <a:ext cx="2054225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825"/>
              </a:spcBef>
              <a:buFont typeface="Arial" panose="020B0604020202020204" pitchFamily="34" charset="0"/>
              <a:buChar char="•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4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4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4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4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sz="1100">
                <a:solidFill>
                  <a:srgbClr val="007FAC"/>
                </a:solidFill>
                <a:latin typeface="Open Sans Semibold" panose="020B0706030804020204" pitchFamily="34" charset="0"/>
                <a:cs typeface="Open Sans Semibold" panose="020B0706030804020204" pitchFamily="34" charset="0"/>
              </a:rPr>
              <a:t>Учреждений дополнительного образования</a:t>
            </a:r>
          </a:p>
        </p:txBody>
      </p:sp>
      <p:sp>
        <p:nvSpPr>
          <p:cNvPr id="40971" name="TextBox 28"/>
          <p:cNvSpPr txBox="1">
            <a:spLocks noChangeArrowheads="1"/>
          </p:cNvSpPr>
          <p:nvPr/>
        </p:nvSpPr>
        <p:spPr bwMode="auto">
          <a:xfrm>
            <a:off x="312738" y="3228975"/>
            <a:ext cx="171926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825"/>
              </a:spcBef>
              <a:buFont typeface="Arial" panose="020B0604020202020204" pitchFamily="34" charset="0"/>
              <a:buChar char="•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4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4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4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4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sz="1800">
                <a:solidFill>
                  <a:srgbClr val="007FAC"/>
                </a:solidFill>
                <a:latin typeface="Open Sans Semibold" panose="020B0706030804020204" pitchFamily="34" charset="0"/>
                <a:cs typeface="Open Sans Semibold" panose="020B0706030804020204" pitchFamily="34" charset="0"/>
              </a:rPr>
              <a:t>Общее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sz="1800">
                <a:solidFill>
                  <a:srgbClr val="007FAC"/>
                </a:solidFill>
                <a:latin typeface="Open Sans Semibold" panose="020B0706030804020204" pitchFamily="34" charset="0"/>
                <a:cs typeface="Open Sans Semibold" panose="020B0706030804020204" pitchFamily="34" charset="0"/>
              </a:rPr>
              <a:t>образование</a:t>
            </a:r>
            <a:endParaRPr lang="ru-RU" sz="1100">
              <a:solidFill>
                <a:srgbClr val="007FAC"/>
              </a:solidFill>
              <a:latin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36" name="Рисунок 35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rgbClr val="D1FFFF">
                <a:tint val="45000"/>
                <a:satMod val="400000"/>
              </a:srgbClr>
            </a:duotone>
            <a:extLst/>
          </a:blip>
          <a:stretch>
            <a:fillRect/>
          </a:stretch>
        </p:blipFill>
        <p:spPr>
          <a:xfrm>
            <a:off x="1" y="4352925"/>
            <a:ext cx="6962676" cy="1095375"/>
          </a:xfrm>
          <a:prstGeom prst="rect">
            <a:avLst/>
          </a:prstGeom>
        </p:spPr>
      </p:pic>
      <p:sp>
        <p:nvSpPr>
          <p:cNvPr id="40973" name="TextBox 36"/>
          <p:cNvSpPr txBox="1">
            <a:spLocks noChangeArrowheads="1"/>
          </p:cNvSpPr>
          <p:nvPr/>
        </p:nvSpPr>
        <p:spPr bwMode="auto">
          <a:xfrm>
            <a:off x="79375" y="4362450"/>
            <a:ext cx="22383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825"/>
              </a:spcBef>
              <a:buFont typeface="Arial" panose="020B0604020202020204" pitchFamily="34" charset="0"/>
              <a:buChar char="•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4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4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4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4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sz="1800">
                <a:solidFill>
                  <a:srgbClr val="007FAC"/>
                </a:solidFill>
                <a:latin typeface="Open Sans Semibold" panose="020B0706030804020204" pitchFamily="34" charset="0"/>
                <a:cs typeface="Open Sans Semibold" panose="020B0706030804020204" pitchFamily="34" charset="0"/>
              </a:rPr>
              <a:t>Дополнительное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sz="1800">
                <a:solidFill>
                  <a:srgbClr val="007FAC"/>
                </a:solidFill>
                <a:latin typeface="Open Sans Semibold" panose="020B0706030804020204" pitchFamily="34" charset="0"/>
                <a:cs typeface="Open Sans Semibold" panose="020B0706030804020204" pitchFamily="34" charset="0"/>
              </a:rPr>
              <a:t>образование</a:t>
            </a:r>
            <a:endParaRPr lang="ru-RU" sz="1100">
              <a:solidFill>
                <a:srgbClr val="007FAC"/>
              </a:solidFill>
              <a:latin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40974" name="TextBox 44"/>
          <p:cNvSpPr txBox="1">
            <a:spLocks noChangeArrowheads="1"/>
          </p:cNvSpPr>
          <p:nvPr/>
        </p:nvSpPr>
        <p:spPr bwMode="auto">
          <a:xfrm>
            <a:off x="303213" y="5567137"/>
            <a:ext cx="173831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825"/>
              </a:spcBef>
              <a:buFont typeface="Arial" panose="020B0604020202020204" pitchFamily="34" charset="0"/>
              <a:buChar char="•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4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4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4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4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sz="1800" dirty="0">
                <a:solidFill>
                  <a:srgbClr val="007FAC"/>
                </a:solidFill>
                <a:latin typeface="Open Sans Semibold" panose="020B0706030804020204" pitchFamily="34" charset="0"/>
                <a:cs typeface="Open Sans Semibold" panose="020B0706030804020204" pitchFamily="34" charset="0"/>
              </a:rPr>
              <a:t>Дошкольное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sz="1800" dirty="0">
                <a:solidFill>
                  <a:srgbClr val="007FAC"/>
                </a:solidFill>
                <a:latin typeface="Open Sans Semibold" panose="020B0706030804020204" pitchFamily="34" charset="0"/>
                <a:cs typeface="Open Sans Semibold" panose="020B0706030804020204" pitchFamily="34" charset="0"/>
              </a:rPr>
              <a:t>образование</a:t>
            </a:r>
            <a:endParaRPr lang="ru-RU" sz="1100" dirty="0">
              <a:solidFill>
                <a:srgbClr val="007FAC"/>
              </a:solidFill>
              <a:latin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40975" name="Рисунок 5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1538" y="1069975"/>
            <a:ext cx="1517650" cy="151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76" name="TextBox 58"/>
          <p:cNvSpPr txBox="1">
            <a:spLocks noChangeArrowheads="1"/>
          </p:cNvSpPr>
          <p:nvPr/>
        </p:nvSpPr>
        <p:spPr bwMode="auto">
          <a:xfrm>
            <a:off x="92075" y="3817938"/>
            <a:ext cx="214312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825"/>
              </a:spcBef>
              <a:buFont typeface="Arial" panose="020B0604020202020204" pitchFamily="34" charset="0"/>
              <a:buChar char="•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4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4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4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4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sz="1200" dirty="0">
                <a:latin typeface="Open Sans" panose="020B0606030504020204" pitchFamily="34" charset="0"/>
                <a:cs typeface="Open Sans" panose="020B0606030504020204" pitchFamily="34" charset="0"/>
              </a:rPr>
              <a:t>Численность школьников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sz="1600" b="1" dirty="0" smtClean="0">
                <a:solidFill>
                  <a:srgbClr val="0070C0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572</a:t>
            </a:r>
            <a:r>
              <a:rPr lang="ru-RU" sz="1200" dirty="0" smtClean="0"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1200" dirty="0">
                <a:latin typeface="Open Sans" panose="020B0606030504020204" pitchFamily="34" charset="0"/>
                <a:cs typeface="Open Sans" panose="020B0606030504020204" pitchFamily="34" charset="0"/>
              </a:rPr>
              <a:t>чел.</a:t>
            </a:r>
            <a:endParaRPr lang="ru-RU" sz="1000" dirty="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22321" y="1457994"/>
            <a:ext cx="776288" cy="7699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7</a:t>
            </a:r>
            <a:endParaRPr lang="ru-RU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4013200" y="1817688"/>
            <a:ext cx="184150" cy="7699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4400" b="1" dirty="0">
              <a:solidFill>
                <a:srgbClr val="59C0D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40979" name="TextBox 32"/>
          <p:cNvSpPr txBox="1">
            <a:spLocks noChangeArrowheads="1"/>
          </p:cNvSpPr>
          <p:nvPr/>
        </p:nvSpPr>
        <p:spPr bwMode="auto">
          <a:xfrm>
            <a:off x="774700" y="1520825"/>
            <a:ext cx="81597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825"/>
              </a:spcBef>
              <a:buFont typeface="Arial" panose="020B0604020202020204" pitchFamily="34" charset="0"/>
              <a:buChar char="•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4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4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4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4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sz="2800" b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</a:p>
        </p:txBody>
      </p:sp>
      <p:pic>
        <p:nvPicPr>
          <p:cNvPr id="40980" name="Рисунок 3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63" y="1081088"/>
            <a:ext cx="1495425" cy="1493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726053" y="1449388"/>
            <a:ext cx="829073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dirty="0" smtClean="0">
                <a:solidFill>
                  <a:srgbClr val="43E3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12</a:t>
            </a:r>
            <a:endParaRPr lang="ru-RU" sz="4400" b="1" dirty="0">
              <a:solidFill>
                <a:srgbClr val="43E3E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40982" name="Рисунок 4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7455" y="1069975"/>
            <a:ext cx="1503363" cy="150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" name="TextBox 47"/>
          <p:cNvSpPr txBox="1"/>
          <p:nvPr/>
        </p:nvSpPr>
        <p:spPr>
          <a:xfrm>
            <a:off x="4279898" y="1461633"/>
            <a:ext cx="506870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dirty="0" smtClean="0">
                <a:solidFill>
                  <a:srgbClr val="59C0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4</a:t>
            </a:r>
            <a:endParaRPr lang="ru-RU" sz="4400" b="1" dirty="0">
              <a:solidFill>
                <a:srgbClr val="59C0D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40984" name="Рисунок 5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961" y="1050018"/>
            <a:ext cx="1519237" cy="151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" name="TextBox 52"/>
          <p:cNvSpPr txBox="1"/>
          <p:nvPr/>
        </p:nvSpPr>
        <p:spPr>
          <a:xfrm>
            <a:off x="5947341" y="1461633"/>
            <a:ext cx="498475" cy="7699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</a:t>
            </a:r>
          </a:p>
        </p:txBody>
      </p:sp>
      <p:sp>
        <p:nvSpPr>
          <p:cNvPr id="40986" name="TextBox 57"/>
          <p:cNvSpPr txBox="1">
            <a:spLocks noChangeArrowheads="1"/>
          </p:cNvSpPr>
          <p:nvPr/>
        </p:nvSpPr>
        <p:spPr bwMode="auto">
          <a:xfrm>
            <a:off x="2316163" y="3524250"/>
            <a:ext cx="3951287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825"/>
              </a:spcBef>
              <a:buFont typeface="Arial" panose="020B0604020202020204" pitchFamily="34" charset="0"/>
              <a:buChar char="•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4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4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4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4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sz="1600" b="1" dirty="0">
                <a:solidFill>
                  <a:srgbClr val="245776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5</a:t>
            </a:r>
            <a:r>
              <a:rPr lang="ru-RU" sz="1600" dirty="0">
                <a:solidFill>
                  <a:srgbClr val="245776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1400" dirty="0">
                <a:latin typeface="Open Sans" panose="020B0606030504020204" pitchFamily="34" charset="0"/>
                <a:cs typeface="Open Sans" panose="020B0606030504020204" pitchFamily="34" charset="0"/>
              </a:rPr>
              <a:t>средних общеобразовательных школ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sz="1600" b="1" dirty="0" smtClean="0">
                <a:solidFill>
                  <a:srgbClr val="245776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2</a:t>
            </a:r>
            <a:r>
              <a:rPr lang="ru-RU" sz="1600" dirty="0" smtClean="0">
                <a:solidFill>
                  <a:srgbClr val="245776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1400" dirty="0">
                <a:latin typeface="Open Sans" panose="020B0606030504020204" pitchFamily="34" charset="0"/>
                <a:cs typeface="Open Sans" panose="020B0606030504020204" pitchFamily="34" charset="0"/>
              </a:rPr>
              <a:t>основных общеобразовательных школы</a:t>
            </a:r>
            <a:endParaRPr lang="ru-RU" sz="1000" dirty="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0987" name="Прямоугольник 7"/>
          <p:cNvSpPr>
            <a:spLocks noChangeArrowheads="1"/>
          </p:cNvSpPr>
          <p:nvPr/>
        </p:nvSpPr>
        <p:spPr bwMode="auto">
          <a:xfrm>
            <a:off x="2311400" y="4479925"/>
            <a:ext cx="4695825" cy="1032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825"/>
              </a:spcBef>
              <a:buFont typeface="Arial" panose="020B0604020202020204" pitchFamily="34" charset="0"/>
              <a:buChar char="•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4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4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4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4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ru-RU" sz="1200" dirty="0" err="1">
                <a:latin typeface="Open Sans" panose="020B0606030504020204" pitchFamily="34" charset="0"/>
                <a:cs typeface="Open Sans" panose="020B0606030504020204" pitchFamily="34" charset="0"/>
              </a:rPr>
              <a:t>Шумячский</a:t>
            </a:r>
            <a:r>
              <a:rPr lang="ru-RU" sz="1200" dirty="0">
                <a:latin typeface="Open Sans" panose="020B0606030504020204" pitchFamily="34" charset="0"/>
                <a:cs typeface="Open Sans" panose="020B0606030504020204" pitchFamily="34" charset="0"/>
              </a:rPr>
              <a:t> Дом детского творчества             Муниципальное бюджетное </a:t>
            </a:r>
            <a:endParaRPr lang="ru-RU" sz="1200" dirty="0" smtClean="0">
              <a:latin typeface="Open Sans" panose="020B0606030504020204" pitchFamily="34" charset="0"/>
              <a:cs typeface="Open Sans" panose="020B0606030504020204" pitchFamily="34" charset="0"/>
            </a:endParaRP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ru-RU" sz="1200" dirty="0" smtClean="0">
                <a:latin typeface="Open Sans" panose="020B0606030504020204" pitchFamily="34" charset="0"/>
                <a:cs typeface="Open Sans" panose="020B0606030504020204" pitchFamily="34" charset="0"/>
              </a:rPr>
              <a:t>учреждение </a:t>
            </a:r>
            <a:r>
              <a:rPr lang="ru-RU" sz="1200" dirty="0">
                <a:latin typeface="Open Sans" panose="020B0606030504020204" pitchFamily="34" charset="0"/>
                <a:cs typeface="Open Sans" panose="020B0606030504020204" pitchFamily="34" charset="0"/>
              </a:rPr>
              <a:t>дополнительного образования «</a:t>
            </a:r>
            <a:r>
              <a:rPr lang="ru-RU" sz="1200" dirty="0" err="1">
                <a:latin typeface="Open Sans" panose="020B0606030504020204" pitchFamily="34" charset="0"/>
                <a:cs typeface="Open Sans" panose="020B0606030504020204" pitchFamily="34" charset="0"/>
              </a:rPr>
              <a:t>Шумячская</a:t>
            </a:r>
            <a:r>
              <a:rPr lang="ru-RU" sz="1200" dirty="0">
                <a:latin typeface="Open Sans" panose="020B0606030504020204" pitchFamily="34" charset="0"/>
                <a:cs typeface="Open Sans" panose="020B0606030504020204" pitchFamily="34" charset="0"/>
              </a:rPr>
              <a:t> детская школа искусств» </a:t>
            </a:r>
          </a:p>
        </p:txBody>
      </p:sp>
      <p:sp>
        <p:nvSpPr>
          <p:cNvPr id="40988" name="TextBox 63"/>
          <p:cNvSpPr txBox="1">
            <a:spLocks noChangeArrowheads="1"/>
          </p:cNvSpPr>
          <p:nvPr/>
        </p:nvSpPr>
        <p:spPr bwMode="auto">
          <a:xfrm>
            <a:off x="2311400" y="5705475"/>
            <a:ext cx="43815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825"/>
              </a:spcBef>
              <a:buFont typeface="Arial" panose="020B0604020202020204" pitchFamily="34" charset="0"/>
              <a:buChar char="•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4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4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4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4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sz="1600" b="1" dirty="0">
                <a:solidFill>
                  <a:srgbClr val="245776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2</a:t>
            </a:r>
            <a:r>
              <a:rPr lang="ru-RU" sz="1200" dirty="0">
                <a:latin typeface="Open Sans" panose="020B0606030504020204" pitchFamily="34" charset="0"/>
                <a:cs typeface="Open Sans" panose="020B0606030504020204" pitchFamily="34" charset="0"/>
              </a:rPr>
              <a:t> центра развития ребенка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sz="1600" b="1" dirty="0" smtClean="0">
                <a:solidFill>
                  <a:srgbClr val="245776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1</a:t>
            </a:r>
            <a:r>
              <a:rPr lang="ru-RU" sz="1200" dirty="0" smtClean="0"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1200" dirty="0">
                <a:latin typeface="Open Sans" panose="020B0606030504020204" pitchFamily="34" charset="0"/>
                <a:cs typeface="Open Sans" panose="020B0606030504020204" pitchFamily="34" charset="0"/>
              </a:rPr>
              <a:t>дошкольных образовательных учреждения</a:t>
            </a:r>
          </a:p>
        </p:txBody>
      </p:sp>
      <p:sp>
        <p:nvSpPr>
          <p:cNvPr id="40989" name="TextBox 31"/>
          <p:cNvSpPr txBox="1">
            <a:spLocks noChangeArrowheads="1"/>
          </p:cNvSpPr>
          <p:nvPr/>
        </p:nvSpPr>
        <p:spPr bwMode="auto">
          <a:xfrm>
            <a:off x="925513" y="184150"/>
            <a:ext cx="102870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825"/>
              </a:spcBef>
              <a:buFont typeface="Arial" panose="020B0604020202020204" pitchFamily="34" charset="0"/>
              <a:buChar char="•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4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4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4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4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sz="1100">
                <a:solidFill>
                  <a:srgbClr val="0D0D0D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Шумячский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sz="1100">
                <a:solidFill>
                  <a:srgbClr val="0D0D0D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район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sz="1100">
                <a:solidFill>
                  <a:srgbClr val="0D0D0D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sz="1100">
                <a:solidFill>
                  <a:srgbClr val="0D0D0D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sp>
        <p:nvSpPr>
          <p:cNvPr id="40990" name="TextBox 34"/>
          <p:cNvSpPr txBox="1">
            <a:spLocks noChangeArrowheads="1"/>
          </p:cNvSpPr>
          <p:nvPr/>
        </p:nvSpPr>
        <p:spPr bwMode="auto">
          <a:xfrm>
            <a:off x="236538" y="439738"/>
            <a:ext cx="20955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825"/>
              </a:spcBef>
              <a:buFont typeface="Arial" panose="020B0604020202020204" pitchFamily="34" charset="0"/>
              <a:buChar char="•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4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4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4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4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sz="700">
                <a:solidFill>
                  <a:srgbClr val="002060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  <p:pic>
        <p:nvPicPr>
          <p:cNvPr id="40991" name="Picture 3" descr="Буфер обмена0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57163"/>
            <a:ext cx="668337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2" name="TextBox 43"/>
          <p:cNvSpPr txBox="1">
            <a:spLocks noChangeArrowheads="1"/>
          </p:cNvSpPr>
          <p:nvPr/>
        </p:nvSpPr>
        <p:spPr bwMode="auto">
          <a:xfrm>
            <a:off x="123825" y="4991100"/>
            <a:ext cx="20796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825"/>
              </a:spcBef>
              <a:buFont typeface="Arial" panose="020B0604020202020204" pitchFamily="34" charset="0"/>
              <a:buChar char="•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4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4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4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4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sz="1200" dirty="0">
                <a:latin typeface="Open Sans" panose="020B0606030504020204" pitchFamily="34" charset="0"/>
                <a:cs typeface="Open Sans" panose="020B0606030504020204" pitchFamily="34" charset="0"/>
              </a:rPr>
              <a:t>Обучаются </a:t>
            </a:r>
            <a:r>
              <a:rPr lang="ru-RU" sz="1600" b="1" dirty="0" smtClean="0">
                <a:solidFill>
                  <a:schemeClr val="accent1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790</a:t>
            </a:r>
            <a:r>
              <a:rPr lang="ru-RU" sz="1200" dirty="0" smtClean="0"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1200" dirty="0">
                <a:latin typeface="Open Sans" panose="020B0606030504020204" pitchFamily="34" charset="0"/>
                <a:cs typeface="Open Sans" panose="020B0606030504020204" pitchFamily="34" charset="0"/>
              </a:rPr>
              <a:t>чел.</a:t>
            </a:r>
            <a:endParaRPr lang="ru-RU" sz="1000" dirty="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3" name="TextBox 58"/>
          <p:cNvSpPr txBox="1">
            <a:spLocks noChangeArrowheads="1"/>
          </p:cNvSpPr>
          <p:nvPr/>
        </p:nvSpPr>
        <p:spPr bwMode="auto">
          <a:xfrm>
            <a:off x="257331" y="6116771"/>
            <a:ext cx="190468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825"/>
              </a:spcBef>
              <a:buFont typeface="Arial" panose="020B0604020202020204" pitchFamily="34" charset="0"/>
              <a:buChar char="•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4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4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4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4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sz="1200" dirty="0">
                <a:latin typeface="Open Sans" panose="020B0606030504020204" pitchFamily="34" charset="0"/>
                <a:cs typeface="Open Sans" panose="020B0606030504020204" pitchFamily="34" charset="0"/>
              </a:rPr>
              <a:t>Численность </a:t>
            </a:r>
            <a:r>
              <a:rPr lang="ru-RU" sz="1600" b="1" dirty="0" smtClean="0">
                <a:solidFill>
                  <a:srgbClr val="0070C0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178</a:t>
            </a:r>
            <a:r>
              <a:rPr lang="ru-RU" sz="1200" dirty="0" smtClean="0"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1200" dirty="0">
                <a:latin typeface="Open Sans" panose="020B0606030504020204" pitchFamily="34" charset="0"/>
                <a:cs typeface="Open Sans" panose="020B0606030504020204" pitchFamily="34" charset="0"/>
              </a:rPr>
              <a:t>чел.</a:t>
            </a:r>
            <a:endParaRPr lang="ru-RU" sz="1000" dirty="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5816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61031" y="156237"/>
            <a:ext cx="5498644" cy="7680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61031" y="311950"/>
            <a:ext cx="53889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Здравоохранение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55119" y="7190343"/>
            <a:ext cx="437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26</a:t>
            </a:r>
            <a:endParaRPr lang="ru-RU" b="1" i="1" dirty="0">
              <a:solidFill>
                <a:srgbClr val="339533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11" name="Picture 2" descr="http://misanec.ru/wp-content/uploads/2016/01/What-we-do-health-180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651" y="1204736"/>
            <a:ext cx="3145576" cy="2013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8479" y="5031568"/>
            <a:ext cx="1639504" cy="163950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1547" y="3519936"/>
            <a:ext cx="1402925" cy="14029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399" y="3518379"/>
            <a:ext cx="1381252" cy="138125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087447" y="3942624"/>
            <a:ext cx="14925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ru-RU" dirty="0"/>
              <a:t>Количество</a:t>
            </a:r>
          </a:p>
          <a:p>
            <a:r>
              <a:rPr lang="ru-RU" dirty="0"/>
              <a:t>коек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610895" y="3918889"/>
            <a:ext cx="180055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Численность</a:t>
            </a:r>
          </a:p>
          <a:p>
            <a:r>
              <a:rPr lang="ru-RU" sz="1400" dirty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в</a:t>
            </a:r>
            <a:r>
              <a:rPr lang="ru-RU" sz="14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рачей в </a:t>
            </a:r>
          </a:p>
          <a:p>
            <a:r>
              <a:rPr lang="ru-RU" sz="14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районе</a:t>
            </a:r>
            <a:endParaRPr lang="ru-RU" sz="1400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689119" y="5415877"/>
            <a:ext cx="171082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Обеспеченность</a:t>
            </a:r>
          </a:p>
          <a:p>
            <a:r>
              <a:rPr lang="ru-RU" sz="1400" b="1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медицинскими</a:t>
            </a:r>
          </a:p>
          <a:p>
            <a:r>
              <a:rPr lang="ru-RU" sz="1400" b="1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работниками</a:t>
            </a:r>
          </a:p>
          <a:p>
            <a:r>
              <a:rPr lang="ru-RU" sz="1400" b="1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(на 10 тыс. чел.) </a:t>
            </a:r>
            <a:endParaRPr lang="ru-RU" sz="1400" b="1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56265" y="5454565"/>
            <a:ext cx="646750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</a:t>
            </a:r>
            <a:endParaRPr lang="ru-RU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586" y="3475759"/>
            <a:ext cx="1432536" cy="1432536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679395" y="3727132"/>
            <a:ext cx="11706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67,2</a:t>
            </a:r>
          </a:p>
          <a:p>
            <a:pPr algn="ctr"/>
            <a:r>
              <a:rPr lang="ru-RU" sz="2400" dirty="0" smtClean="0">
                <a:solidFill>
                  <a:srgbClr val="A3E9E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тыс.</a:t>
            </a:r>
            <a:endParaRPr lang="ru-RU" sz="2400" dirty="0">
              <a:solidFill>
                <a:srgbClr val="A3E9E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651" y="3499073"/>
            <a:ext cx="1430038" cy="1430038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4382866" y="3715327"/>
            <a:ext cx="7996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7F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14</a:t>
            </a:r>
          </a:p>
          <a:p>
            <a:pPr algn="ctr"/>
            <a:r>
              <a:rPr lang="ru-RU" sz="2400" dirty="0" smtClean="0">
                <a:solidFill>
                  <a:srgbClr val="00BFD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чел.</a:t>
            </a:r>
            <a:endParaRPr lang="ru-RU" sz="2400" dirty="0">
              <a:solidFill>
                <a:srgbClr val="00BFD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076" y="4995945"/>
            <a:ext cx="1685653" cy="1685653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905000" y="5276851"/>
            <a:ext cx="1638300" cy="11482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83,2</a:t>
            </a:r>
          </a:p>
          <a:p>
            <a:pPr algn="ctr"/>
            <a:r>
              <a:rPr lang="ru-RU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чел.</a:t>
            </a:r>
            <a:endParaRPr lang="ru-RU" sz="2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aphicFrame>
        <p:nvGraphicFramePr>
          <p:cNvPr id="33" name="Таблица 3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1169958"/>
              </p:ext>
            </p:extLst>
          </p:nvPr>
        </p:nvGraphicFramePr>
        <p:xfrm>
          <a:off x="156263" y="1127051"/>
          <a:ext cx="3680544" cy="21371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70380">
                  <a:extLst>
                    <a:ext uri="{9D8B030D-6E8A-4147-A177-3AD203B41FA5}">
                      <a16:colId xmlns:a16="http://schemas.microsoft.com/office/drawing/2014/main" val="2891352032"/>
                    </a:ext>
                  </a:extLst>
                </a:gridCol>
                <a:gridCol w="710164">
                  <a:extLst>
                    <a:ext uri="{9D8B030D-6E8A-4147-A177-3AD203B41FA5}">
                      <a16:colId xmlns:a16="http://schemas.microsoft.com/office/drawing/2014/main" val="264918717"/>
                    </a:ext>
                  </a:extLst>
                </a:gridCol>
              </a:tblGrid>
              <a:tr h="411555">
                <a:tc gridSpan="2">
                  <a:txBody>
                    <a:bodyPr/>
                    <a:lstStyle/>
                    <a:p>
                      <a:pPr algn="ctr"/>
                      <a:r>
                        <a:rPr lang="ru-RU" sz="1400" b="1" u="none" cap="all" baseline="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Сеть медицинских учреждений</a:t>
                      </a:r>
                      <a:endParaRPr lang="ru-RU" sz="1400" b="1" u="none" cap="all" baseline="0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solidFill>
                      <a:srgbClr val="59C0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983299"/>
                  </a:ext>
                </a:extLst>
              </a:tr>
              <a:tr h="370353">
                <a:tc>
                  <a:txBody>
                    <a:bodyPr/>
                    <a:lstStyle/>
                    <a:p>
                      <a:r>
                        <a:rPr lang="ru-RU" sz="1400" u="none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ЦРБ</a:t>
                      </a:r>
                      <a:endParaRPr lang="ru-RU" sz="1400" u="none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u="none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</a:t>
                      </a:r>
                      <a:endParaRPr lang="ru-RU" sz="1800" u="none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2429711"/>
                  </a:ext>
                </a:extLst>
              </a:tr>
              <a:tr h="460217">
                <a:tc>
                  <a:txBody>
                    <a:bodyPr/>
                    <a:lstStyle/>
                    <a:p>
                      <a:pPr marL="0" algn="l" defTabSz="755934" rtl="0" eaLnBrk="1" latinLnBrk="0" hangingPunct="1"/>
                      <a:r>
                        <a:rPr lang="ru-RU" sz="1400" u="none" kern="12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Поликлиника</a:t>
                      </a:r>
                      <a:endParaRPr lang="ru-RU" sz="1400" u="none" kern="1200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u="none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</a:t>
                      </a:r>
                      <a:endParaRPr lang="ru-RU" sz="1800" u="none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5169501"/>
                  </a:ext>
                </a:extLst>
              </a:tr>
              <a:tr h="524667">
                <a:tc>
                  <a:txBody>
                    <a:bodyPr/>
                    <a:lstStyle/>
                    <a:p>
                      <a:pPr marL="0" algn="l" defTabSz="755934" rtl="0" eaLnBrk="1" latinLnBrk="0" hangingPunct="1"/>
                      <a:r>
                        <a:rPr lang="ru-RU" sz="1400" u="none" kern="12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Фельдшерско-акушерские пункты</a:t>
                      </a:r>
                      <a:endParaRPr lang="ru-RU" sz="1400" u="none" kern="1200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u="none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13</a:t>
                      </a:r>
                      <a:endParaRPr lang="ru-RU" sz="1800" u="none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1556949"/>
                  </a:ext>
                </a:extLst>
              </a:tr>
              <a:tr h="370353">
                <a:tc>
                  <a:txBody>
                    <a:bodyPr/>
                    <a:lstStyle/>
                    <a:p>
                      <a:pPr marL="0" algn="l" defTabSz="755934" rtl="0" eaLnBrk="1" latinLnBrk="0" hangingPunct="1"/>
                      <a:r>
                        <a:rPr lang="ru-RU" sz="1400" u="none" kern="12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Амбулатории</a:t>
                      </a:r>
                      <a:endParaRPr lang="ru-RU" sz="1400" u="none" kern="1200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u="none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</a:t>
                      </a:r>
                      <a:endParaRPr lang="ru-RU" sz="1800" u="none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906224"/>
                  </a:ext>
                </a:extLst>
              </a:tr>
            </a:tbl>
          </a:graphicData>
        </a:graphic>
      </p:graphicFrame>
      <p:sp>
        <p:nvSpPr>
          <p:cNvPr id="25" name="TextBox 24"/>
          <p:cNvSpPr txBox="1"/>
          <p:nvPr/>
        </p:nvSpPr>
        <p:spPr>
          <a:xfrm>
            <a:off x="926277" y="183360"/>
            <a:ext cx="102784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Шумячский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</a:p>
          <a:p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район</a:t>
            </a:r>
          </a:p>
          <a:p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Смоленской</a:t>
            </a:r>
          </a:p>
          <a:p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области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36368" y="439579"/>
            <a:ext cx="21031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  <p:pic>
        <p:nvPicPr>
          <p:cNvPr id="34" name="Picture 3" descr="Буфер обмена0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79390" y="156950"/>
            <a:ext cx="668154" cy="8365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57135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381" y="1141812"/>
            <a:ext cx="1658624" cy="165627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61031" y="156237"/>
            <a:ext cx="5498644" cy="7680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61031" y="308774"/>
            <a:ext cx="54223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Спорт</a:t>
            </a:r>
            <a:endParaRPr lang="ru-RU" sz="2800" dirty="0" smtClean="0">
              <a:solidFill>
                <a:schemeClr val="bg1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155119" y="7190343"/>
            <a:ext cx="437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27</a:t>
            </a:r>
            <a:endParaRPr lang="ru-RU" b="1" i="1" dirty="0">
              <a:solidFill>
                <a:srgbClr val="339533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471" y="4809418"/>
            <a:ext cx="1765832" cy="176333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922303" y="3083735"/>
            <a:ext cx="4381264" cy="21852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6DC78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</a:t>
            </a:r>
            <a:r>
              <a:rPr lang="ru-RU" b="1" dirty="0" smtClean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 плоскостных</a:t>
            </a:r>
            <a:r>
              <a:rPr lang="ru-RU" dirty="0" smtClean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ru-RU" b="1" dirty="0" smtClean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спортивных </a:t>
            </a:r>
          </a:p>
          <a:p>
            <a:r>
              <a:rPr lang="ru-RU" b="1" dirty="0" smtClean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                 сооружений</a:t>
            </a:r>
          </a:p>
          <a:p>
            <a:endParaRPr lang="ru-RU" b="1" dirty="0" smtClean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r>
              <a:rPr lang="ru-RU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          Тренажерный зал «Юность»</a:t>
            </a:r>
          </a:p>
          <a:p>
            <a:endParaRPr lang="ru-RU" b="1" dirty="0" smtClean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endParaRPr lang="ru-RU" b="1" dirty="0" smtClean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endParaRPr lang="ru-RU" b="1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199458" y="2343653"/>
            <a:ext cx="162897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rgbClr val="6DC78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2 494</a:t>
            </a:r>
            <a:r>
              <a:rPr lang="ru-RU" sz="20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чел.</a:t>
            </a:r>
            <a:endParaRPr lang="ru-RU" sz="2800" dirty="0">
              <a:solidFill>
                <a:srgbClr val="59C059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055715" y="1408305"/>
            <a:ext cx="39292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Численность населения, занимающаяся физкультурой и спортом</a:t>
            </a:r>
            <a:endParaRPr lang="ru-RU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472467" y="4997520"/>
            <a:ext cx="30957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 2020 г. проведено</a:t>
            </a:r>
          </a:p>
          <a:p>
            <a:pPr algn="ctr"/>
            <a:r>
              <a:rPr lang="ru-RU" sz="2800" b="1" dirty="0" smtClean="0">
                <a:solidFill>
                  <a:srgbClr val="6DC78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27</a:t>
            </a:r>
            <a:r>
              <a:rPr lang="ru-RU" dirty="0" smtClean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спортивно-массовых мероприятия</a:t>
            </a:r>
            <a:endParaRPr lang="ru-RU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838" y="3047933"/>
            <a:ext cx="1826702" cy="176148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926277" y="183360"/>
            <a:ext cx="102784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Шумячский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</a:p>
          <a:p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район</a:t>
            </a:r>
          </a:p>
          <a:p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Смоленской</a:t>
            </a:r>
          </a:p>
          <a:p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области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36368" y="439579"/>
            <a:ext cx="21031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  <p:pic>
        <p:nvPicPr>
          <p:cNvPr id="17" name="Picture 3" descr="Буфер обмена0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390" y="156950"/>
            <a:ext cx="668154" cy="8365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49431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0575" y="155575"/>
            <a:ext cx="549910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TextBox 2"/>
          <p:cNvSpPr txBox="1">
            <a:spLocks noChangeArrowheads="1"/>
          </p:cNvSpPr>
          <p:nvPr/>
        </p:nvSpPr>
        <p:spPr bwMode="auto">
          <a:xfrm>
            <a:off x="2060575" y="317500"/>
            <a:ext cx="54991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400">
                <a:solidFill>
                  <a:schemeClr val="bg1"/>
                </a:solidFill>
                <a:latin typeface="Open Sans Semibold" panose="020B0706030804020204" pitchFamily="34" charset="0"/>
                <a:cs typeface="Open Sans Semibold" panose="020B0706030804020204" pitchFamily="34" charset="0"/>
              </a:rPr>
              <a:t>Культура</a:t>
            </a:r>
          </a:p>
        </p:txBody>
      </p:sp>
      <p:sp>
        <p:nvSpPr>
          <p:cNvPr id="28676" name="TextBox 49"/>
          <p:cNvSpPr txBox="1">
            <a:spLocks noChangeArrowheads="1"/>
          </p:cNvSpPr>
          <p:nvPr/>
        </p:nvSpPr>
        <p:spPr bwMode="auto">
          <a:xfrm>
            <a:off x="7119938" y="7189788"/>
            <a:ext cx="43794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b="1" i="1" dirty="0" smtClean="0">
                <a:solidFill>
                  <a:srgbClr val="339533"/>
                </a:solidFill>
                <a:latin typeface="Open Sans Semibold" panose="020B0706030804020204" pitchFamily="34" charset="0"/>
                <a:cs typeface="Open Sans Semibold" panose="020B0706030804020204" pitchFamily="34" charset="0"/>
              </a:rPr>
              <a:t>28</a:t>
            </a:r>
            <a:endParaRPr lang="ru-RU" altLang="ru-RU" b="1" i="1" dirty="0">
              <a:solidFill>
                <a:srgbClr val="339533"/>
              </a:solidFill>
              <a:latin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28677" name="Рисунок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38" y="1939925"/>
            <a:ext cx="1011237" cy="99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8" name="TextBox 30"/>
          <p:cNvSpPr txBox="1">
            <a:spLocks noChangeArrowheads="1"/>
          </p:cNvSpPr>
          <p:nvPr/>
        </p:nvSpPr>
        <p:spPr bwMode="auto">
          <a:xfrm>
            <a:off x="279400" y="3041650"/>
            <a:ext cx="9144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1200" b="1">
                <a:solidFill>
                  <a:srgbClr val="245776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Музеи</a:t>
            </a:r>
          </a:p>
        </p:txBody>
      </p:sp>
      <p:sp>
        <p:nvSpPr>
          <p:cNvPr id="28679" name="Прямоугольник 1"/>
          <p:cNvSpPr>
            <a:spLocks noChangeArrowheads="1"/>
          </p:cNvSpPr>
          <p:nvPr/>
        </p:nvSpPr>
        <p:spPr bwMode="auto">
          <a:xfrm>
            <a:off x="1357313" y="5689600"/>
            <a:ext cx="4476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3600" b="1">
                <a:solidFill>
                  <a:schemeClr val="bg1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3</a:t>
            </a:r>
            <a:endParaRPr lang="ru-RU" altLang="ru-RU" sz="1400" b="1">
              <a:solidFill>
                <a:schemeClr val="bg1"/>
              </a:solidFill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8680" name="Рисунок 3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25" y="5005388"/>
            <a:ext cx="1042988" cy="101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1" name="TextBox 37"/>
          <p:cNvSpPr txBox="1">
            <a:spLocks noChangeArrowheads="1"/>
          </p:cNvSpPr>
          <p:nvPr/>
        </p:nvSpPr>
        <p:spPr bwMode="auto">
          <a:xfrm>
            <a:off x="34925" y="6086475"/>
            <a:ext cx="14001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1200" b="1">
                <a:solidFill>
                  <a:srgbClr val="245776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Библиотеки</a:t>
            </a:r>
          </a:p>
        </p:txBody>
      </p:sp>
      <p:pic>
        <p:nvPicPr>
          <p:cNvPr id="41" name="Picture 3" descr="z:\Д.А. Старовойтову\Музей Азимов.jpg"/>
          <p:cNvPicPr>
            <a:picLocks noChangeAspect="1" noChangeArrowheads="1"/>
          </p:cNvPicPr>
          <p:nvPr/>
        </p:nvPicPr>
        <p:blipFill>
          <a:blip r:embed="rId6" cstate="print"/>
          <a:srcRect b="10836"/>
          <a:stretch>
            <a:fillRect/>
          </a:stretch>
        </p:blipFill>
        <p:spPr bwMode="auto">
          <a:xfrm>
            <a:off x="1440199" y="1630393"/>
            <a:ext cx="3114535" cy="1837120"/>
          </a:xfrm>
          <a:prstGeom prst="roundRect">
            <a:avLst>
              <a:gd name="adj" fmla="val 9949"/>
            </a:avLst>
          </a:prstGeom>
          <a:noFill/>
          <a:ln w="38100">
            <a:solidFill>
              <a:srgbClr val="7CD9E0"/>
            </a:solidFill>
          </a:ln>
        </p:spPr>
      </p:pic>
      <p:sp>
        <p:nvSpPr>
          <p:cNvPr id="28683" name="TextBox 43"/>
          <p:cNvSpPr txBox="1">
            <a:spLocks noChangeArrowheads="1"/>
          </p:cNvSpPr>
          <p:nvPr/>
        </p:nvSpPr>
        <p:spPr bwMode="auto">
          <a:xfrm>
            <a:off x="925513" y="184150"/>
            <a:ext cx="102870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100">
                <a:solidFill>
                  <a:srgbClr val="0D0D0D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Шумячский </a:t>
            </a:r>
          </a:p>
          <a:p>
            <a:pPr eaLnBrk="1" hangingPunct="1"/>
            <a:r>
              <a:rPr lang="ru-RU" altLang="ru-RU" sz="1100">
                <a:solidFill>
                  <a:srgbClr val="0D0D0D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район</a:t>
            </a:r>
          </a:p>
          <a:p>
            <a:pPr eaLnBrk="1" hangingPunct="1"/>
            <a:r>
              <a:rPr lang="ru-RU" altLang="ru-RU" sz="1100">
                <a:solidFill>
                  <a:srgbClr val="0D0D0D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pPr eaLnBrk="1" hangingPunct="1"/>
            <a:r>
              <a:rPr lang="ru-RU" altLang="ru-RU" sz="1100">
                <a:solidFill>
                  <a:srgbClr val="0D0D0D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sp>
        <p:nvSpPr>
          <p:cNvPr id="28684" name="TextBox 45"/>
          <p:cNvSpPr txBox="1">
            <a:spLocks noChangeArrowheads="1"/>
          </p:cNvSpPr>
          <p:nvPr/>
        </p:nvSpPr>
        <p:spPr bwMode="auto">
          <a:xfrm>
            <a:off x="236538" y="439738"/>
            <a:ext cx="20955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700">
                <a:solidFill>
                  <a:srgbClr val="002060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  <p:pic>
        <p:nvPicPr>
          <p:cNvPr id="28685" name="Picture 3" descr="Буфер обмена0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57163"/>
            <a:ext cx="668337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" name="Рисунок 64"/>
          <p:cNvPicPr>
            <a:picLocks noChangeAspect="1"/>
          </p:cNvPicPr>
          <p:nvPr/>
        </p:nvPicPr>
        <p:blipFill>
          <a:blip r:embed="rId8" cstate="print">
            <a:duotone>
              <a:prstClr val="black"/>
              <a:srgbClr val="76C981">
                <a:tint val="45000"/>
                <a:satMod val="400000"/>
              </a:srgbClr>
            </a:duotone>
            <a:extLst/>
          </a:blip>
          <a:stretch>
            <a:fillRect/>
          </a:stretch>
        </p:blipFill>
        <p:spPr>
          <a:xfrm>
            <a:off x="1082125" y="1357960"/>
            <a:ext cx="2019577" cy="446439"/>
          </a:xfrm>
          <a:prstGeom prst="rect">
            <a:avLst/>
          </a:prstGeom>
        </p:spPr>
      </p:pic>
      <p:sp>
        <p:nvSpPr>
          <p:cNvPr id="28687" name="TextBox 65"/>
          <p:cNvSpPr txBox="1">
            <a:spLocks noChangeArrowheads="1"/>
          </p:cNvSpPr>
          <p:nvPr/>
        </p:nvSpPr>
        <p:spPr bwMode="auto">
          <a:xfrm>
            <a:off x="1039813" y="1343025"/>
            <a:ext cx="19637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1200" b="1">
                <a:solidFill>
                  <a:schemeClr val="bg1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Выставочный зал    </a:t>
            </a:r>
          </a:p>
          <a:p>
            <a:pPr algn="ctr" eaLnBrk="1" hangingPunct="1"/>
            <a:r>
              <a:rPr lang="ru-RU" altLang="ru-RU" sz="1200" b="1">
                <a:solidFill>
                  <a:schemeClr val="bg1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п.Шумячи</a:t>
            </a:r>
          </a:p>
        </p:txBody>
      </p:sp>
      <p:sp>
        <p:nvSpPr>
          <p:cNvPr id="28688" name="Прямоугольник 34"/>
          <p:cNvSpPr>
            <a:spLocks noChangeArrowheads="1"/>
          </p:cNvSpPr>
          <p:nvPr/>
        </p:nvSpPr>
        <p:spPr bwMode="auto">
          <a:xfrm>
            <a:off x="542925" y="2139950"/>
            <a:ext cx="5429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3600" b="1">
                <a:solidFill>
                  <a:schemeClr val="bg1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1</a:t>
            </a:r>
          </a:p>
        </p:txBody>
      </p:sp>
      <p:sp>
        <p:nvSpPr>
          <p:cNvPr id="28689" name="Прямоугольник 39"/>
          <p:cNvSpPr>
            <a:spLocks noChangeArrowheads="1"/>
          </p:cNvSpPr>
          <p:nvPr/>
        </p:nvSpPr>
        <p:spPr bwMode="auto">
          <a:xfrm>
            <a:off x="377825" y="5227638"/>
            <a:ext cx="7143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3600" b="1" dirty="0" smtClean="0">
                <a:solidFill>
                  <a:schemeClr val="bg1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16</a:t>
            </a:r>
            <a:endParaRPr lang="ru-RU" altLang="ru-RU" sz="3600" b="1" dirty="0">
              <a:solidFill>
                <a:schemeClr val="bg1"/>
              </a:solidFill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8690" name="TextBox 42"/>
          <p:cNvSpPr txBox="1">
            <a:spLocks noChangeArrowheads="1"/>
          </p:cNvSpPr>
          <p:nvPr/>
        </p:nvSpPr>
        <p:spPr bwMode="auto">
          <a:xfrm>
            <a:off x="1954213" y="3735388"/>
            <a:ext cx="472440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dirty="0">
                <a:latin typeface="Open Sans" panose="020B0606030504020204" pitchFamily="34" charset="0"/>
                <a:cs typeface="Open Sans" panose="020B0606030504020204" pitchFamily="34" charset="0"/>
              </a:rPr>
              <a:t>В </a:t>
            </a:r>
            <a:r>
              <a:rPr lang="ru-RU" altLang="ru-RU" dirty="0" smtClean="0">
                <a:latin typeface="Open Sans" panose="020B0606030504020204" pitchFamily="34" charset="0"/>
                <a:cs typeface="Open Sans" panose="020B0606030504020204" pitchFamily="34" charset="0"/>
              </a:rPr>
              <a:t>2022 </a:t>
            </a:r>
            <a:r>
              <a:rPr lang="ru-RU" altLang="ru-RU" dirty="0">
                <a:latin typeface="Open Sans" panose="020B0606030504020204" pitchFamily="34" charset="0"/>
                <a:cs typeface="Open Sans" panose="020B0606030504020204" pitchFamily="34" charset="0"/>
              </a:rPr>
              <a:t>г. проведено</a:t>
            </a:r>
          </a:p>
          <a:p>
            <a:pPr algn="ctr" eaLnBrk="1" hangingPunct="1"/>
            <a:r>
              <a:rPr lang="ru-RU" altLang="ru-RU" sz="2400" dirty="0">
                <a:solidFill>
                  <a:srgbClr val="00B050"/>
                </a:solidFill>
                <a:latin typeface="Open Sans Semibold" panose="020B0706030804020204" pitchFamily="34" charset="0"/>
                <a:cs typeface="Open Sans Semibold" panose="020B0706030804020204" pitchFamily="34" charset="0"/>
              </a:rPr>
              <a:t>2 </a:t>
            </a:r>
            <a:r>
              <a:rPr lang="ru-RU" altLang="ru-RU" sz="2400" dirty="0" smtClean="0">
                <a:solidFill>
                  <a:srgbClr val="00B050"/>
                </a:solidFill>
                <a:latin typeface="Open Sans Semibold" panose="020B0706030804020204" pitchFamily="34" charset="0"/>
                <a:cs typeface="Open Sans Semibold" panose="020B0706030804020204" pitchFamily="34" charset="0"/>
              </a:rPr>
              <a:t>592</a:t>
            </a:r>
            <a:r>
              <a:rPr lang="ru-RU" altLang="ru-RU" dirty="0" smtClean="0">
                <a:solidFill>
                  <a:srgbClr val="00B050"/>
                </a:solidFill>
                <a:latin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ru-RU" altLang="ru-RU" dirty="0" smtClean="0">
                <a:latin typeface="Open Sans" panose="020B0606030504020204" pitchFamily="34" charset="0"/>
                <a:cs typeface="Open Sans" panose="020B0606030504020204" pitchFamily="34" charset="0"/>
              </a:rPr>
              <a:t>мероприятия </a:t>
            </a:r>
            <a:r>
              <a:rPr lang="ru-RU" altLang="ru-RU" dirty="0">
                <a:latin typeface="Open Sans" panose="020B0606030504020204" pitchFamily="34" charset="0"/>
                <a:cs typeface="Open Sans" panose="020B0606030504020204" pitchFamily="34" charset="0"/>
              </a:rPr>
              <a:t>в сфере </a:t>
            </a:r>
            <a:r>
              <a:rPr lang="ru-RU" altLang="ru-RU" dirty="0" smtClean="0">
                <a:latin typeface="Open Sans" panose="020B0606030504020204" pitchFamily="34" charset="0"/>
                <a:cs typeface="Open Sans" panose="020B0606030504020204" pitchFamily="34" charset="0"/>
              </a:rPr>
              <a:t>культуры.</a:t>
            </a:r>
            <a:endParaRPr lang="ru-RU" altLang="ru-RU" dirty="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8691" name="TextBox 44"/>
          <p:cNvSpPr txBox="1">
            <a:spLocks noChangeArrowheads="1"/>
          </p:cNvSpPr>
          <p:nvPr/>
        </p:nvSpPr>
        <p:spPr bwMode="auto">
          <a:xfrm>
            <a:off x="1739900" y="4564063"/>
            <a:ext cx="474662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dirty="0">
                <a:latin typeface="Open Sans" panose="020B0606030504020204" pitchFamily="34" charset="0"/>
                <a:cs typeface="Open Sans" panose="020B0606030504020204" pitchFamily="34" charset="0"/>
              </a:rPr>
              <a:t>В </a:t>
            </a:r>
            <a:r>
              <a:rPr lang="ru-RU" altLang="ru-RU" sz="2400" b="1" dirty="0" smtClean="0">
                <a:solidFill>
                  <a:srgbClr val="00B050"/>
                </a:solidFill>
                <a:latin typeface="Open Sans Semibold" panose="020B0706030804020204" pitchFamily="34" charset="0"/>
                <a:cs typeface="Open Sans Semibold" panose="020B0706030804020204" pitchFamily="34" charset="0"/>
              </a:rPr>
              <a:t>82</a:t>
            </a:r>
            <a:r>
              <a:rPr lang="ru-RU" altLang="ru-RU" sz="1400" dirty="0" smtClean="0">
                <a:latin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ru-RU" altLang="ru-RU" dirty="0">
                <a:latin typeface="Open Sans" panose="020B0606030504020204" pitchFamily="34" charset="0"/>
                <a:cs typeface="Open Sans" panose="020B0606030504020204" pitchFamily="34" charset="0"/>
              </a:rPr>
              <a:t>клубных формированиях занимаются </a:t>
            </a:r>
            <a:r>
              <a:rPr lang="ru-RU" altLang="ru-RU" dirty="0" smtClean="0">
                <a:latin typeface="Open Sans" panose="020B0606030504020204" pitchFamily="34" charset="0"/>
                <a:cs typeface="Open Sans" panose="020B0606030504020204" pitchFamily="34" charset="0"/>
              </a:rPr>
              <a:t>                </a:t>
            </a:r>
            <a:r>
              <a:rPr lang="ru-RU" altLang="ru-RU" sz="2400" b="1" dirty="0" smtClean="0">
                <a:solidFill>
                  <a:srgbClr val="00B050"/>
                </a:solidFill>
                <a:latin typeface="Open Sans Semibold" panose="020B0706030804020204" pitchFamily="34" charset="0"/>
                <a:cs typeface="Open Sans Semibold" panose="020B0706030804020204" pitchFamily="34" charset="0"/>
              </a:rPr>
              <a:t>616 </a:t>
            </a:r>
            <a:r>
              <a:rPr lang="ru-RU" altLang="ru-RU" dirty="0" smtClean="0">
                <a:latin typeface="Open Sans" panose="020B0606030504020204" pitchFamily="34" charset="0"/>
                <a:cs typeface="Open Sans" panose="020B0606030504020204" pitchFamily="34" charset="0"/>
              </a:rPr>
              <a:t>человек.</a:t>
            </a:r>
            <a:endParaRPr lang="ru-RU" altLang="ru-RU" dirty="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8692" name="TextBox 48"/>
          <p:cNvSpPr txBox="1">
            <a:spLocks noChangeArrowheads="1"/>
          </p:cNvSpPr>
          <p:nvPr/>
        </p:nvSpPr>
        <p:spPr bwMode="auto">
          <a:xfrm>
            <a:off x="2020888" y="5583238"/>
            <a:ext cx="4133850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dirty="0">
                <a:latin typeface="Open Sans" panose="020B0606030504020204" pitchFamily="34" charset="0"/>
                <a:cs typeface="Open Sans" panose="020B0606030504020204" pitchFamily="34" charset="0"/>
              </a:rPr>
              <a:t>В библиотеках зарегистрировано </a:t>
            </a:r>
            <a:r>
              <a:rPr lang="ru-RU" altLang="ru-RU" dirty="0" smtClean="0">
                <a:latin typeface="Open Sans" panose="020B0606030504020204" pitchFamily="34" charset="0"/>
                <a:cs typeface="Open Sans" panose="020B0606030504020204" pitchFamily="34" charset="0"/>
              </a:rPr>
              <a:t>                          </a:t>
            </a:r>
            <a:r>
              <a:rPr lang="ru-RU" altLang="ru-RU" sz="2400" b="1" dirty="0" smtClean="0">
                <a:solidFill>
                  <a:srgbClr val="00B050"/>
                </a:solidFill>
                <a:latin typeface="Open Sans Semibold" panose="020B0706030804020204" pitchFamily="34" charset="0"/>
                <a:cs typeface="Open Sans Semibold" panose="020B0706030804020204" pitchFamily="34" charset="0"/>
              </a:rPr>
              <a:t>8 886 </a:t>
            </a:r>
            <a:r>
              <a:rPr lang="ru-RU" altLang="ru-RU" dirty="0" smtClean="0">
                <a:latin typeface="Open Sans" panose="020B0606030504020204" pitchFamily="34" charset="0"/>
                <a:cs typeface="Open Sans" panose="020B0606030504020204" pitchFamily="34" charset="0"/>
              </a:rPr>
              <a:t>читателей, </a:t>
            </a:r>
            <a:r>
              <a:rPr lang="ru-RU" altLang="ru-RU" dirty="0">
                <a:latin typeface="Open Sans" panose="020B0606030504020204" pitchFamily="34" charset="0"/>
                <a:cs typeface="Open Sans" panose="020B0606030504020204" pitchFamily="34" charset="0"/>
              </a:rPr>
              <a:t>книговыдача</a:t>
            </a:r>
            <a:r>
              <a:rPr lang="ru-RU" altLang="ru-RU" sz="2800" dirty="0"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altLang="ru-RU" sz="2800" dirty="0" smtClean="0">
                <a:latin typeface="Open Sans" panose="020B0606030504020204" pitchFamily="34" charset="0"/>
                <a:cs typeface="Open Sans" panose="020B0606030504020204" pitchFamily="34" charset="0"/>
              </a:rPr>
              <a:t>                      </a:t>
            </a:r>
            <a:r>
              <a:rPr lang="ru-RU" altLang="ru-RU" sz="2400" b="1" dirty="0" smtClean="0">
                <a:solidFill>
                  <a:srgbClr val="00B050"/>
                </a:solidFill>
                <a:latin typeface="Open Sans Semibold" panose="020B0706030804020204" pitchFamily="34" charset="0"/>
                <a:cs typeface="Open Sans Semibold" panose="020B0706030804020204" pitchFamily="34" charset="0"/>
              </a:rPr>
              <a:t>215062 </a:t>
            </a:r>
            <a:r>
              <a:rPr lang="ru-RU" altLang="ru-RU" dirty="0" smtClean="0">
                <a:latin typeface="Open Sans" panose="020B0606030504020204" pitchFamily="34" charset="0"/>
                <a:cs typeface="Open Sans" panose="020B0606030504020204" pitchFamily="34" charset="0"/>
              </a:rPr>
              <a:t>экземпляров.</a:t>
            </a:r>
            <a:endParaRPr lang="ru-RU" altLang="ru-RU" dirty="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2" name="Picture 3" descr="C:\FAO\инвестпаспорт\ИНВЕСТИЦИОННЫЙ ПАСПОРТ\ДК Центральный.JPG"/>
          <p:cNvPicPr>
            <a:picLocks noChangeAspect="1" noChangeArrowheads="1"/>
          </p:cNvPicPr>
          <p:nvPr/>
        </p:nvPicPr>
        <p:blipFill rotWithShape="1">
          <a:blip r:embed="rId9" cstate="print"/>
          <a:srcRect l="18371" r="16295"/>
          <a:stretch/>
        </p:blipFill>
        <p:spPr bwMode="auto">
          <a:xfrm>
            <a:off x="217425" y="3431172"/>
            <a:ext cx="1038905" cy="1016728"/>
          </a:xfrm>
          <a:prstGeom prst="ellipse">
            <a:avLst/>
          </a:prstGeom>
        </p:spPr>
      </p:pic>
      <p:sp>
        <p:nvSpPr>
          <p:cNvPr id="28694" name="TextBox 54"/>
          <p:cNvSpPr txBox="1">
            <a:spLocks noChangeArrowheads="1"/>
          </p:cNvSpPr>
          <p:nvPr/>
        </p:nvSpPr>
        <p:spPr bwMode="auto">
          <a:xfrm>
            <a:off x="131763" y="4475163"/>
            <a:ext cx="12096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1200" b="1">
                <a:solidFill>
                  <a:srgbClr val="245776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Клубные учреждения</a:t>
            </a:r>
          </a:p>
        </p:txBody>
      </p:sp>
      <p:pic>
        <p:nvPicPr>
          <p:cNvPr id="28695" name="Рисунок 5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13" y="3422650"/>
            <a:ext cx="1074737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96" name="TextBox 53"/>
          <p:cNvSpPr txBox="1">
            <a:spLocks noChangeArrowheads="1"/>
          </p:cNvSpPr>
          <p:nvPr/>
        </p:nvSpPr>
        <p:spPr bwMode="auto">
          <a:xfrm>
            <a:off x="255588" y="3603625"/>
            <a:ext cx="9874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3600" b="1" dirty="0" smtClean="0">
                <a:solidFill>
                  <a:schemeClr val="bg1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12</a:t>
            </a:r>
            <a:endParaRPr lang="ru-RU" altLang="ru-RU" sz="3600" b="1" dirty="0">
              <a:solidFill>
                <a:schemeClr val="bg1"/>
              </a:solidFill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8205" name="Picture 13" descr="https://smolensk-i.ru/wp-content/uploads/2017/02/6_02_2017_shumyachi_11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907175" y="1258984"/>
            <a:ext cx="3113597" cy="1704974"/>
          </a:xfrm>
          <a:prstGeom prst="roundRect">
            <a:avLst>
              <a:gd name="adj" fmla="val 9949"/>
            </a:avLst>
          </a:prstGeom>
          <a:noFill/>
          <a:ln w="38100">
            <a:solidFill>
              <a:srgbClr val="7CD9E0"/>
            </a:solidFill>
          </a:ln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8" cstate="print">
            <a:duotone>
              <a:prstClr val="black"/>
              <a:srgbClr val="76C981">
                <a:tint val="45000"/>
                <a:satMod val="400000"/>
              </a:srgbClr>
            </a:duotone>
            <a:extLst/>
          </a:blip>
          <a:stretch>
            <a:fillRect/>
          </a:stretch>
        </p:blipFill>
        <p:spPr>
          <a:xfrm>
            <a:off x="4980246" y="2674086"/>
            <a:ext cx="2393843" cy="457200"/>
          </a:xfrm>
          <a:prstGeom prst="rect">
            <a:avLst/>
          </a:prstGeom>
        </p:spPr>
      </p:pic>
      <p:sp>
        <p:nvSpPr>
          <p:cNvPr id="28699" name="TextBox 28"/>
          <p:cNvSpPr txBox="1">
            <a:spLocks noChangeArrowheads="1"/>
          </p:cNvSpPr>
          <p:nvPr/>
        </p:nvSpPr>
        <p:spPr bwMode="auto">
          <a:xfrm>
            <a:off x="4876800" y="2686050"/>
            <a:ext cx="26479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1200" b="1">
                <a:solidFill>
                  <a:schemeClr val="bg1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Шумячская детская школа искусств</a:t>
            </a:r>
          </a:p>
        </p:txBody>
      </p:sp>
    </p:spTree>
    <p:extLst>
      <p:ext uri="{BB962C8B-B14F-4D97-AF65-F5344CB8AC3E}">
        <p14:creationId xmlns:p14="http://schemas.microsoft.com/office/powerpoint/2010/main" val="1256964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Рисунок 57"/>
          <p:cNvPicPr>
            <a:picLocks noChangeAspect="1"/>
          </p:cNvPicPr>
          <p:nvPr/>
        </p:nvPicPr>
        <p:blipFill>
          <a:blip r:embed="rId3" cstate="print">
            <a:extLst/>
          </a:blip>
          <a:srcRect l="3612" r="9007"/>
          <a:stretch>
            <a:fillRect/>
          </a:stretch>
        </p:blipFill>
        <p:spPr>
          <a:xfrm>
            <a:off x="4190190" y="1881212"/>
            <a:ext cx="2893798" cy="1890834"/>
          </a:xfrm>
          <a:prstGeom prst="roundRect">
            <a:avLst>
              <a:gd name="adj" fmla="val 9949"/>
            </a:avLst>
          </a:prstGeom>
          <a:noFill/>
          <a:ln w="38100">
            <a:solidFill>
              <a:srgbClr val="7CD9E0"/>
            </a:solidFill>
          </a:ln>
        </p:spPr>
      </p:pic>
      <p:pic>
        <p:nvPicPr>
          <p:cNvPr id="29699" name="Рисунок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388" y="3257550"/>
            <a:ext cx="812800" cy="81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0575" y="155575"/>
            <a:ext cx="549910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1" name="TextBox 4"/>
          <p:cNvSpPr txBox="1">
            <a:spLocks noChangeArrowheads="1"/>
          </p:cNvSpPr>
          <p:nvPr/>
        </p:nvSpPr>
        <p:spPr bwMode="auto">
          <a:xfrm>
            <a:off x="2060575" y="317500"/>
            <a:ext cx="54991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400">
                <a:solidFill>
                  <a:schemeClr val="bg1"/>
                </a:solidFill>
                <a:latin typeface="Open Sans Semibold" panose="020B0706030804020204" pitchFamily="34" charset="0"/>
                <a:cs typeface="Open Sans Semibold" panose="020B0706030804020204" pitchFamily="34" charset="0"/>
              </a:rPr>
              <a:t>Туризм</a:t>
            </a:r>
          </a:p>
        </p:txBody>
      </p:sp>
      <p:sp>
        <p:nvSpPr>
          <p:cNvPr id="29702" name="TextBox 12"/>
          <p:cNvSpPr txBox="1">
            <a:spLocks noChangeArrowheads="1"/>
          </p:cNvSpPr>
          <p:nvPr/>
        </p:nvSpPr>
        <p:spPr bwMode="auto">
          <a:xfrm>
            <a:off x="7121525" y="7189788"/>
            <a:ext cx="43794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b="1" i="1" dirty="0" smtClean="0">
                <a:solidFill>
                  <a:srgbClr val="339533"/>
                </a:solidFill>
                <a:latin typeface="Open Sans Semibold" panose="020B0706030804020204" pitchFamily="34" charset="0"/>
                <a:cs typeface="Open Sans Semibold" panose="020B0706030804020204" pitchFamily="34" charset="0"/>
              </a:rPr>
              <a:t>29</a:t>
            </a:r>
            <a:endParaRPr lang="ru-RU" altLang="ru-RU" b="1" i="1" dirty="0">
              <a:solidFill>
                <a:srgbClr val="339533"/>
              </a:solidFill>
              <a:latin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29703" name="TextBox 71"/>
          <p:cNvSpPr txBox="1">
            <a:spLocks noChangeArrowheads="1"/>
          </p:cNvSpPr>
          <p:nvPr/>
        </p:nvSpPr>
        <p:spPr bwMode="auto">
          <a:xfrm>
            <a:off x="384175" y="3403600"/>
            <a:ext cx="7969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3200" b="1">
                <a:solidFill>
                  <a:schemeClr val="bg1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27</a:t>
            </a:r>
            <a:endParaRPr lang="ru-RU" altLang="ru-RU" sz="1200" b="1">
              <a:solidFill>
                <a:schemeClr val="bg1"/>
              </a:solidFill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9704" name="TextBox 72"/>
          <p:cNvSpPr txBox="1">
            <a:spLocks noChangeArrowheads="1"/>
          </p:cNvSpPr>
          <p:nvPr/>
        </p:nvSpPr>
        <p:spPr bwMode="auto">
          <a:xfrm>
            <a:off x="-60325" y="4062413"/>
            <a:ext cx="1547813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1100" b="1">
                <a:solidFill>
                  <a:srgbClr val="245776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Объектов культурного наследия</a:t>
            </a:r>
          </a:p>
        </p:txBody>
      </p:sp>
      <p:pic>
        <p:nvPicPr>
          <p:cNvPr id="29705" name="Рисунок 78"/>
          <p:cNvPicPr>
            <a:picLocks noChangeAspect="1"/>
          </p:cNvPicPr>
          <p:nvPr/>
        </p:nvPicPr>
        <p:blipFill>
          <a:blip r:embed="rId6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8575" y="5176838"/>
            <a:ext cx="2611438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6" name="TextBox 32"/>
          <p:cNvSpPr txBox="1">
            <a:spLocks noChangeArrowheads="1"/>
          </p:cNvSpPr>
          <p:nvPr/>
        </p:nvSpPr>
        <p:spPr bwMode="auto">
          <a:xfrm>
            <a:off x="1423988" y="5200650"/>
            <a:ext cx="23161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1400" b="1">
                <a:solidFill>
                  <a:srgbClr val="0070C0"/>
                </a:solidFill>
                <a:latin typeface="Open Sans Semibold" panose="020B0706030804020204" pitchFamily="34" charset="0"/>
                <a:cs typeface="Open Sans Semibold" panose="020B0706030804020204" pitchFamily="34" charset="0"/>
              </a:rPr>
              <a:t>Приоритетные направления:</a:t>
            </a:r>
          </a:p>
        </p:txBody>
      </p:sp>
      <p:pic>
        <p:nvPicPr>
          <p:cNvPr id="29707" name="Рисунок 62" descr="РЕЛИГИОЗНЫЙ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2063" y="5824538"/>
            <a:ext cx="608012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8" name="TextBox 35"/>
          <p:cNvSpPr txBox="1">
            <a:spLocks noChangeArrowheads="1"/>
          </p:cNvSpPr>
          <p:nvPr/>
        </p:nvSpPr>
        <p:spPr bwMode="auto">
          <a:xfrm>
            <a:off x="1141413" y="6423025"/>
            <a:ext cx="10334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900">
                <a:latin typeface="Open Sans" panose="020B0606030504020204" pitchFamily="34" charset="0"/>
                <a:cs typeface="Open Sans" panose="020B0606030504020204" pitchFamily="34" charset="0"/>
              </a:rPr>
              <a:t>Сельский и экологический</a:t>
            </a:r>
          </a:p>
        </p:txBody>
      </p:sp>
      <p:sp>
        <p:nvSpPr>
          <p:cNvPr id="29709" name="TextBox 36"/>
          <p:cNvSpPr txBox="1">
            <a:spLocks noChangeArrowheads="1"/>
          </p:cNvSpPr>
          <p:nvPr/>
        </p:nvSpPr>
        <p:spPr bwMode="auto">
          <a:xfrm>
            <a:off x="2387600" y="6442075"/>
            <a:ext cx="1093788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900">
                <a:latin typeface="Open Sans" panose="020B0606030504020204" pitchFamily="34" charset="0"/>
                <a:cs typeface="Open Sans" panose="020B0606030504020204" pitchFamily="34" charset="0"/>
              </a:rPr>
              <a:t>Рекреационный</a:t>
            </a:r>
          </a:p>
        </p:txBody>
      </p:sp>
      <p:sp>
        <p:nvSpPr>
          <p:cNvPr id="29710" name="TextBox 37"/>
          <p:cNvSpPr txBox="1">
            <a:spLocks noChangeArrowheads="1"/>
          </p:cNvSpPr>
          <p:nvPr/>
        </p:nvSpPr>
        <p:spPr bwMode="auto">
          <a:xfrm>
            <a:off x="3581400" y="6443663"/>
            <a:ext cx="1055688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900">
                <a:latin typeface="Open Sans" panose="020B0606030504020204" pitchFamily="34" charset="0"/>
                <a:cs typeface="Open Sans" panose="020B0606030504020204" pitchFamily="34" charset="0"/>
              </a:rPr>
              <a:t>Религиозный</a:t>
            </a:r>
          </a:p>
        </p:txBody>
      </p:sp>
      <p:sp>
        <p:nvSpPr>
          <p:cNvPr id="29711" name="TextBox 38"/>
          <p:cNvSpPr txBox="1">
            <a:spLocks noChangeArrowheads="1"/>
          </p:cNvSpPr>
          <p:nvPr/>
        </p:nvSpPr>
        <p:spPr bwMode="auto">
          <a:xfrm>
            <a:off x="4611688" y="6413500"/>
            <a:ext cx="13541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900">
                <a:latin typeface="Open Sans" panose="020B0606030504020204" pitchFamily="34" charset="0"/>
                <a:cs typeface="Open Sans" panose="020B0606030504020204" pitchFamily="34" charset="0"/>
              </a:rPr>
              <a:t>Культурно-позновательный</a:t>
            </a:r>
          </a:p>
        </p:txBody>
      </p:sp>
      <p:pic>
        <p:nvPicPr>
          <p:cNvPr id="2050" name="Picture 2" descr="z:\Д.А. Старовойтову\Центр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906372" y="2891678"/>
            <a:ext cx="2869597" cy="1950463"/>
          </a:xfrm>
          <a:prstGeom prst="roundRect">
            <a:avLst>
              <a:gd name="adj" fmla="val 9949"/>
            </a:avLst>
          </a:prstGeom>
          <a:noFill/>
          <a:ln w="38100">
            <a:solidFill>
              <a:srgbClr val="7CD9E0"/>
            </a:solidFill>
          </a:ln>
        </p:spPr>
      </p:pic>
      <p:pic>
        <p:nvPicPr>
          <p:cNvPr id="29713" name="Рисунок 4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5388" y="5815013"/>
            <a:ext cx="566737" cy="56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14" name="Рисунок 4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663" y="5821363"/>
            <a:ext cx="601662" cy="60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15" name="Рисунок 4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5088" y="5821363"/>
            <a:ext cx="619125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16" name="Рисунок 5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" y="1831975"/>
            <a:ext cx="815975" cy="81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17" name="TextBox 56"/>
          <p:cNvSpPr txBox="1">
            <a:spLocks noChangeArrowheads="1"/>
          </p:cNvSpPr>
          <p:nvPr/>
        </p:nvSpPr>
        <p:spPr bwMode="auto">
          <a:xfrm>
            <a:off x="-50800" y="2643188"/>
            <a:ext cx="1546225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1100" b="1">
                <a:solidFill>
                  <a:srgbClr val="245776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Объектов археологического наследия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81000" y="2019300"/>
            <a:ext cx="712788" cy="4619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494</a:t>
            </a:r>
            <a:endParaRPr lang="ru-RU" sz="105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9" name="Рисунок 58"/>
          <p:cNvPicPr>
            <a:picLocks noChangeAspect="1"/>
          </p:cNvPicPr>
          <p:nvPr/>
        </p:nvPicPr>
        <p:blipFill>
          <a:blip r:embed="rId13" cstate="print">
            <a:extLst/>
          </a:blip>
          <a:srcRect l="7455" r="10884" b="5055"/>
          <a:stretch>
            <a:fillRect/>
          </a:stretch>
        </p:blipFill>
        <p:spPr>
          <a:xfrm>
            <a:off x="1544688" y="1361949"/>
            <a:ext cx="2799414" cy="1764248"/>
          </a:xfrm>
          <a:prstGeom prst="roundRect">
            <a:avLst>
              <a:gd name="adj" fmla="val 9949"/>
            </a:avLst>
          </a:prstGeom>
          <a:noFill/>
          <a:ln w="38100">
            <a:solidFill>
              <a:srgbClr val="7CD9E0"/>
            </a:solidFill>
          </a:ln>
        </p:spPr>
      </p:pic>
      <p:sp>
        <p:nvSpPr>
          <p:cNvPr id="29720" name="TextBox 51"/>
          <p:cNvSpPr txBox="1">
            <a:spLocks noChangeArrowheads="1"/>
          </p:cNvSpPr>
          <p:nvPr/>
        </p:nvSpPr>
        <p:spPr bwMode="auto">
          <a:xfrm>
            <a:off x="925513" y="184150"/>
            <a:ext cx="102870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100">
                <a:solidFill>
                  <a:srgbClr val="0D0D0D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Шумячский </a:t>
            </a:r>
          </a:p>
          <a:p>
            <a:pPr eaLnBrk="1" hangingPunct="1"/>
            <a:r>
              <a:rPr lang="ru-RU" altLang="ru-RU" sz="1100">
                <a:solidFill>
                  <a:srgbClr val="0D0D0D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район</a:t>
            </a:r>
          </a:p>
          <a:p>
            <a:pPr eaLnBrk="1" hangingPunct="1"/>
            <a:r>
              <a:rPr lang="ru-RU" altLang="ru-RU" sz="1100">
                <a:solidFill>
                  <a:srgbClr val="0D0D0D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pPr eaLnBrk="1" hangingPunct="1"/>
            <a:r>
              <a:rPr lang="ru-RU" altLang="ru-RU" sz="1100">
                <a:solidFill>
                  <a:srgbClr val="0D0D0D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sp>
        <p:nvSpPr>
          <p:cNvPr id="29721" name="TextBox 60"/>
          <p:cNvSpPr txBox="1">
            <a:spLocks noChangeArrowheads="1"/>
          </p:cNvSpPr>
          <p:nvPr/>
        </p:nvSpPr>
        <p:spPr bwMode="auto">
          <a:xfrm>
            <a:off x="236538" y="439738"/>
            <a:ext cx="20955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700">
                <a:solidFill>
                  <a:srgbClr val="002060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  <p:pic>
        <p:nvPicPr>
          <p:cNvPr id="29722" name="Picture 3" descr="Буфер обмена01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57163"/>
            <a:ext cx="668337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15" cstate="print">
            <a:duotone>
              <a:prstClr val="black"/>
              <a:srgbClr val="76C981">
                <a:tint val="45000"/>
                <a:satMod val="400000"/>
              </a:srgbClr>
            </a:duotone>
            <a:extLst/>
          </a:blip>
          <a:stretch>
            <a:fillRect/>
          </a:stretch>
        </p:blipFill>
        <p:spPr>
          <a:xfrm>
            <a:off x="1181100" y="1167839"/>
            <a:ext cx="2459941" cy="635561"/>
          </a:xfrm>
          <a:prstGeom prst="rect">
            <a:avLst/>
          </a:prstGeom>
        </p:spPr>
      </p:pic>
      <p:sp>
        <p:nvSpPr>
          <p:cNvPr id="60" name="Прямоугольник 59"/>
          <p:cNvSpPr/>
          <p:nvPr/>
        </p:nvSpPr>
        <p:spPr>
          <a:xfrm>
            <a:off x="1093788" y="1255089"/>
            <a:ext cx="25796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200" b="1" dirty="0" smtClean="0">
                <a:solidFill>
                  <a:schemeClr val="bg1"/>
                </a:solidFill>
                <a:latin typeface="Open Sans" pitchFamily="34" charset="0"/>
                <a:cs typeface="Open Sans" pitchFamily="34" charset="0"/>
              </a:rPr>
              <a:t>Памятный </a:t>
            </a:r>
            <a:r>
              <a:rPr lang="ru-RU" sz="1200" b="1" dirty="0">
                <a:solidFill>
                  <a:schemeClr val="bg1"/>
                </a:solidFill>
                <a:latin typeface="Open Sans" pitchFamily="34" charset="0"/>
                <a:cs typeface="Open Sans" pitchFamily="34" charset="0"/>
              </a:rPr>
              <a:t>камень </a:t>
            </a:r>
            <a:r>
              <a:rPr lang="ru-RU" sz="1200" b="1" dirty="0" smtClean="0">
                <a:solidFill>
                  <a:schemeClr val="bg1"/>
                </a:solidFill>
                <a:latin typeface="Open Sans" pitchFamily="34" charset="0"/>
                <a:cs typeface="Open Sans" pitchFamily="34" charset="0"/>
              </a:rPr>
              <a:t>на месте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chemeClr val="bg1"/>
                </a:solidFill>
                <a:latin typeface="Open Sans" pitchFamily="34" charset="0"/>
                <a:cs typeface="Open Sans" pitchFamily="34" charset="0"/>
              </a:rPr>
              <a:t>дома </a:t>
            </a:r>
            <a:r>
              <a:rPr lang="ru-RU" sz="1200" b="1" dirty="0">
                <a:solidFill>
                  <a:schemeClr val="bg1"/>
                </a:solidFill>
                <a:latin typeface="Open Sans" pitchFamily="34" charset="0"/>
                <a:cs typeface="Open Sans" pitchFamily="34" charset="0"/>
              </a:rPr>
              <a:t>семьи Азимовых</a:t>
            </a:r>
          </a:p>
        </p:txBody>
      </p:sp>
      <p:pic>
        <p:nvPicPr>
          <p:cNvPr id="45" name="Рисунок 44"/>
          <p:cNvPicPr>
            <a:picLocks noChangeAspect="1"/>
          </p:cNvPicPr>
          <p:nvPr/>
        </p:nvPicPr>
        <p:blipFill>
          <a:blip r:embed="rId15" cstate="print">
            <a:duotone>
              <a:prstClr val="black"/>
              <a:srgbClr val="76C981">
                <a:tint val="45000"/>
                <a:satMod val="400000"/>
              </a:srgbClr>
            </a:duotone>
            <a:extLst/>
          </a:blip>
          <a:stretch>
            <a:fillRect/>
          </a:stretch>
        </p:blipFill>
        <p:spPr>
          <a:xfrm>
            <a:off x="1449387" y="4438214"/>
            <a:ext cx="2290764" cy="579391"/>
          </a:xfrm>
          <a:prstGeom prst="rect">
            <a:avLst/>
          </a:prstGeom>
        </p:spPr>
      </p:pic>
      <p:sp>
        <p:nvSpPr>
          <p:cNvPr id="55" name="TextBox 54"/>
          <p:cNvSpPr txBox="1"/>
          <p:nvPr/>
        </p:nvSpPr>
        <p:spPr>
          <a:xfrm>
            <a:off x="1403350" y="4510197"/>
            <a:ext cx="2336800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200" b="1" dirty="0">
                <a:solidFill>
                  <a:srgbClr val="FFFFFF"/>
                </a:solidFill>
                <a:latin typeface="Open Sans Semibold" pitchFamily="34" charset="0"/>
                <a:cs typeface="Open Sans Semibold" pitchFamily="34" charset="0"/>
              </a:rPr>
              <a:t>Исторический центр </a:t>
            </a:r>
            <a:br>
              <a:rPr lang="ru-RU" sz="1200" b="1" dirty="0">
                <a:solidFill>
                  <a:srgbClr val="FFFFFF"/>
                </a:solidFill>
                <a:latin typeface="Open Sans Semibold" pitchFamily="34" charset="0"/>
                <a:cs typeface="Open Sans Semibold" pitchFamily="34" charset="0"/>
              </a:rPr>
            </a:br>
            <a:r>
              <a:rPr lang="ru-RU" sz="1200" b="1" dirty="0">
                <a:solidFill>
                  <a:srgbClr val="FFFFFF"/>
                </a:solidFill>
                <a:latin typeface="Open Sans Semibold" pitchFamily="34" charset="0"/>
                <a:cs typeface="Open Sans Semibold" pitchFamily="34" charset="0"/>
              </a:rPr>
              <a:t>п. Шумячи</a:t>
            </a:r>
          </a:p>
        </p:txBody>
      </p:sp>
      <p:pic>
        <p:nvPicPr>
          <p:cNvPr id="64" name="Рисунок 63"/>
          <p:cNvPicPr>
            <a:picLocks noChangeAspect="1"/>
          </p:cNvPicPr>
          <p:nvPr/>
        </p:nvPicPr>
        <p:blipFill>
          <a:blip r:embed="rId15" cstate="print">
            <a:duotone>
              <a:prstClr val="black"/>
              <a:srgbClr val="76C981">
                <a:tint val="45000"/>
                <a:satMod val="400000"/>
              </a:srgbClr>
            </a:duotone>
            <a:extLst/>
          </a:blip>
          <a:stretch>
            <a:fillRect/>
          </a:stretch>
        </p:blipFill>
        <p:spPr>
          <a:xfrm>
            <a:off x="4841224" y="1606024"/>
            <a:ext cx="2533894" cy="500779"/>
          </a:xfrm>
          <a:prstGeom prst="rect">
            <a:avLst/>
          </a:prstGeom>
        </p:spPr>
      </p:pic>
      <p:sp>
        <p:nvSpPr>
          <p:cNvPr id="65" name="TextBox 64"/>
          <p:cNvSpPr txBox="1"/>
          <p:nvPr/>
        </p:nvSpPr>
        <p:spPr>
          <a:xfrm>
            <a:off x="4939771" y="1712550"/>
            <a:ext cx="2336800" cy="27699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200" b="1">
                <a:solidFill>
                  <a:srgbClr val="FFFFFF"/>
                </a:solidFill>
                <a:latin typeface="Open Sans Semibold" pitchFamily="34" charset="0"/>
                <a:cs typeface="Open Sans Semibold" pitchFamily="34" charset="0"/>
              </a:rPr>
              <a:t>Свято-Ильинский Храм</a:t>
            </a:r>
          </a:p>
        </p:txBody>
      </p:sp>
      <p:pic>
        <p:nvPicPr>
          <p:cNvPr id="29729" name="Рисунок 42"/>
          <p:cNvPicPr>
            <a:picLocks noChangeAspect="1"/>
          </p:cNvPicPr>
          <p:nvPr/>
        </p:nvPicPr>
        <p:blipFill>
          <a:blip r:embed="rId16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4338" y="3952875"/>
            <a:ext cx="2800350" cy="1444891"/>
          </a:xfrm>
          <a:prstGeom prst="rect">
            <a:avLst/>
          </a:prstGeom>
          <a:noFill/>
          <a:ln w="12700">
            <a:solidFill>
              <a:srgbClr val="4CCBD4"/>
            </a:solidFill>
            <a:prstDash val="lg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730" name="TextBox 33"/>
          <p:cNvSpPr txBox="1">
            <a:spLocks noChangeArrowheads="1"/>
          </p:cNvSpPr>
          <p:nvPr/>
        </p:nvSpPr>
        <p:spPr bwMode="auto">
          <a:xfrm>
            <a:off x="4365625" y="3998913"/>
            <a:ext cx="26590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1400" b="1">
                <a:solidFill>
                  <a:srgbClr val="0070C0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Событийный туризм</a:t>
            </a:r>
          </a:p>
        </p:txBody>
      </p:sp>
      <p:pic>
        <p:nvPicPr>
          <p:cNvPr id="29731" name="Рисунок 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2763" y="4465638"/>
            <a:ext cx="296862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32" name="TextBox 10"/>
          <p:cNvSpPr txBox="1">
            <a:spLocks noChangeArrowheads="1"/>
          </p:cNvSpPr>
          <p:nvPr/>
        </p:nvSpPr>
        <p:spPr bwMode="auto">
          <a:xfrm>
            <a:off x="4633913" y="4427538"/>
            <a:ext cx="227647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200">
                <a:latin typeface="Open Sans" panose="020B0606030504020204" pitchFamily="34" charset="0"/>
                <a:cs typeface="Open Sans" panose="020B0606030504020204" pitchFamily="34" charset="0"/>
              </a:rPr>
              <a:t>12 июня – международный фестиваль самодеятельного творчества «Порубежье»</a:t>
            </a:r>
          </a:p>
        </p:txBody>
      </p:sp>
      <p:pic>
        <p:nvPicPr>
          <p:cNvPr id="29733" name="Рисунок 39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25" y="4710113"/>
            <a:ext cx="846138" cy="804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34" name="TextBox 40"/>
          <p:cNvSpPr txBox="1">
            <a:spLocks noChangeArrowheads="1"/>
          </p:cNvSpPr>
          <p:nvPr/>
        </p:nvSpPr>
        <p:spPr bwMode="auto">
          <a:xfrm>
            <a:off x="153988" y="5534025"/>
            <a:ext cx="111442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1100" b="1">
                <a:solidFill>
                  <a:srgbClr val="245776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Церкви и храмы</a:t>
            </a:r>
          </a:p>
        </p:txBody>
      </p:sp>
      <p:sp>
        <p:nvSpPr>
          <p:cNvPr id="29735" name="Прямоугольник 46"/>
          <p:cNvSpPr>
            <a:spLocks noChangeArrowheads="1"/>
          </p:cNvSpPr>
          <p:nvPr/>
        </p:nvSpPr>
        <p:spPr bwMode="auto">
          <a:xfrm>
            <a:off x="488950" y="4752975"/>
            <a:ext cx="7048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3600" b="1">
                <a:solidFill>
                  <a:schemeClr val="bg1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523313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/>
        </p:blipFill>
        <p:spPr>
          <a:xfrm rot="5400000">
            <a:off x="5740341" y="3063446"/>
            <a:ext cx="1649891" cy="1681624"/>
          </a:xfrm>
          <a:prstGeom prst="ellipse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41" r="12441"/>
          <a:stretch/>
        </p:blipFill>
        <p:spPr>
          <a:xfrm>
            <a:off x="311207" y="1256461"/>
            <a:ext cx="1626821" cy="1626821"/>
          </a:xfrm>
          <a:prstGeom prst="ellipse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500" y="1219126"/>
            <a:ext cx="1690011" cy="1690011"/>
          </a:xfrm>
          <a:prstGeom prst="rect">
            <a:avLst/>
          </a:prstGeom>
        </p:spPr>
      </p:pic>
      <p:sp>
        <p:nvSpPr>
          <p:cNvPr id="36" name="Стрелка вправо 35"/>
          <p:cNvSpPr/>
          <p:nvPr/>
        </p:nvSpPr>
        <p:spPr>
          <a:xfrm>
            <a:off x="2867749" y="5314915"/>
            <a:ext cx="812936" cy="143148"/>
          </a:xfrm>
          <a:prstGeom prst="rightArrow">
            <a:avLst/>
          </a:prstGeom>
          <a:solidFill>
            <a:srgbClr val="48FF7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Стрелка вправо 2"/>
          <p:cNvSpPr/>
          <p:nvPr/>
        </p:nvSpPr>
        <p:spPr>
          <a:xfrm>
            <a:off x="1238763" y="5300775"/>
            <a:ext cx="812936" cy="143148"/>
          </a:xfrm>
          <a:prstGeom prst="rightArrow">
            <a:avLst/>
          </a:prstGeom>
          <a:solidFill>
            <a:srgbClr val="48FF7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9" name="Рисунок 38"/>
          <p:cNvPicPr>
            <a:picLocks noChangeAspect="1"/>
          </p:cNvPicPr>
          <p:nvPr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19" y="3357851"/>
            <a:ext cx="3978693" cy="1203934"/>
          </a:xfrm>
          <a:prstGeom prst="rect">
            <a:avLst/>
          </a:prstGeom>
          <a:ln w="38100">
            <a:solidFill>
              <a:srgbClr val="77DAFF"/>
            </a:solidFill>
            <a:prstDash val="sysDash"/>
          </a:ln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5833" y="1495840"/>
            <a:ext cx="3692156" cy="1129387"/>
          </a:xfrm>
          <a:prstGeom prst="rect">
            <a:avLst/>
          </a:prstGeom>
          <a:ln w="38100">
            <a:solidFill>
              <a:srgbClr val="77DAFF"/>
            </a:solidFill>
            <a:prstDash val="sysDash"/>
          </a:ln>
        </p:spPr>
      </p:pic>
      <p:sp>
        <p:nvSpPr>
          <p:cNvPr id="33" name="Овал 32"/>
          <p:cNvSpPr/>
          <p:nvPr/>
        </p:nvSpPr>
        <p:spPr>
          <a:xfrm>
            <a:off x="3685824" y="4917932"/>
            <a:ext cx="942420" cy="912323"/>
          </a:xfrm>
          <a:prstGeom prst="ellipse">
            <a:avLst/>
          </a:prstGeom>
          <a:solidFill>
            <a:srgbClr val="D4EA80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Овал 31"/>
          <p:cNvSpPr/>
          <p:nvPr/>
        </p:nvSpPr>
        <p:spPr>
          <a:xfrm>
            <a:off x="2055510" y="4917933"/>
            <a:ext cx="942420" cy="912323"/>
          </a:xfrm>
          <a:prstGeom prst="ellipse">
            <a:avLst/>
          </a:prstGeom>
          <a:solidFill>
            <a:srgbClr val="77DAFF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Овал 1"/>
          <p:cNvSpPr/>
          <p:nvPr/>
        </p:nvSpPr>
        <p:spPr>
          <a:xfrm>
            <a:off x="545661" y="4917934"/>
            <a:ext cx="942420" cy="912323"/>
          </a:xfrm>
          <a:prstGeom prst="ellipse">
            <a:avLst/>
          </a:prstGeom>
          <a:solidFill>
            <a:srgbClr val="C0C966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7" name="Рисунок 36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061031" y="156237"/>
            <a:ext cx="5498644" cy="768091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2061031" y="312564"/>
            <a:ext cx="5498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Историческая справка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7257989" y="7190343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3</a:t>
            </a:r>
            <a:endParaRPr lang="ru-RU" b="1" i="1" dirty="0">
              <a:solidFill>
                <a:srgbClr val="339533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491775" y="5143266"/>
            <a:ext cx="1031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1587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164682" y="5893873"/>
            <a:ext cx="16827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Первое упоминание литовским князем Казимиром</a:t>
            </a:r>
            <a:endParaRPr lang="ru-RU" sz="1200" dirty="0">
              <a:solidFill>
                <a:schemeClr val="bg2">
                  <a:lumMod val="2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1760824" y="5910506"/>
            <a:ext cx="15969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Создание военного поселения</a:t>
            </a:r>
            <a:endParaRPr lang="ru-RU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3261082" y="5882684"/>
            <a:ext cx="1791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Образование </a:t>
            </a:r>
            <a:r>
              <a:rPr lang="ru-RU" sz="12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Шумячского</a:t>
            </a:r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района </a:t>
            </a:r>
            <a:r>
              <a:rPr lang="ru-RU" sz="12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Рославльского</a:t>
            </a:r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уезда Смоленской губернии</a:t>
            </a:r>
            <a:endParaRPr lang="ru-RU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297006" y="3348708"/>
            <a:ext cx="39419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80975" algn="just"/>
            <a:r>
              <a:rPr lang="ru-RU" sz="1200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В 18 веке по настоянию военного министра Аракчеева стали создаваться военные поселения. Могилевское военное поселение было организовано на землях нынешнего </a:t>
            </a:r>
            <a:r>
              <a:rPr lang="ru-RU" sz="1200" dirty="0" err="1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Шумячского</a:t>
            </a:r>
            <a:r>
              <a:rPr lang="ru-RU" sz="1200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 района, входившего тогда в </a:t>
            </a:r>
            <a:r>
              <a:rPr lang="ru-RU" sz="1200" dirty="0" err="1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Климовичский</a:t>
            </a:r>
            <a:r>
              <a:rPr lang="ru-RU" sz="1200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 уезд Могилевской губернии.</a:t>
            </a:r>
            <a:endParaRPr lang="ru-RU" sz="12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2023003" y="5155657"/>
            <a:ext cx="1031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1810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3641370" y="5143265"/>
            <a:ext cx="1031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1929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64" name="Рисунок 6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906" y="3033406"/>
            <a:ext cx="1690011" cy="1690011"/>
          </a:xfrm>
          <a:prstGeom prst="rect">
            <a:avLst/>
          </a:prstGeom>
        </p:spPr>
      </p:pic>
      <p:sp>
        <p:nvSpPr>
          <p:cNvPr id="38" name="Прямоугольник 37"/>
          <p:cNvSpPr/>
          <p:nvPr/>
        </p:nvSpPr>
        <p:spPr>
          <a:xfrm>
            <a:off x="3601126" y="1546322"/>
            <a:ext cx="361948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975" algn="just"/>
            <a:r>
              <a:rPr lang="ru-RU" sz="1200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Шумячи как населенный пункт упоминается в литовской грамоте 16 века. По предположению историков название поселка Шумячи происходит от князей </a:t>
            </a:r>
            <a:r>
              <a:rPr lang="ru-RU" sz="1200" dirty="0" err="1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Шемяк</a:t>
            </a:r>
            <a:r>
              <a:rPr lang="ru-RU" sz="1200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 (</a:t>
            </a:r>
            <a:r>
              <a:rPr lang="ru-RU" sz="1200" dirty="0" err="1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Шемячичей</a:t>
            </a:r>
            <a:r>
              <a:rPr lang="ru-RU" sz="1200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). </a:t>
            </a:r>
            <a:endParaRPr lang="ru-RU" sz="12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63" name="Стрелка вправо 62"/>
          <p:cNvSpPr/>
          <p:nvPr/>
        </p:nvSpPr>
        <p:spPr>
          <a:xfrm>
            <a:off x="4625164" y="5358809"/>
            <a:ext cx="701748" cy="127592"/>
          </a:xfrm>
          <a:prstGeom prst="rightArrow">
            <a:avLst/>
          </a:prstGeom>
          <a:solidFill>
            <a:srgbClr val="48FF7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7" name="Овал 66"/>
          <p:cNvSpPr/>
          <p:nvPr/>
        </p:nvSpPr>
        <p:spPr>
          <a:xfrm>
            <a:off x="5337544" y="4916188"/>
            <a:ext cx="956930" cy="912323"/>
          </a:xfrm>
          <a:prstGeom prst="ellipse">
            <a:avLst/>
          </a:prstGeom>
          <a:solidFill>
            <a:srgbClr val="A2D7D7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8" name="TextBox 67"/>
          <p:cNvSpPr txBox="1"/>
          <p:nvPr/>
        </p:nvSpPr>
        <p:spPr>
          <a:xfrm>
            <a:off x="5243650" y="5143265"/>
            <a:ext cx="1031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1972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4976038" y="5876428"/>
            <a:ext cx="17574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Восстановление района</a:t>
            </a:r>
            <a:r>
              <a:rPr lang="ru-RU" sz="1200" dirty="0" smtClean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 существующем </a:t>
            </a:r>
          </a:p>
          <a:p>
            <a:pPr algn="ctr"/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виде</a:t>
            </a:r>
            <a:endParaRPr lang="ru-RU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/>
        </p:blipFill>
        <p:spPr>
          <a:xfrm>
            <a:off x="1705116" y="1267941"/>
            <a:ext cx="1652676" cy="1652676"/>
          </a:xfrm>
          <a:prstGeom prst="ellipse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369" y="1242289"/>
            <a:ext cx="1690011" cy="1690011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1723" y="3078134"/>
            <a:ext cx="1686011" cy="1686011"/>
          </a:xfrm>
          <a:prstGeom prst="rect">
            <a:avLst/>
          </a:prstGeom>
        </p:spPr>
      </p:pic>
      <p:sp>
        <p:nvSpPr>
          <p:cNvPr id="66" name="TextBox 65"/>
          <p:cNvSpPr txBox="1"/>
          <p:nvPr/>
        </p:nvSpPr>
        <p:spPr>
          <a:xfrm>
            <a:off x="4735920" y="3702421"/>
            <a:ext cx="1030263" cy="4605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Место для фото</a:t>
            </a:r>
            <a:endParaRPr lang="ru-RU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/>
        </p:blipFill>
        <p:spPr>
          <a:xfrm>
            <a:off x="4537833" y="3134832"/>
            <a:ext cx="1578158" cy="1582137"/>
          </a:xfrm>
          <a:prstGeom prst="ellipse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926277" y="183360"/>
            <a:ext cx="102784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Шумячский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</a:p>
          <a:p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район</a:t>
            </a:r>
          </a:p>
          <a:p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Смоленской</a:t>
            </a:r>
          </a:p>
          <a:p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области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236368" y="439579"/>
            <a:ext cx="21031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  <p:pic>
        <p:nvPicPr>
          <p:cNvPr id="45" name="Picture 3" descr="Буфер обмена01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79390" y="156950"/>
            <a:ext cx="668154" cy="8365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25790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0575" y="155575"/>
            <a:ext cx="549910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79" name="TextBox 3"/>
          <p:cNvSpPr txBox="1">
            <a:spLocks noChangeArrowheads="1"/>
          </p:cNvSpPr>
          <p:nvPr/>
        </p:nvSpPr>
        <p:spPr bwMode="auto">
          <a:xfrm>
            <a:off x="2060575" y="317500"/>
            <a:ext cx="54991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825"/>
              </a:spcBef>
              <a:buFont typeface="Arial" panose="020B0604020202020204" pitchFamily="34" charset="0"/>
              <a:buChar char="•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4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4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4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4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2400">
                <a:solidFill>
                  <a:schemeClr val="bg1"/>
                </a:solidFill>
                <a:latin typeface="Open Sans Semibold" panose="020B0706030804020204" pitchFamily="34" charset="0"/>
                <a:cs typeface="Open Sans Semibold" panose="020B0706030804020204" pitchFamily="34" charset="0"/>
              </a:rPr>
              <a:t>SWOT</a:t>
            </a:r>
            <a:r>
              <a:rPr lang="ru-RU" sz="2400">
                <a:solidFill>
                  <a:schemeClr val="bg1"/>
                </a:solidFill>
                <a:latin typeface="Open Sans Semibold" panose="020B0706030804020204" pitchFamily="34" charset="0"/>
                <a:cs typeface="Open Sans Semibold" panose="020B0706030804020204" pitchFamily="34" charset="0"/>
              </a:rPr>
              <a:t>-анализ</a:t>
            </a: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5386398"/>
              </p:ext>
            </p:extLst>
          </p:nvPr>
        </p:nvGraphicFramePr>
        <p:xfrm>
          <a:off x="446088" y="1156069"/>
          <a:ext cx="6072188" cy="5212137"/>
        </p:xfrm>
        <a:graphic>
          <a:graphicData uri="http://schemas.openxmlformats.org/drawingml/2006/table">
            <a:tbl>
              <a:tblPr/>
              <a:tblGrid>
                <a:gridCol w="19161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560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531724">
                <a:tc>
                  <a:txBody>
                    <a:bodyPr/>
                    <a:lstStyle/>
                    <a:p>
                      <a:pPr marL="0" marR="0" lvl="0" indent="0" algn="ctr" defTabSz="7556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Сильные стороны</a:t>
                      </a:r>
                    </a:p>
                    <a:p>
                      <a:pPr marL="0" marR="0" lvl="0" indent="0" algn="ctr" defTabSz="7556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Open Sans" pitchFamily="34" charset="0"/>
                        </a:rPr>
                        <a:t>S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FCECE"/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7556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Open Sans" pitchFamily="34" charset="0"/>
                          <a:cs typeface="Open Sans" pitchFamily="34" charset="0"/>
                        </a:rPr>
                        <a:t>возможность создания логистических центров;</a:t>
                      </a:r>
                    </a:p>
                    <a:p>
                      <a:pPr marL="171450" marR="0" lvl="0" indent="-171450" algn="l" defTabSz="7556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Open Sans" pitchFamily="34" charset="0"/>
                          <a:cs typeface="Open Sans" pitchFamily="34" charset="0"/>
                        </a:rPr>
                        <a:t>выгодное географическое положение;</a:t>
                      </a:r>
                    </a:p>
                    <a:p>
                      <a:pPr marL="171450" marR="0" lvl="0" indent="-171450" algn="l" defTabSz="7556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Open Sans" pitchFamily="34" charset="0"/>
                          <a:cs typeface="Open Sans" pitchFamily="34" charset="0"/>
                        </a:rPr>
                        <a:t>относительная близость к московской агломерации и границе с Республикой Беларусь;</a:t>
                      </a:r>
                    </a:p>
                    <a:p>
                      <a:pPr marL="171450" marR="0" lvl="0" indent="-171450" algn="l" defTabSz="7556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Open Sans" pitchFamily="34" charset="0"/>
                          <a:cs typeface="Open Sans" pitchFamily="34" charset="0"/>
                        </a:rPr>
                        <a:t>развитая транспортная инфраструктура;</a:t>
                      </a:r>
                    </a:p>
                    <a:p>
                      <a:pPr marL="171450" marR="0" lvl="0" indent="-171450" algn="l" defTabSz="7556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Open Sans" pitchFamily="34" charset="0"/>
                          <a:cs typeface="Open Sans" pitchFamily="34" charset="0"/>
                        </a:rPr>
                        <a:t>наличие комплекса культурно-исторических ценностей;</a:t>
                      </a:r>
                    </a:p>
                    <a:p>
                      <a:pPr marL="171450" marR="0" lvl="0" indent="-171450" algn="l" defTabSz="7556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Open Sans" pitchFamily="34" charset="0"/>
                          <a:cs typeface="Open Sans" pitchFamily="34" charset="0"/>
                        </a:rPr>
                        <a:t>экологически чистые территории;</a:t>
                      </a:r>
                    </a:p>
                    <a:p>
                      <a:pPr marL="171450" marR="0" lvl="0" indent="-171450" algn="l" defTabSz="7556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Open Sans" pitchFamily="34" charset="0"/>
                          <a:cs typeface="Open Sans" pitchFamily="34" charset="0"/>
                        </a:rPr>
                        <a:t>наличие сырья: леса, торфа, огнеупорной глины, песчано-гравийной смеси.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FC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51631">
                <a:tc>
                  <a:txBody>
                    <a:bodyPr/>
                    <a:lstStyle/>
                    <a:p>
                      <a:pPr marL="0" marR="0" lvl="0" indent="0" algn="ctr" defTabSz="7556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Слабые стороны</a:t>
                      </a:r>
                    </a:p>
                    <a:p>
                      <a:pPr marL="0" marR="0" lvl="0" indent="0" algn="ctr" defTabSz="7556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Open Sans" pitchFamily="34" charset="0"/>
                        </a:rPr>
                        <a:t>W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FDEE3"/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7556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Open Sans" pitchFamily="34" charset="0"/>
                          <a:cs typeface="Open Sans" pitchFamily="34" charset="0"/>
                        </a:rPr>
                        <a:t>слабость инновационной составляющей в                            промышленности;</a:t>
                      </a:r>
                    </a:p>
                    <a:p>
                      <a:pPr marL="171450" marR="0" lvl="0" indent="-171450" algn="l" defTabSz="7556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Open Sans" pitchFamily="34" charset="0"/>
                          <a:cs typeface="Open Sans" pitchFamily="34" charset="0"/>
                        </a:rPr>
                        <a:t>вытеснение продукции предприятий района продукцией другого производства;</a:t>
                      </a:r>
                    </a:p>
                    <a:p>
                      <a:pPr marL="171450" marR="0" lvl="0" indent="-171450" algn="l" defTabSz="7556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Open Sans" pitchFamily="34" charset="0"/>
                          <a:cs typeface="Open Sans" pitchFamily="34" charset="0"/>
                        </a:rPr>
                        <a:t>дефицит кадров из-за возникших демографических диспропорций.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FDE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31724">
                <a:tc>
                  <a:txBody>
                    <a:bodyPr/>
                    <a:lstStyle/>
                    <a:p>
                      <a:pPr marL="0" marR="0" lvl="0" indent="0" algn="ctr" defTabSz="7556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Возможности</a:t>
                      </a:r>
                    </a:p>
                    <a:p>
                      <a:pPr marL="0" marR="0" lvl="0" indent="0" algn="ctr" defTabSz="7556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Open Sans" pitchFamily="34" charset="0"/>
                        </a:rPr>
                        <a:t>O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A8"/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7556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Open Sans" pitchFamily="34" charset="0"/>
                          <a:cs typeface="Open Sans" pitchFamily="34" charset="0"/>
                        </a:rPr>
                        <a:t>расширение рынка продукции местных производителей;</a:t>
                      </a:r>
                    </a:p>
                    <a:p>
                      <a:pPr marL="171450" marR="0" lvl="0" indent="-171450" algn="l" defTabSz="7556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Open Sans" pitchFamily="34" charset="0"/>
                          <a:cs typeface="Open Sans" pitchFamily="34" charset="0"/>
                        </a:rPr>
                        <a:t>организация логистического центра;</a:t>
                      </a:r>
                    </a:p>
                    <a:p>
                      <a:pPr marL="171450" marR="0" lvl="0" indent="-171450" algn="l" defTabSz="7556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Open Sans" pitchFamily="34" charset="0"/>
                          <a:cs typeface="Open Sans" pitchFamily="34" charset="0"/>
                        </a:rPr>
                        <a:t>внедрение инновационных технологий;</a:t>
                      </a:r>
                    </a:p>
                    <a:p>
                      <a:pPr marL="171450" marR="0" lvl="0" indent="-171450" algn="l" defTabSz="7556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Open Sans" pitchFamily="34" charset="0"/>
                          <a:cs typeface="Open Sans" pitchFamily="34" charset="0"/>
                        </a:rPr>
                        <a:t>вовлечение в сельхозпроизводство  неиспользуемых угодий;</a:t>
                      </a:r>
                    </a:p>
                    <a:p>
                      <a:pPr marL="171450" marR="0" lvl="0" indent="-171450" algn="l" defTabSz="7556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Open Sans" pitchFamily="34" charset="0"/>
                          <a:cs typeface="Open Sans" pitchFamily="34" charset="0"/>
                        </a:rPr>
                        <a:t>возможности локализации производства для белорусского бизнеса;</a:t>
                      </a:r>
                    </a:p>
                    <a:p>
                      <a:pPr marL="171450" marR="0" lvl="0" indent="-171450" algn="l" defTabSz="7556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Open Sans" pitchFamily="34" charset="0"/>
                          <a:cs typeface="Open Sans" pitchFamily="34" charset="0"/>
                        </a:rPr>
                        <a:t>развитие специализированных видов туризма: рыболовство, охота.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A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9159">
                <a:tc>
                  <a:txBody>
                    <a:bodyPr/>
                    <a:lstStyle/>
                    <a:p>
                      <a:pPr marL="0" marR="0" lvl="0" indent="0" algn="ctr" defTabSz="7556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Угрозы</a:t>
                      </a:r>
                    </a:p>
                    <a:p>
                      <a:pPr marL="0" marR="0" lvl="0" indent="0" algn="ctr" defTabSz="7556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Open Sans" pitchFamily="34" charset="0"/>
                        </a:rPr>
                        <a:t>T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BFBB7"/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7556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Open Sans" pitchFamily="34" charset="0"/>
                          <a:cs typeface="Open Sans" pitchFamily="34" charset="0"/>
                        </a:rPr>
                        <a:t>демографическое старение населения;</a:t>
                      </a:r>
                    </a:p>
                    <a:p>
                      <a:pPr marL="171450" marR="0" lvl="0" indent="-171450" algn="l" defTabSz="7556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Open Sans" pitchFamily="34" charset="0"/>
                          <a:cs typeface="Open Sans" pitchFamily="34" charset="0"/>
                        </a:rPr>
                        <a:t>отток из района способной творческой молодежи.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BFBB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0197" name="TextBox 9"/>
          <p:cNvSpPr txBox="1">
            <a:spLocks noChangeArrowheads="1"/>
          </p:cNvSpPr>
          <p:nvPr/>
        </p:nvSpPr>
        <p:spPr bwMode="auto">
          <a:xfrm>
            <a:off x="7121525" y="7189788"/>
            <a:ext cx="43794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825"/>
              </a:spcBef>
              <a:buFont typeface="Arial" panose="020B0604020202020204" pitchFamily="34" charset="0"/>
              <a:buChar char="•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4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4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4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4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sz="1800" b="1" i="1" dirty="0" smtClean="0">
                <a:solidFill>
                  <a:srgbClr val="339533"/>
                </a:solidFill>
                <a:latin typeface="Open Sans Semibold" panose="020B0706030804020204" pitchFamily="34" charset="0"/>
                <a:cs typeface="Open Sans Semibold" panose="020B0706030804020204" pitchFamily="34" charset="0"/>
              </a:rPr>
              <a:t>30</a:t>
            </a:r>
            <a:endParaRPr lang="ru-RU" sz="1800" b="1" i="1" dirty="0">
              <a:solidFill>
                <a:srgbClr val="339533"/>
              </a:solidFill>
              <a:latin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50198" name="TextBox 10"/>
          <p:cNvSpPr txBox="1">
            <a:spLocks noChangeArrowheads="1"/>
          </p:cNvSpPr>
          <p:nvPr/>
        </p:nvSpPr>
        <p:spPr bwMode="auto">
          <a:xfrm>
            <a:off x="925513" y="184150"/>
            <a:ext cx="102870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825"/>
              </a:spcBef>
              <a:buFont typeface="Arial" panose="020B0604020202020204" pitchFamily="34" charset="0"/>
              <a:buChar char="•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4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4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4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4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sz="1100">
                <a:solidFill>
                  <a:srgbClr val="0D0D0D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Шумячский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sz="1100">
                <a:solidFill>
                  <a:srgbClr val="0D0D0D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район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sz="1100">
                <a:solidFill>
                  <a:srgbClr val="0D0D0D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sz="1100">
                <a:solidFill>
                  <a:srgbClr val="0D0D0D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sp>
        <p:nvSpPr>
          <p:cNvPr id="50199" name="TextBox 11"/>
          <p:cNvSpPr txBox="1">
            <a:spLocks noChangeArrowheads="1"/>
          </p:cNvSpPr>
          <p:nvPr/>
        </p:nvSpPr>
        <p:spPr bwMode="auto">
          <a:xfrm>
            <a:off x="236538" y="439738"/>
            <a:ext cx="20955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825"/>
              </a:spcBef>
              <a:buFont typeface="Arial" panose="020B0604020202020204" pitchFamily="34" charset="0"/>
              <a:buChar char="•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4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4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4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4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sz="700">
                <a:solidFill>
                  <a:srgbClr val="002060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  <p:pic>
        <p:nvPicPr>
          <p:cNvPr id="50200" name="Picture 3" descr="Буфер обмена0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57163"/>
            <a:ext cx="668337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825268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  <a14:imgEffect>
                      <a14:sharpenSoften amount="-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52" t="7485" r="9452" b="8220"/>
          <a:stretch/>
        </p:blipFill>
        <p:spPr>
          <a:xfrm>
            <a:off x="51621" y="1396689"/>
            <a:ext cx="7641758" cy="464088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155119" y="7190343"/>
            <a:ext cx="437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31</a:t>
            </a:r>
            <a:endParaRPr lang="ru-RU" b="1" i="1" dirty="0" smtClean="0">
              <a:solidFill>
                <a:srgbClr val="339533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52810" y="1611366"/>
            <a:ext cx="31963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ГЛАВА МУНИЦИПАЛЬНОГО ОБРАЗОВАНИЯ </a:t>
            </a:r>
            <a:endParaRPr lang="ru-RU" sz="1400" b="1" dirty="0">
              <a:solidFill>
                <a:srgbClr val="0070C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ru-RU" sz="1400" b="1" dirty="0" smtClean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«ШУМЯЧСКИЙ РАЙОН» СМОЛЕНСКОЙ ОБЛАСТИ:</a:t>
            </a:r>
            <a:endParaRPr lang="ru-RU" sz="1400" b="1" dirty="0">
              <a:solidFill>
                <a:srgbClr val="0070C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77174" y="4126459"/>
            <a:ext cx="314763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ЗАМЕСТИТЕЛЬ ГЛАВЫ МУНИЦИПАЛЬНОГО ОБРАЗОВАНИЯ </a:t>
            </a:r>
          </a:p>
          <a:p>
            <a:pPr algn="ctr"/>
            <a:r>
              <a:rPr lang="ru-RU" sz="1400" b="1" dirty="0" smtClean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«ШУМЯЧСКИЙ РАЙОН» СМОЛЕНСКОЙ ОБЛАСТИ:</a:t>
            </a:r>
            <a:endParaRPr lang="ru-RU" sz="1400" b="1" dirty="0">
              <a:solidFill>
                <a:srgbClr val="0070C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011953" y="1763632"/>
            <a:ext cx="25835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cap="all" dirty="0" smtClean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Департамент </a:t>
            </a:r>
            <a:r>
              <a:rPr lang="ru-RU" sz="1400" b="1" cap="all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инвестиционного развития Смоленской области</a:t>
            </a:r>
            <a:r>
              <a:rPr lang="ru-RU" sz="1400" b="1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011952" y="3996081"/>
            <a:ext cx="258354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cap="all" dirty="0" smtClean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ООО </a:t>
            </a:r>
            <a:r>
              <a:rPr lang="ru-RU" sz="1400" b="1" cap="all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«Корпорация инвестиционного развития»</a:t>
            </a:r>
            <a:r>
              <a:rPr lang="ru-RU" sz="1400" b="1" dirty="0" smtClean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</a:t>
            </a:r>
            <a:endParaRPr lang="ru-RU" sz="1400" b="1" dirty="0">
              <a:solidFill>
                <a:srgbClr val="0070C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04965" y="2647577"/>
            <a:ext cx="375329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Васильев </a:t>
            </a:r>
          </a:p>
          <a:p>
            <a:pPr algn="ctr"/>
            <a:r>
              <a:rPr lang="ru-RU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Александр Николаевич</a:t>
            </a:r>
          </a:p>
          <a:p>
            <a:pPr algn="ctr"/>
            <a:r>
              <a:rPr lang="ru-RU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Телефон: (48133) 4-11-44   </a:t>
            </a:r>
          </a:p>
          <a:p>
            <a:pPr algn="ctr"/>
            <a:r>
              <a:rPr lang="en-US" sz="1400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Email: </a:t>
            </a:r>
            <a:r>
              <a:rPr lang="en-US" sz="1400" u="sng" dirty="0" smtClean="0">
                <a:latin typeface="Open Sans" pitchFamily="34" charset="0"/>
                <a:ea typeface="Open Sans" pitchFamily="34" charset="0"/>
                <a:cs typeface="Open Sans" pitchFamily="34" charset="0"/>
                <a:hlinkClick r:id="rId4"/>
              </a:rPr>
              <a:t>shumichi@admin-smolensk.ru</a:t>
            </a:r>
            <a:r>
              <a:rPr lang="ru-RU" sz="1400" u="sng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</a:p>
          <a:p>
            <a:pPr algn="ctr"/>
            <a:r>
              <a:rPr lang="ru-RU" sz="1400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Сайт:</a:t>
            </a:r>
            <a:r>
              <a:rPr lang="ru-RU" sz="1400" b="1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ru-RU" sz="1400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shumichi.admin-smolensk.ru</a:t>
            </a:r>
          </a:p>
          <a:p>
            <a:pPr algn="ctr"/>
            <a:endParaRPr lang="ru-RU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806502" y="5298906"/>
            <a:ext cx="28889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Варсанова</a:t>
            </a:r>
            <a:r>
              <a:rPr lang="ru-RU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  <a:p>
            <a:pPr algn="ctr"/>
            <a:r>
              <a:rPr lang="ru-RU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Галина Аркадьевна</a:t>
            </a:r>
          </a:p>
          <a:p>
            <a:pPr algn="ctr"/>
            <a:r>
              <a:rPr lang="ru-RU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Телефон: (48133) 4-13-30</a:t>
            </a:r>
            <a:endParaRPr lang="ru-RU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011953" y="2717739"/>
            <a:ext cx="269141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Телефон: (4812) </a:t>
            </a:r>
            <a:r>
              <a:rPr lang="ru-RU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20-55-20</a:t>
            </a:r>
          </a:p>
          <a:p>
            <a:pPr algn="ctr"/>
            <a:r>
              <a:rPr lang="ru-RU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Факс</a:t>
            </a:r>
            <a:r>
              <a:rPr lang="ru-RU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(4812) </a:t>
            </a:r>
            <a:r>
              <a:rPr lang="ru-RU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20-55-39</a:t>
            </a:r>
          </a:p>
          <a:p>
            <a:pPr algn="ctr"/>
            <a:r>
              <a:rPr lang="en-US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E-mail</a:t>
            </a: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</a:t>
            </a:r>
            <a:r>
              <a:rPr lang="en-US" sz="1400" u="sng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5"/>
              </a:rPr>
              <a:t>dep@smolinvest.com</a:t>
            </a:r>
            <a:endParaRPr lang="en-US" sz="1400" u="sng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ru-RU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Сайт</a:t>
            </a:r>
            <a:r>
              <a:rPr lang="ru-RU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</a:t>
            </a:r>
            <a:r>
              <a:rPr lang="en-US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dep-invest.admin-smolensk.ru</a:t>
            </a:r>
            <a:endParaRPr lang="ru-RU" sz="1400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849170" y="4837685"/>
            <a:ext cx="301697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Телефон: (4812) </a:t>
            </a:r>
            <a:r>
              <a:rPr lang="ru-RU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77-00-22</a:t>
            </a:r>
          </a:p>
          <a:p>
            <a:pPr algn="ctr"/>
            <a:r>
              <a:rPr lang="en-US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E-mail</a:t>
            </a: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</a:t>
            </a:r>
            <a:r>
              <a:rPr lang="en-US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6"/>
              </a:rPr>
              <a:t>smolregion67@yandex.ru</a:t>
            </a:r>
            <a:endParaRPr lang="ru-RU" sz="1400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ru-RU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Сайт</a:t>
            </a:r>
            <a:r>
              <a:rPr lang="ru-RU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</a:t>
            </a:r>
            <a:r>
              <a:rPr lang="en-US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corp.smolinvest.com</a:t>
            </a:r>
            <a:r>
              <a:rPr lang="ru-RU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061031" y="156237"/>
            <a:ext cx="5498644" cy="768091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061031" y="317130"/>
            <a:ext cx="5498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Контакты</a:t>
            </a:r>
            <a:endParaRPr lang="ru-RU" sz="2800" dirty="0" smtClean="0">
              <a:solidFill>
                <a:schemeClr val="bg1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26277" y="183360"/>
            <a:ext cx="102784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Шумячский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</a:p>
          <a:p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район</a:t>
            </a:r>
          </a:p>
          <a:p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Смоленской</a:t>
            </a:r>
          </a:p>
          <a:p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области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36368" y="439579"/>
            <a:ext cx="21031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  <p:pic>
        <p:nvPicPr>
          <p:cNvPr id="21" name="Picture 3" descr="Буфер обмена0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9390" y="156950"/>
            <a:ext cx="668154" cy="8365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96485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355" y="3885677"/>
            <a:ext cx="1188818" cy="29996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61031" y="156237"/>
            <a:ext cx="5498644" cy="7680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61031" y="318545"/>
            <a:ext cx="54573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err="1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Шумячский</a:t>
            </a:r>
            <a:r>
              <a:rPr lang="ru-RU" sz="240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район сегодня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257989" y="7190343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4</a:t>
            </a:r>
            <a:endParaRPr lang="ru-RU" b="1" i="1" dirty="0">
              <a:solidFill>
                <a:srgbClr val="339533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324" y="5003911"/>
            <a:ext cx="1823357" cy="149334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234785" y="2524878"/>
            <a:ext cx="11763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245776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Население</a:t>
            </a:r>
            <a:endParaRPr lang="ru-RU" sz="1400" dirty="0">
              <a:solidFill>
                <a:srgbClr val="245776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942324" y="1531027"/>
            <a:ext cx="17613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245776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Общая площадь</a:t>
            </a:r>
            <a:endParaRPr lang="ru-RU" sz="1400" dirty="0">
              <a:solidFill>
                <a:srgbClr val="245776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12913" y="3331468"/>
            <a:ext cx="23676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245776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Городские поселения</a:t>
            </a:r>
            <a:endParaRPr lang="ru-RU" sz="1400" dirty="0">
              <a:solidFill>
                <a:srgbClr val="245776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847544" y="4374426"/>
            <a:ext cx="20716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245776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Сельские поселения</a:t>
            </a:r>
            <a:endParaRPr lang="ru-RU" sz="1400" dirty="0">
              <a:solidFill>
                <a:srgbClr val="245776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900608" y="1858127"/>
            <a:ext cx="17283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 smtClean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1 367,71 кв. км</a:t>
            </a:r>
            <a:endParaRPr lang="ru-RU" sz="1600" dirty="0">
              <a:solidFill>
                <a:srgbClr val="C00000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353904" y="3566146"/>
            <a:ext cx="9381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</a:t>
            </a:r>
            <a:endParaRPr lang="ru-RU" sz="16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763893" y="2794842"/>
            <a:ext cx="20017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8196  чел.</a:t>
            </a:r>
            <a:endParaRPr lang="ru-RU" sz="16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360518" y="4564592"/>
            <a:ext cx="9249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7</a:t>
            </a:r>
            <a:endParaRPr lang="ru-RU" sz="16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40" name="Рисунок 3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14" y="3345652"/>
            <a:ext cx="811050" cy="811050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1" y="4332414"/>
            <a:ext cx="802911" cy="802911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36" y="1405505"/>
            <a:ext cx="828964" cy="828964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1080406" y="5100335"/>
            <a:ext cx="1961249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AutoNum type="arabicPeriod"/>
            </a:pPr>
            <a:r>
              <a:rPr lang="ru-RU" sz="11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Озерное</a:t>
            </a:r>
          </a:p>
          <a:p>
            <a:pPr marL="228600" indent="-228600">
              <a:buAutoNum type="arabicPeriod"/>
            </a:pPr>
            <a:r>
              <a:rPr lang="ru-RU" sz="11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Понятовское</a:t>
            </a:r>
            <a:endParaRPr lang="ru-RU" sz="1100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28600" indent="-228600">
              <a:buAutoNum type="arabicPeriod"/>
            </a:pPr>
            <a:r>
              <a:rPr lang="ru-RU" sz="11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Руссковское</a:t>
            </a:r>
            <a:endParaRPr lang="ru-RU" sz="1100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28600" indent="-228600">
              <a:buAutoNum type="arabicPeriod"/>
            </a:pPr>
            <a:r>
              <a:rPr lang="ru-RU" sz="11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Студенецкое</a:t>
            </a:r>
            <a:endParaRPr lang="ru-RU" sz="1100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28600" indent="-228600">
              <a:buAutoNum type="arabicPeriod"/>
            </a:pPr>
            <a:r>
              <a:rPr lang="ru-RU" sz="11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Надейковичское</a:t>
            </a:r>
            <a:endParaRPr lang="ru-RU" sz="1100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28600" indent="-228600">
              <a:buAutoNum type="arabicPeriod"/>
            </a:pPr>
            <a:r>
              <a:rPr lang="ru-RU" sz="11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Снегиревское</a:t>
            </a:r>
            <a:endParaRPr lang="ru-RU" sz="1100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28600" indent="-228600">
              <a:buAutoNum type="arabicPeriod"/>
            </a:pPr>
            <a:r>
              <a:rPr lang="ru-RU" sz="11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Первомайское</a:t>
            </a:r>
          </a:p>
          <a:p>
            <a:endParaRPr lang="ru-RU" sz="9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81" y="2382810"/>
            <a:ext cx="838421" cy="838421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1309395" y="3895091"/>
            <a:ext cx="101473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Шумячское</a:t>
            </a:r>
            <a:endParaRPr lang="ru-RU" sz="11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36368" y="439579"/>
            <a:ext cx="21031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926277" y="183360"/>
            <a:ext cx="102784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Шумячский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</a:p>
          <a:p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район</a:t>
            </a:r>
          </a:p>
          <a:p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Смоленской</a:t>
            </a:r>
          </a:p>
          <a:p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области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36368" y="439579"/>
            <a:ext cx="21031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  <p:pic>
        <p:nvPicPr>
          <p:cNvPr id="39" name="Picture 3" descr="Буфер обмена0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79390" y="156950"/>
            <a:ext cx="668154" cy="8365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931" y="1333945"/>
            <a:ext cx="1770093" cy="161255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6813" y="2376186"/>
            <a:ext cx="4692324" cy="3437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884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/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67" y="4679027"/>
            <a:ext cx="2568400" cy="1789887"/>
          </a:xfrm>
          <a:prstGeom prst="rect">
            <a:avLst/>
          </a:prstGeom>
          <a:ln w="38100">
            <a:solidFill>
              <a:srgbClr val="77DAFF"/>
            </a:solidFill>
            <a:prstDash val="sysDash"/>
          </a:ln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5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025" y="3454269"/>
            <a:ext cx="2556136" cy="866630"/>
          </a:xfrm>
          <a:prstGeom prst="rect">
            <a:avLst/>
          </a:prstGeom>
          <a:ln w="38100">
            <a:solidFill>
              <a:srgbClr val="77DAFF"/>
            </a:solidFill>
            <a:prstDash val="sysDash"/>
          </a:ln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7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169" y="2235928"/>
            <a:ext cx="2492734" cy="853874"/>
          </a:xfrm>
          <a:prstGeom prst="rect">
            <a:avLst/>
          </a:prstGeom>
          <a:ln w="38100">
            <a:solidFill>
              <a:srgbClr val="77DAFF"/>
            </a:solidFill>
            <a:prstDash val="sysDash"/>
          </a:ln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8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490" y="1330080"/>
            <a:ext cx="2563139" cy="501772"/>
          </a:xfrm>
          <a:prstGeom prst="rect">
            <a:avLst/>
          </a:prstGeom>
          <a:ln w="38100">
            <a:solidFill>
              <a:srgbClr val="77DAFF"/>
            </a:solidFill>
            <a:prstDash val="sysDash"/>
          </a:ln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061031" y="156237"/>
            <a:ext cx="5498644" cy="768091"/>
          </a:xfrm>
          <a:prstGeom prst="rect">
            <a:avLst/>
          </a:prstGeom>
        </p:spPr>
      </p:pic>
      <p:sp>
        <p:nvSpPr>
          <p:cNvPr id="48" name="TextBox 47"/>
          <p:cNvSpPr txBox="1"/>
          <p:nvPr/>
        </p:nvSpPr>
        <p:spPr>
          <a:xfrm>
            <a:off x="2114658" y="317130"/>
            <a:ext cx="53913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Природные ресурсы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7257989" y="7190343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5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513467" y="4696606"/>
            <a:ext cx="254915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49263" algn="just"/>
            <a:r>
              <a:rPr lang="ru-RU" sz="1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 районе имеются </a:t>
            </a:r>
            <a:r>
              <a:rPr lang="ru-RU" sz="10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бетонитовые</a:t>
            </a:r>
            <a:r>
              <a:rPr lang="ru-RU" sz="1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глины. Строительные пески - </a:t>
            </a:r>
            <a:r>
              <a:rPr lang="ru-RU" sz="10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месторожение</a:t>
            </a:r>
            <a:r>
              <a:rPr lang="ru-RU" sz="1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10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Вороновское</a:t>
            </a:r>
            <a:r>
              <a:rPr lang="ru-RU" sz="1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Залежи песков стекольных-  в районе </a:t>
            </a:r>
            <a:r>
              <a:rPr lang="ru-RU" sz="10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с.Первомайский</a:t>
            </a:r>
            <a:r>
              <a:rPr lang="ru-RU" sz="1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Имеется мел. Известно месторождение трепела, опоки у </a:t>
            </a:r>
            <a:r>
              <a:rPr lang="ru-RU" sz="10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д.Городец</a:t>
            </a:r>
            <a:r>
              <a:rPr lang="ru-RU" sz="1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Предварительно  изучены месторождения трепелов и опок </a:t>
            </a:r>
            <a:r>
              <a:rPr lang="en-US" sz="1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“</a:t>
            </a:r>
            <a:r>
              <a:rPr lang="ru-RU" sz="10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Крымки</a:t>
            </a:r>
            <a:r>
              <a:rPr lang="ru-RU" sz="1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</a:t>
            </a:r>
            <a:r>
              <a:rPr lang="ru-RU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</a:t>
            </a:r>
            <a:r>
              <a:rPr lang="ru-RU" sz="1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есчанки</a:t>
            </a:r>
            <a:r>
              <a:rPr lang="en-US" sz="1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” </a:t>
            </a:r>
            <a:r>
              <a:rPr lang="ru-RU" sz="1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1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“</a:t>
            </a:r>
            <a:r>
              <a:rPr lang="ru-RU" sz="10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Серковка</a:t>
            </a:r>
            <a:r>
              <a:rPr lang="en-US" sz="1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”</a:t>
            </a:r>
            <a:r>
              <a:rPr lang="ru-RU" sz="1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1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“</a:t>
            </a:r>
            <a:r>
              <a:rPr lang="ru-RU" sz="1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Богдановка</a:t>
            </a:r>
            <a:r>
              <a:rPr lang="en-US" sz="1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”</a:t>
            </a:r>
            <a:r>
              <a:rPr lang="ru-RU" sz="1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lang="ru-RU" sz="1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191385" y="3459125"/>
            <a:ext cx="257677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538163" algn="just"/>
            <a:r>
              <a:rPr lang="ru-RU" sz="1000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Климат умеренно континентальный со сравнительно теплым летом и умеренно холодной зимой. Наиболее холодный месяц-январь, наиболее теплый - июль.</a:t>
            </a:r>
            <a:endParaRPr lang="ru-RU" sz="10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236368" y="1351195"/>
            <a:ext cx="25767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538163" algn="just"/>
            <a:r>
              <a:rPr lang="ru-RU" sz="1000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3 основных реки: Остер, </a:t>
            </a:r>
            <a:r>
              <a:rPr lang="ru-RU" sz="1000" dirty="0" err="1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Шумячка</a:t>
            </a:r>
            <a:r>
              <a:rPr lang="ru-RU" sz="1000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, </a:t>
            </a:r>
            <a:r>
              <a:rPr lang="ru-RU" sz="1000" dirty="0" err="1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Сож</a:t>
            </a:r>
            <a:r>
              <a:rPr lang="ru-RU" sz="1000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.</a:t>
            </a:r>
            <a:endParaRPr lang="ru-RU" sz="10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pic>
        <p:nvPicPr>
          <p:cNvPr id="57" name="Рисунок 5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84" y="2033483"/>
            <a:ext cx="346851" cy="333905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589" y="1160964"/>
            <a:ext cx="385217" cy="385217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605" y="3252709"/>
            <a:ext cx="385217" cy="407341"/>
          </a:xfrm>
          <a:prstGeom prst="rect">
            <a:avLst/>
          </a:prstGeom>
        </p:spPr>
      </p:pic>
      <p:pic>
        <p:nvPicPr>
          <p:cNvPr id="60" name="Рисунок 5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469" y="4462490"/>
            <a:ext cx="377130" cy="391145"/>
          </a:xfrm>
          <a:prstGeom prst="rect">
            <a:avLst/>
          </a:prstGeom>
        </p:spPr>
      </p:pic>
      <p:sp>
        <p:nvSpPr>
          <p:cNvPr id="28" name="Прямоугольник 27"/>
          <p:cNvSpPr/>
          <p:nvPr/>
        </p:nvSpPr>
        <p:spPr>
          <a:xfrm>
            <a:off x="513467" y="2255331"/>
            <a:ext cx="243840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41338" algn="just"/>
            <a:r>
              <a:rPr lang="ru-RU" sz="1000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Район расположен на </a:t>
            </a:r>
            <a:r>
              <a:rPr lang="ru-RU" sz="1000" dirty="0" err="1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Остёрской</a:t>
            </a:r>
            <a:r>
              <a:rPr lang="ru-RU" sz="1000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 и </a:t>
            </a:r>
            <a:r>
              <a:rPr lang="ru-RU" sz="1000" dirty="0" err="1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Ипутьской</a:t>
            </a:r>
            <a:r>
              <a:rPr lang="ru-RU" sz="1000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 равнинах. Рельеф – остатки днепровского ледника - </a:t>
            </a:r>
            <a:r>
              <a:rPr lang="ru-RU" sz="1000" dirty="0" err="1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озовые</a:t>
            </a:r>
            <a:r>
              <a:rPr lang="ru-RU" sz="1000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 гряды и </a:t>
            </a:r>
            <a:r>
              <a:rPr lang="ru-RU" sz="1000" dirty="0" err="1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камовые</a:t>
            </a:r>
            <a:r>
              <a:rPr lang="ru-RU" sz="1000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 холмы.</a:t>
            </a:r>
            <a:endParaRPr lang="ru-RU" sz="10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26277" y="183360"/>
            <a:ext cx="102784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Шумячский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</a:p>
          <a:p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район</a:t>
            </a:r>
          </a:p>
          <a:p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Смоленской</a:t>
            </a:r>
          </a:p>
          <a:p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области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36368" y="439579"/>
            <a:ext cx="21031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  <p:pic>
        <p:nvPicPr>
          <p:cNvPr id="26" name="Picture 3" descr="Буфер обмена01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79390" y="156950"/>
            <a:ext cx="668154" cy="8365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2165" y="1282456"/>
            <a:ext cx="4418147" cy="315481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1507" y="4553651"/>
            <a:ext cx="2962662" cy="1493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642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Рисунок 78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61031" y="156237"/>
            <a:ext cx="5498644" cy="768091"/>
          </a:xfrm>
          <a:prstGeom prst="rect">
            <a:avLst/>
          </a:prstGeom>
        </p:spPr>
      </p:pic>
      <p:pic>
        <p:nvPicPr>
          <p:cNvPr id="80" name="Рисунок 79"/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saturation sat="33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51926"/>
            <a:ext cx="2296633" cy="1368007"/>
          </a:xfrm>
          <a:prstGeom prst="rect">
            <a:avLst/>
          </a:prstGeom>
        </p:spPr>
      </p:pic>
      <p:pic>
        <p:nvPicPr>
          <p:cNvPr id="81" name="Рисунок 80"/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saturation sat="33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3042" y="1151926"/>
            <a:ext cx="2296633" cy="1368007"/>
          </a:xfrm>
          <a:prstGeom prst="rect">
            <a:avLst/>
          </a:prstGeom>
        </p:spPr>
      </p:pic>
      <p:pic>
        <p:nvPicPr>
          <p:cNvPr id="82" name="Рисунок 81"/>
          <p:cNvPicPr>
            <a:picLocks noChangeAspect="1"/>
          </p:cNvPicPr>
          <p:nvPr/>
        </p:nvPicPr>
        <p:blipFill>
          <a:blip r:embed="rId5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8101" y="1151927"/>
            <a:ext cx="2668401" cy="1360712"/>
          </a:xfrm>
          <a:prstGeom prst="rect">
            <a:avLst/>
          </a:prstGeom>
        </p:spPr>
      </p:pic>
      <p:sp>
        <p:nvSpPr>
          <p:cNvPr id="83" name="TextBox 82"/>
          <p:cNvSpPr txBox="1"/>
          <p:nvPr/>
        </p:nvSpPr>
        <p:spPr>
          <a:xfrm>
            <a:off x="2086043" y="184040"/>
            <a:ext cx="54532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Социально-экономическое </a:t>
            </a:r>
          </a:p>
          <a:p>
            <a:pPr algn="ctr"/>
            <a:r>
              <a:rPr lang="ru-RU" sz="200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развитие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7257989" y="7190343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6</a:t>
            </a:r>
            <a:endParaRPr lang="ru-RU" b="1" i="1" dirty="0">
              <a:solidFill>
                <a:srgbClr val="339533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16672" y="1278285"/>
            <a:ext cx="226328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Среднемесячная </a:t>
            </a:r>
          </a:p>
          <a:p>
            <a:pPr algn="ctr"/>
            <a:r>
              <a:rPr lang="ru-RU" sz="1600" b="1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заработная </a:t>
            </a:r>
          </a:p>
          <a:p>
            <a:pPr algn="ctr"/>
            <a:r>
              <a:rPr lang="ru-RU" sz="1600" b="1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плата </a:t>
            </a:r>
          </a:p>
          <a:p>
            <a:pPr algn="ctr"/>
            <a:r>
              <a:rPr lang="ru-RU" sz="1600" b="1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работников</a:t>
            </a:r>
            <a:endParaRPr lang="ru-RU" sz="1600" b="1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2415540" y="1178981"/>
            <a:ext cx="2742487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Объем отгруженных </a:t>
            </a:r>
          </a:p>
          <a:p>
            <a:pPr algn="ctr"/>
            <a:r>
              <a:rPr lang="ru-RU" sz="13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товаров собственного производства, выполненных работ и услуг по всем видам экономической </a:t>
            </a:r>
          </a:p>
          <a:p>
            <a:pPr algn="ctr"/>
            <a:r>
              <a:rPr lang="ru-RU" sz="13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деятельности </a:t>
            </a:r>
            <a:endParaRPr lang="ru-RU" sz="1300" b="1" dirty="0" smtClean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5276934" y="1311460"/>
            <a:ext cx="22623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Оборот</a:t>
            </a:r>
          </a:p>
          <a:p>
            <a:pPr algn="ctr"/>
            <a:r>
              <a:rPr lang="ru-RU" dirty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р</a:t>
            </a:r>
            <a:r>
              <a:rPr lang="ru-RU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озничной</a:t>
            </a:r>
          </a:p>
          <a:p>
            <a:pPr algn="ctr"/>
            <a:r>
              <a:rPr lang="ru-RU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торговли</a:t>
            </a:r>
            <a:endParaRPr lang="ru-RU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56097" y="2722232"/>
            <a:ext cx="1214756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29,9</a:t>
            </a:r>
          </a:p>
          <a:p>
            <a:pPr algn="ctr"/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тыс.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руб.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endParaRPr lang="ru-RU" sz="1050" dirty="0">
              <a:solidFill>
                <a:srgbClr val="007FAC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2332134" y="2764161"/>
            <a:ext cx="169556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166,7</a:t>
            </a:r>
          </a:p>
          <a:p>
            <a:pPr algn="ctr"/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млн. руб.</a:t>
            </a:r>
            <a:endParaRPr lang="ru-RU" sz="1400" dirty="0">
              <a:solidFill>
                <a:schemeClr val="accent1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5805377" y="2659055"/>
            <a:ext cx="135129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487,7</a:t>
            </a:r>
          </a:p>
          <a:p>
            <a:pPr algn="ctr"/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млн. руб.</a:t>
            </a:r>
            <a:endParaRPr lang="ru-RU" sz="1400" dirty="0">
              <a:solidFill>
                <a:schemeClr val="accent1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97" name="Рисунок 96"/>
          <p:cNvPicPr>
            <a:picLocks noChangeAspect="1"/>
          </p:cNvPicPr>
          <p:nvPr/>
        </p:nvPicPr>
        <p:blipFill>
          <a:blip r:embed="rId5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751" y="3795343"/>
            <a:ext cx="2481721" cy="2727167"/>
          </a:xfrm>
          <a:prstGeom prst="rect">
            <a:avLst/>
          </a:prstGeom>
        </p:spPr>
      </p:pic>
      <p:pic>
        <p:nvPicPr>
          <p:cNvPr id="98" name="Рисунок 97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05" y="4795226"/>
            <a:ext cx="849733" cy="848073"/>
          </a:xfrm>
          <a:prstGeom prst="rect">
            <a:avLst/>
          </a:prstGeom>
        </p:spPr>
      </p:pic>
      <p:sp>
        <p:nvSpPr>
          <p:cNvPr id="99" name="TextBox 98"/>
          <p:cNvSpPr txBox="1"/>
          <p:nvPr/>
        </p:nvSpPr>
        <p:spPr>
          <a:xfrm>
            <a:off x="788849" y="3842570"/>
            <a:ext cx="20026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Естественный прирост </a:t>
            </a:r>
            <a:endParaRPr lang="ru-RU" sz="1200" b="1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algn="ctr"/>
            <a:r>
              <a:rPr lang="ru-RU" sz="1200" b="1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составил</a:t>
            </a:r>
            <a:endParaRPr lang="ru-RU" sz="1200" b="1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899626" y="4637479"/>
            <a:ext cx="19288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Уровень безработицы</a:t>
            </a:r>
            <a:endParaRPr lang="ru-RU" sz="1200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952773" y="5390948"/>
            <a:ext cx="1517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Численность </a:t>
            </a:r>
          </a:p>
          <a:p>
            <a:pPr algn="ctr"/>
            <a:r>
              <a:rPr lang="ru-RU" sz="12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трудоспособного</a:t>
            </a:r>
          </a:p>
          <a:p>
            <a:pPr algn="ctr"/>
            <a:r>
              <a:rPr lang="ru-RU" sz="12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населения</a:t>
            </a:r>
            <a:endParaRPr lang="ru-RU" sz="1200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1159753" y="4227764"/>
            <a:ext cx="11031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38 чел.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1439901" y="4912763"/>
            <a:ext cx="9941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1,72 %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4" name="TextBox 103"/>
          <p:cNvSpPr txBox="1"/>
          <p:nvPr/>
        </p:nvSpPr>
        <p:spPr>
          <a:xfrm>
            <a:off x="770555" y="5966948"/>
            <a:ext cx="18101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4,3 тыс. чел.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7" name="Рисунок 106"/>
          <p:cNvPicPr>
            <a:picLocks noChangeAspect="1"/>
          </p:cNvPicPr>
          <p:nvPr/>
        </p:nvPicPr>
        <p:blipFill>
          <a:blip r:embed="rId8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5300"/>
                    </a14:imgEffect>
                    <a14:imgEffect>
                      <a14:saturation sat="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1810" y="4235622"/>
            <a:ext cx="1754826" cy="326704"/>
          </a:xfrm>
          <a:prstGeom prst="rect">
            <a:avLst/>
          </a:prstGeom>
        </p:spPr>
      </p:pic>
      <p:sp>
        <p:nvSpPr>
          <p:cNvPr id="108" name="TextBox 107"/>
          <p:cNvSpPr txBox="1"/>
          <p:nvPr/>
        </p:nvSpPr>
        <p:spPr>
          <a:xfrm>
            <a:off x="3633106" y="4234932"/>
            <a:ext cx="13122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2022 год</a:t>
            </a:r>
            <a:endParaRPr lang="ru-RU" sz="16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3513155" y="4623838"/>
            <a:ext cx="15576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7FA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Объем доходов</a:t>
            </a:r>
            <a:endParaRPr lang="ru-RU" sz="1400" b="1" dirty="0">
              <a:solidFill>
                <a:srgbClr val="007FAC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3411809" y="5290767"/>
            <a:ext cx="17690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7FA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Бюджет расходов</a:t>
            </a:r>
            <a:endParaRPr lang="ru-RU" sz="1400" b="1" dirty="0">
              <a:solidFill>
                <a:srgbClr val="007FAC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11" name="Рисунок 110"/>
          <p:cNvPicPr>
            <a:picLocks noChangeAspect="1"/>
          </p:cNvPicPr>
          <p:nvPr/>
        </p:nvPicPr>
        <p:blipFill>
          <a:blip r:embed="rId8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5300"/>
                    </a14:imgEffect>
                    <a14:imgEffect>
                      <a14:saturation sat="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3427" y="4981967"/>
            <a:ext cx="1743208" cy="277408"/>
          </a:xfrm>
          <a:prstGeom prst="rect">
            <a:avLst/>
          </a:prstGeom>
        </p:spPr>
      </p:pic>
      <p:pic>
        <p:nvPicPr>
          <p:cNvPr id="112" name="Рисунок 111"/>
          <p:cNvPicPr>
            <a:picLocks noChangeAspect="1"/>
          </p:cNvPicPr>
          <p:nvPr/>
        </p:nvPicPr>
        <p:blipFill>
          <a:blip r:embed="rId8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5300"/>
                    </a14:imgEffect>
                    <a14:imgEffect>
                      <a14:saturation sat="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7348" y="5608785"/>
            <a:ext cx="1749287" cy="326704"/>
          </a:xfrm>
          <a:prstGeom prst="rect">
            <a:avLst/>
          </a:prstGeom>
        </p:spPr>
      </p:pic>
      <p:sp>
        <p:nvSpPr>
          <p:cNvPr id="118" name="TextBox 117"/>
          <p:cNvSpPr txBox="1"/>
          <p:nvPr/>
        </p:nvSpPr>
        <p:spPr>
          <a:xfrm rot="10800000" flipV="1">
            <a:off x="3430598" y="5635198"/>
            <a:ext cx="173603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373,5 млн.руб.</a:t>
            </a:r>
            <a:endParaRPr lang="ru-RU" sz="13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9" name="TextBox 118"/>
          <p:cNvSpPr txBox="1"/>
          <p:nvPr/>
        </p:nvSpPr>
        <p:spPr>
          <a:xfrm>
            <a:off x="3443853" y="4964546"/>
            <a:ext cx="16015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373,5 млн. руб.</a:t>
            </a:r>
            <a:endParaRPr lang="ru-RU" sz="14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23" name="Рисунок 12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1518" y="4304235"/>
            <a:ext cx="1476146" cy="1476146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11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03050" y="2952246"/>
            <a:ext cx="393612" cy="191262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835" y="2607657"/>
            <a:ext cx="1008046" cy="1022679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1513982" y="2666405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73,0%</a:t>
            </a:r>
            <a:endParaRPr lang="ru-RU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1346764" y="2941908"/>
            <a:ext cx="1029797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5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 средне-</a:t>
            </a:r>
          </a:p>
          <a:p>
            <a:pPr algn="ctr"/>
            <a:r>
              <a:rPr lang="ru-RU" sz="105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областному</a:t>
            </a:r>
          </a:p>
          <a:p>
            <a:pPr algn="ctr"/>
            <a:r>
              <a:rPr lang="ru-RU" sz="105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уровню</a:t>
            </a:r>
            <a:endParaRPr lang="ru-RU" sz="105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926277" y="183360"/>
            <a:ext cx="102784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Шумячский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</a:p>
          <a:p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район</a:t>
            </a:r>
          </a:p>
          <a:p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Смоленской</a:t>
            </a:r>
          </a:p>
          <a:p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области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236368" y="439579"/>
            <a:ext cx="21031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  <p:pic>
        <p:nvPicPr>
          <p:cNvPr id="49" name="Picture 3" descr="Буфер обмена01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79390" y="156950"/>
            <a:ext cx="668154" cy="8365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8867" y="2589154"/>
            <a:ext cx="1008046" cy="1022679"/>
          </a:xfrm>
          <a:prstGeom prst="rect">
            <a:avLst/>
          </a:prstGeom>
        </p:spPr>
      </p:pic>
      <p:sp>
        <p:nvSpPr>
          <p:cNvPr id="52" name="TextBox 51"/>
          <p:cNvSpPr txBox="1"/>
          <p:nvPr/>
        </p:nvSpPr>
        <p:spPr>
          <a:xfrm>
            <a:off x="4085547" y="2731574"/>
            <a:ext cx="10868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73,5 %</a:t>
            </a:r>
            <a:endParaRPr lang="ru-RU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4047991" y="3079141"/>
            <a:ext cx="102979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5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 уровню</a:t>
            </a:r>
          </a:p>
          <a:p>
            <a:pPr algn="ctr"/>
            <a:r>
              <a:rPr lang="ru-RU" sz="105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2021 года</a:t>
            </a:r>
            <a:endParaRPr lang="ru-RU" sz="105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6" name="Рисунок 55"/>
          <p:cNvPicPr>
            <a:picLocks noChangeAspect="1"/>
          </p:cNvPicPr>
          <p:nvPr/>
        </p:nvPicPr>
        <p:blipFill>
          <a:blip r:embed="rId11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47743" y="2987994"/>
            <a:ext cx="393612" cy="191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930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Рисунок 26"/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5164" y="1103613"/>
            <a:ext cx="4552052" cy="446408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061031" y="156237"/>
            <a:ext cx="5498644" cy="768091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2061031" y="319424"/>
            <a:ext cx="5498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Инвестиции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7257989" y="7190343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7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2868399" y="1169275"/>
            <a:ext cx="43895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Структура инвестиций в основной капитал</a:t>
            </a:r>
            <a:endParaRPr lang="ru-RU" sz="1400" b="1" dirty="0">
              <a:solidFill>
                <a:srgbClr val="245776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6" name="Рисунок 55"/>
          <p:cNvPicPr>
            <a:picLocks noChangeAspect="1"/>
          </p:cNvPicPr>
          <p:nvPr/>
        </p:nvPicPr>
        <p:blipFill>
          <a:blip r:embed="rId6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581" y="1091607"/>
            <a:ext cx="2319174" cy="695335"/>
          </a:xfrm>
          <a:prstGeom prst="rect">
            <a:avLst/>
          </a:prstGeom>
        </p:spPr>
      </p:pic>
      <p:sp>
        <p:nvSpPr>
          <p:cNvPr id="57" name="TextBox 56"/>
          <p:cNvSpPr txBox="1"/>
          <p:nvPr/>
        </p:nvSpPr>
        <p:spPr>
          <a:xfrm>
            <a:off x="256416" y="1181559"/>
            <a:ext cx="23203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Объем инвестиций в основной капитал</a:t>
            </a:r>
            <a:endParaRPr lang="ru-RU" sz="1400" b="1" dirty="0">
              <a:solidFill>
                <a:srgbClr val="245776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565879" y="1952703"/>
            <a:ext cx="1176916" cy="409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C0C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49,</a:t>
            </a:r>
            <a:endParaRPr lang="ru-RU" sz="2000" b="1" dirty="0">
              <a:solidFill>
                <a:srgbClr val="00C0CC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446682" y="2251629"/>
            <a:ext cx="10225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м</a:t>
            </a:r>
            <a:r>
              <a:rPr lang="ru-RU" sz="1600" dirty="0" smtClean="0"/>
              <a:t>лн. руб.</a:t>
            </a:r>
            <a:endParaRPr lang="ru-RU" sz="1600" dirty="0"/>
          </a:p>
        </p:txBody>
      </p:sp>
      <p:pic>
        <p:nvPicPr>
          <p:cNvPr id="63" name="Рисунок 62"/>
          <p:cNvPicPr>
            <a:picLocks noChangeAspect="1"/>
          </p:cNvPicPr>
          <p:nvPr/>
        </p:nvPicPr>
        <p:blipFill>
          <a:blip r:embed="rId7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581" y="2684219"/>
            <a:ext cx="2334402" cy="64767"/>
          </a:xfrm>
          <a:prstGeom prst="rect">
            <a:avLst/>
          </a:prstGeom>
        </p:spPr>
      </p:pic>
      <p:pic>
        <p:nvPicPr>
          <p:cNvPr id="65" name="Рисунок 6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73" y="2899512"/>
            <a:ext cx="894598" cy="887295"/>
          </a:xfrm>
          <a:prstGeom prst="rect">
            <a:avLst/>
          </a:prstGeom>
        </p:spPr>
      </p:pic>
      <p:sp>
        <p:nvSpPr>
          <p:cNvPr id="66" name="TextBox 65"/>
          <p:cNvSpPr txBox="1"/>
          <p:nvPr/>
        </p:nvSpPr>
        <p:spPr>
          <a:xfrm>
            <a:off x="368995" y="2945723"/>
            <a:ext cx="7459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</a:t>
            </a:r>
            <a:endParaRPr lang="ru-RU" sz="48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1066052" y="2969905"/>
            <a:ext cx="18615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Реализующиеся инвестиционные проекты</a:t>
            </a:r>
            <a:endParaRPr lang="ru-RU" sz="1400" b="1" dirty="0">
              <a:solidFill>
                <a:srgbClr val="245776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0" y="4176208"/>
            <a:ext cx="279124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ООО «</a:t>
            </a:r>
            <a:r>
              <a:rPr lang="ru-RU" sz="14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АгроТехПром</a:t>
            </a:r>
            <a:r>
              <a:rPr lang="ru-RU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»</a:t>
            </a:r>
          </a:p>
          <a:p>
            <a:pPr algn="ctr"/>
            <a:r>
              <a:rPr lang="ru-RU" sz="1600" b="1" dirty="0" smtClean="0">
                <a:solidFill>
                  <a:srgbClr val="0085B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250 млн</a:t>
            </a:r>
            <a:r>
              <a:rPr lang="ru-RU" sz="1600" b="1" dirty="0">
                <a:solidFill>
                  <a:srgbClr val="0085B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руб.</a:t>
            </a:r>
          </a:p>
        </p:txBody>
      </p:sp>
      <p:graphicFrame>
        <p:nvGraphicFramePr>
          <p:cNvPr id="31" name="Диаграмма 30"/>
          <p:cNvGraphicFramePr/>
          <p:nvPr>
            <p:extLst>
              <p:ext uri="{D42A27DB-BD31-4B8C-83A1-F6EECF244321}">
                <p14:modId xmlns:p14="http://schemas.microsoft.com/office/powerpoint/2010/main" val="883066192"/>
              </p:ext>
            </p:extLst>
          </p:nvPr>
        </p:nvGraphicFramePr>
        <p:xfrm>
          <a:off x="2728238" y="892973"/>
          <a:ext cx="5314655" cy="61282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32" name="TextBox 31"/>
          <p:cNvSpPr txBox="1"/>
          <p:nvPr/>
        </p:nvSpPr>
        <p:spPr>
          <a:xfrm>
            <a:off x="926277" y="183360"/>
            <a:ext cx="102784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Шумячский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</a:p>
          <a:p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район</a:t>
            </a:r>
          </a:p>
          <a:p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Смоленской</a:t>
            </a:r>
          </a:p>
          <a:p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области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36368" y="439579"/>
            <a:ext cx="21031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  <p:pic>
        <p:nvPicPr>
          <p:cNvPr id="34" name="Picture 3" descr="Буфер обмена0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79390" y="156950"/>
            <a:ext cx="668154" cy="8365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43542" y="1939225"/>
            <a:ext cx="687297" cy="64147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443" y="4730206"/>
            <a:ext cx="1769396" cy="1769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879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F3F7F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9" y="4103926"/>
            <a:ext cx="5869913" cy="2305911"/>
          </a:xfrm>
          <a:prstGeom prst="rect">
            <a:avLst/>
          </a:prstGeom>
          <a:ln w="12700">
            <a:solidFill>
              <a:srgbClr val="78A45A"/>
            </a:solidFill>
            <a:prstDash val="lgDash"/>
          </a:ln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089" y="2173149"/>
            <a:ext cx="5707696" cy="1228915"/>
          </a:xfrm>
          <a:prstGeom prst="rect">
            <a:avLst/>
          </a:prstGeom>
          <a:ln w="12700">
            <a:solidFill>
              <a:srgbClr val="6FCECE"/>
            </a:solidFill>
            <a:prstDash val="lgDash"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61031" y="156237"/>
            <a:ext cx="5498644" cy="7680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61031" y="319424"/>
            <a:ext cx="5498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Инвестиционный потенциал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911288" y="2280840"/>
            <a:ext cx="5481049" cy="10548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74625" algn="just">
              <a:buFont typeface="Arial" panose="020B0604020202020204" pitchFamily="34" charset="0"/>
              <a:buChar char="•"/>
            </a:pPr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Развитие молочно-мясного животноводства и сопутствующих высокотехнологических отраслей промышленной переработки.</a:t>
            </a:r>
          </a:p>
          <a:p>
            <a:pPr indent="174625" algn="just">
              <a:buFont typeface="Arial" panose="020B0604020202020204" pitchFamily="34" charset="0"/>
              <a:buChar char="•"/>
            </a:pPr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Производство экологически чистой продукции( рыборазведение, овощеводство, садоводство), ориентированной на внутренний рынок.</a:t>
            </a:r>
            <a:endParaRPr lang="ru-RU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345148" y="1700843"/>
            <a:ext cx="28693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79BC5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Сельское хозяйство</a:t>
            </a:r>
            <a:endParaRPr lang="ru-RU" sz="2000" b="1" dirty="0">
              <a:solidFill>
                <a:srgbClr val="79BC57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466815" y="3575202"/>
            <a:ext cx="26260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Промышленность</a:t>
            </a:r>
            <a:endParaRPr lang="ru-RU" sz="2000" b="1" dirty="0">
              <a:solidFill>
                <a:srgbClr val="0070C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248370" y="7190343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8</a:t>
            </a:r>
            <a:endParaRPr lang="ru-RU" b="1" i="1" dirty="0">
              <a:solidFill>
                <a:srgbClr val="339533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5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144173"/>
            <a:ext cx="7559675" cy="43993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619" y="1179472"/>
            <a:ext cx="75113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Приоритетные направления инвестирования</a:t>
            </a:r>
            <a:endParaRPr lang="ru-RU" b="1" dirty="0">
              <a:solidFill>
                <a:schemeClr val="accent5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1" name="Рисунок 30" descr="Сельское хозйство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64451" y="1944718"/>
            <a:ext cx="1420190" cy="1420190"/>
          </a:xfrm>
          <a:prstGeom prst="rect">
            <a:avLst/>
          </a:prstGeom>
        </p:spPr>
      </p:pic>
      <p:pic>
        <p:nvPicPr>
          <p:cNvPr id="34" name="Рисунок 33" descr="промышленность.png"/>
          <p:cNvPicPr>
            <a:picLocks noChangeAspect="1"/>
          </p:cNvPicPr>
          <p:nvPr/>
        </p:nvPicPr>
        <p:blipFill>
          <a:blip r:embed="rId7" cstate="print">
            <a:duotone>
              <a:prstClr val="black"/>
              <a:srgbClr val="0070C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flipH="1">
            <a:off x="5996239" y="4103926"/>
            <a:ext cx="1258374" cy="1217361"/>
          </a:xfrm>
          <a:prstGeom prst="rect">
            <a:avLst/>
          </a:prstGeom>
        </p:spPr>
      </p:pic>
      <p:sp>
        <p:nvSpPr>
          <p:cNvPr id="27" name="Прямоугольник 26"/>
          <p:cNvSpPr/>
          <p:nvPr/>
        </p:nvSpPr>
        <p:spPr>
          <a:xfrm>
            <a:off x="126326" y="4291987"/>
            <a:ext cx="563649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4625" algn="just">
              <a:buFont typeface="Arial" panose="020B0604020202020204" pitchFamily="34" charset="0"/>
              <a:buChar char="•"/>
            </a:pPr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Развитие свободных площадей действующих промышленных предприятий.</a:t>
            </a:r>
          </a:p>
          <a:p>
            <a:pPr indent="174625" algn="just">
              <a:buFont typeface="Arial" panose="020B0604020202020204" pitchFamily="34" charset="0"/>
              <a:buChar char="•"/>
            </a:pPr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Создание и развитие промышленных зон с концентрацией производственных мощностей, ориентированных на экспорт продукции.</a:t>
            </a:r>
          </a:p>
          <a:p>
            <a:pPr indent="174625" algn="just">
              <a:buFont typeface="Arial" panose="020B0604020202020204" pitchFamily="34" charset="0"/>
              <a:buChar char="•"/>
            </a:pPr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Дальнейшая модернизация существующих технологических процессов путём внедрения инновационных проектов.</a:t>
            </a:r>
          </a:p>
          <a:p>
            <a:pPr indent="174625" algn="just">
              <a:buFont typeface="Arial" panose="020B0604020202020204" pitchFamily="34" charset="0"/>
              <a:buChar char="•"/>
            </a:pPr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Создание производств по переработке древесины и изделий из дерева.</a:t>
            </a:r>
          </a:p>
          <a:p>
            <a:pPr indent="174625" algn="just">
              <a:buFont typeface="Arial" panose="020B0604020202020204" pitchFamily="34" charset="0"/>
              <a:buChar char="•"/>
            </a:pPr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Создание и развитие пищевого производства.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926277" y="183360"/>
            <a:ext cx="102784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Шумячский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</a:p>
          <a:p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район</a:t>
            </a:r>
          </a:p>
          <a:p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Смоленской</a:t>
            </a:r>
          </a:p>
          <a:p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области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36368" y="439579"/>
            <a:ext cx="21031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  <p:pic>
        <p:nvPicPr>
          <p:cNvPr id="29" name="Picture 3" descr="Буфер обмена0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9390" y="156950"/>
            <a:ext cx="668154" cy="8365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65699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01370" y="156237"/>
            <a:ext cx="5758306" cy="7680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61488" y="298069"/>
            <a:ext cx="47981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Open Sans Semibold" panose="020B0706030804020204" pitchFamily="34" charset="0"/>
              </a:rPr>
              <a:t>ИНВЕСТИЦИОННАЯ КАРТА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2D7B279-F1A2-0DA6-031F-9CB87191622A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5228" y="6045414"/>
            <a:ext cx="494166" cy="511444"/>
          </a:xfrm>
          <a:prstGeom prst="rect">
            <a:avLst/>
          </a:prstGeom>
          <a:ln>
            <a:solidFill>
              <a:srgbClr val="5D7186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889133" y="6128479"/>
            <a:ext cx="11144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 smtClean="0">
                <a:latin typeface="Verdana" panose="020B0604030504040204" pitchFamily="34" charset="0"/>
                <a:ea typeface="Verdana" panose="020B0604030504040204" pitchFamily="34" charset="0"/>
              </a:rPr>
              <a:t>Площадки с/х</a:t>
            </a:r>
          </a:p>
          <a:p>
            <a:r>
              <a:rPr lang="ru-RU" sz="10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000" dirty="0" smtClean="0">
                <a:latin typeface="Verdana" panose="020B0604030504040204" pitchFamily="34" charset="0"/>
                <a:ea typeface="Verdana" panose="020B0604030504040204" pitchFamily="34" charset="0"/>
              </a:rPr>
              <a:t>назначения</a:t>
            </a:r>
            <a:endParaRPr lang="ru-RU" sz="10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2452" y="6064880"/>
            <a:ext cx="481127" cy="481127"/>
          </a:xfrm>
          <a:prstGeom prst="rect">
            <a:avLst/>
          </a:prstGeom>
          <a:ln w="12700">
            <a:solidFill>
              <a:schemeClr val="accent6">
                <a:lumMod val="75000"/>
              </a:schemeClr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4703579" y="6011026"/>
            <a:ext cx="131318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000" dirty="0" smtClean="0">
                <a:latin typeface="Verdana" panose="020B0604030504040204" pitchFamily="34" charset="0"/>
                <a:ea typeface="Verdana" panose="020B0604030504040204" pitchFamily="34" charset="0"/>
              </a:rPr>
              <a:t>Площадки</a:t>
            </a:r>
            <a:br>
              <a:rPr lang="ru-RU" sz="1000" dirty="0" smtClean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1000" dirty="0" smtClean="0">
                <a:latin typeface="Verdana" panose="020B0604030504040204" pitchFamily="34" charset="0"/>
                <a:ea typeface="Verdana" panose="020B0604030504040204" pitchFamily="34" charset="0"/>
              </a:rPr>
              <a:t> промышленного</a:t>
            </a:r>
          </a:p>
          <a:p>
            <a:r>
              <a:rPr lang="ru-RU" sz="1000" dirty="0" smtClean="0">
                <a:latin typeface="Verdana" panose="020B0604030504040204" pitchFamily="34" charset="0"/>
                <a:ea typeface="Verdana" panose="020B0604030504040204" pitchFamily="34" charset="0"/>
              </a:rPr>
              <a:t> назначения</a:t>
            </a:r>
            <a:endParaRPr lang="ru-RU" sz="10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3625" y="6032007"/>
            <a:ext cx="529357" cy="529357"/>
          </a:xfrm>
          <a:prstGeom prst="rect">
            <a:avLst/>
          </a:prstGeom>
          <a:ln>
            <a:solidFill>
              <a:srgbClr val="00B050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2868987" y="6205423"/>
            <a:ext cx="122982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 smtClean="0">
                <a:latin typeface="Verdana" panose="020B0604030504040204" pitchFamily="34" charset="0"/>
                <a:ea typeface="Verdana" panose="020B0604030504040204" pitchFamily="34" charset="0"/>
              </a:rPr>
              <a:t>Туризм и отдых</a:t>
            </a:r>
            <a:endParaRPr lang="ru-RU" sz="10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24" name="Рисунок 23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76" y="999163"/>
            <a:ext cx="7295321" cy="4868250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58616" y="3468757"/>
            <a:ext cx="238541" cy="309396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32257" y="3805584"/>
            <a:ext cx="258520" cy="299277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22452" y="3596064"/>
            <a:ext cx="324106" cy="190503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98811" y="3863823"/>
            <a:ext cx="254424" cy="191445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25580" y="3630472"/>
            <a:ext cx="234654" cy="298730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947460" y="4332540"/>
            <a:ext cx="405775" cy="348790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123124" y="3863823"/>
            <a:ext cx="437004" cy="305334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52982" y="3193880"/>
            <a:ext cx="274877" cy="274877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0635" y="3468757"/>
            <a:ext cx="432348" cy="309396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98811" y="2951763"/>
            <a:ext cx="333445" cy="30629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145111" y="7184728"/>
            <a:ext cx="414564" cy="49381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18" y="156238"/>
            <a:ext cx="676137" cy="80550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40664" y="156237"/>
            <a:ext cx="996696" cy="768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78839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12172</TotalTime>
  <Words>3301</Words>
  <Application>Microsoft Office PowerPoint</Application>
  <PresentationFormat>Произвольный</PresentationFormat>
  <Paragraphs>831</Paragraphs>
  <Slides>31</Slides>
  <Notes>19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9" baseType="lpstr">
      <vt:lpstr>Arial</vt:lpstr>
      <vt:lpstr>Calibri</vt:lpstr>
      <vt:lpstr>Calibri Light</vt:lpstr>
      <vt:lpstr>Open Sans</vt:lpstr>
      <vt:lpstr>Open Sans Semibold</vt:lpstr>
      <vt:lpstr>Times New Roman</vt:lpstr>
      <vt:lpstr>Verdana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Home</dc:creator>
  <cp:lastModifiedBy>Андреенкова Наталья</cp:lastModifiedBy>
  <cp:revision>1561</cp:revision>
  <cp:lastPrinted>2023-08-22T13:33:03Z</cp:lastPrinted>
  <dcterms:created xsi:type="dcterms:W3CDTF">2017-05-10T15:02:08Z</dcterms:created>
  <dcterms:modified xsi:type="dcterms:W3CDTF">2023-11-10T08:36:07Z</dcterms:modified>
</cp:coreProperties>
</file>