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0" r:id="rId2"/>
    <p:sldId id="259" r:id="rId3"/>
    <p:sldId id="258" r:id="rId4"/>
    <p:sldId id="257" r:id="rId5"/>
    <p:sldId id="261" r:id="rId6"/>
    <p:sldId id="262" r:id="rId7"/>
    <p:sldId id="277" r:id="rId8"/>
    <p:sldId id="294" r:id="rId9"/>
    <p:sldId id="302" r:id="rId10"/>
    <p:sldId id="296" r:id="rId11"/>
    <p:sldId id="303" r:id="rId12"/>
    <p:sldId id="304" r:id="rId13"/>
    <p:sldId id="305" r:id="rId14"/>
    <p:sldId id="263" r:id="rId15"/>
    <p:sldId id="306" r:id="rId16"/>
    <p:sldId id="265" r:id="rId17"/>
    <p:sldId id="267" r:id="rId18"/>
    <p:sldId id="307" r:id="rId19"/>
    <p:sldId id="269" r:id="rId20"/>
    <p:sldId id="270" r:id="rId21"/>
    <p:sldId id="271" r:id="rId22"/>
    <p:sldId id="287" r:id="rId23"/>
    <p:sldId id="272" r:id="rId24"/>
    <p:sldId id="308" r:id="rId25"/>
    <p:sldId id="274" r:id="rId26"/>
    <p:sldId id="275" r:id="rId27"/>
    <p:sldId id="310" r:id="rId28"/>
    <p:sldId id="311" r:id="rId29"/>
    <p:sldId id="309" r:id="rId30"/>
    <p:sldId id="281" r:id="rId31"/>
  </p:sldIdLst>
  <p:sldSz cx="7559675" cy="7559675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79BC57"/>
    <a:srgbClr val="8BDCDE"/>
    <a:srgbClr val="65B7CA"/>
    <a:srgbClr val="C0D03C"/>
    <a:srgbClr val="D4E597"/>
    <a:srgbClr val="CBE294"/>
    <a:srgbClr val="7CD9E0"/>
    <a:srgbClr val="6DC781"/>
    <a:srgbClr val="79C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1" autoAdjust="0"/>
    <p:restoredTop sz="94707" autoAdjust="0"/>
  </p:normalViewPr>
  <p:slideViewPr>
    <p:cSldViewPr snapToGrid="0">
      <p:cViewPr varScale="1">
        <p:scale>
          <a:sx n="105" d="100"/>
          <a:sy n="105" d="100"/>
        </p:scale>
        <p:origin x="2124" y="78"/>
      </p:cViewPr>
      <p:guideLst>
        <p:guide orient="horz" pos="2381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317340448251141"/>
          <c:y val="8.1589760158741552E-7"/>
          <c:w val="0.50981465400858816"/>
          <c:h val="0.803946007160317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rgbClr val="C0D03C"/>
              </a:solidFill>
              <a:ln w="19050">
                <a:noFill/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959-4126-A4D1-A99845705119}"/>
              </c:ext>
            </c:extLst>
          </c:dPt>
          <c:dPt>
            <c:idx val="1"/>
            <c:bubble3D val="0"/>
            <c:explosion val="7"/>
            <c:spPr>
              <a:solidFill>
                <a:srgbClr val="6C8EBE"/>
              </a:solidFill>
              <a:ln w="19050">
                <a:noFill/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959-4126-A4D1-A99845705119}"/>
              </c:ext>
            </c:extLst>
          </c:dPt>
          <c:dPt>
            <c:idx val="2"/>
            <c:bubble3D val="0"/>
            <c:explosion val="9"/>
            <c:spPr>
              <a:solidFill>
                <a:srgbClr val="25B8CA"/>
              </a:solidFill>
              <a:ln w="19050">
                <a:noFill/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959-4126-A4D1-A99845705119}"/>
              </c:ext>
            </c:extLst>
          </c:dPt>
          <c:dPt>
            <c:idx val="3"/>
            <c:bubble3D val="0"/>
            <c:explosion val="8"/>
            <c:spPr>
              <a:solidFill>
                <a:srgbClr val="EBE352"/>
              </a:solidFill>
              <a:ln w="19050">
                <a:noFill/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959-4126-A4D1-A99845705119}"/>
              </c:ext>
            </c:extLst>
          </c:dPt>
          <c:dPt>
            <c:idx val="4"/>
            <c:bubble3D val="0"/>
            <c:explosion val="10"/>
            <c:spPr>
              <a:solidFill>
                <a:srgbClr val="77CA82"/>
              </a:solidFill>
              <a:ln w="19050">
                <a:noFill/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959-4126-A4D1-A99845705119}"/>
              </c:ext>
            </c:extLst>
          </c:dPt>
          <c:dPt>
            <c:idx val="5"/>
            <c:bubble3D val="0"/>
            <c:explosion val="14"/>
            <c:spPr>
              <a:solidFill>
                <a:srgbClr val="8BDCDE"/>
              </a:solidFill>
              <a:ln w="19050">
                <a:noFill/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959-4126-A4D1-A99845705119}"/>
              </c:ext>
            </c:extLst>
          </c:dPt>
          <c:dPt>
            <c:idx val="7"/>
            <c:bubble3D val="0"/>
            <c:explosion val="12"/>
            <c:spPr>
              <a:solidFill>
                <a:srgbClr val="CBE294"/>
              </a:solidFill>
            </c:spPr>
            <c:extLst>
              <c:ext xmlns:c16="http://schemas.microsoft.com/office/drawing/2014/chart" uri="{C3380CC4-5D6E-409C-BE32-E72D297353CC}">
                <c16:uniqueId val="{00000007-993C-4E5B-A049-2B443809557A}"/>
              </c:ext>
            </c:extLst>
          </c:dPt>
          <c:dLbls>
            <c:dLbl>
              <c:idx val="1"/>
              <c:layout>
                <c:manualLayout>
                  <c:x val="0"/>
                  <c:y val="-4.83546400884184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959-4126-A4D1-A99845705119}"/>
                </c:ext>
              </c:extLst>
            </c:dLbl>
            <c:dLbl>
              <c:idx val="2"/>
              <c:layout>
                <c:manualLayout>
                  <c:x val="-5.2564089296483528E-3"/>
                  <c:y val="-1.3830340853761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959-4126-A4D1-A99845705119}"/>
                </c:ext>
              </c:extLst>
            </c:dLbl>
            <c:dLbl>
              <c:idx val="3"/>
              <c:layout>
                <c:manualLayout>
                  <c:x val="-5.0182184920752188E-2"/>
                  <c:y val="2.08620121340291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959-4126-A4D1-A99845705119}"/>
                </c:ext>
              </c:extLst>
            </c:dLbl>
            <c:dLbl>
              <c:idx val="4"/>
              <c:layout>
                <c:manualLayout>
                  <c:x val="-1.4337713360509759E-2"/>
                  <c:y val="3.177921158182968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959-4126-A4D1-A99845705119}"/>
                </c:ext>
              </c:extLst>
            </c:dLbl>
            <c:dLbl>
              <c:idx val="5"/>
              <c:layout>
                <c:manualLayout>
                  <c:x val="-7.1688566802549283E-3"/>
                  <c:y val="-2.40396069331714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959-4126-A4D1-A99845705119}"/>
                </c:ext>
              </c:extLst>
            </c:dLbl>
            <c:dLbl>
              <c:idx val="6"/>
              <c:layout>
                <c:manualLayout>
                  <c:x val="2.8675238562051512E-2"/>
                  <c:y val="-3.13614720098168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93C-4E5B-A049-2B443809557A}"/>
                </c:ext>
              </c:extLst>
            </c:dLbl>
            <c:dLbl>
              <c:idx val="7"/>
              <c:layout>
                <c:manualLayout>
                  <c:x val="4.7792377868365425E-3"/>
                  <c:y val="-1.0361899540160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93C-4E5B-A049-2B443809557A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70AD47"/>
                </a:solidFill>
                <a:round/>
              </a:ln>
              <a:effectLst>
                <a:outerShdw blurRad="50800" dist="38100" dir="2700000" algn="tl" rotWithShape="0">
                  <a:srgbClr val="70AD47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хранение и транспортировка</c:v>
                </c:pt>
                <c:pt idx="1">
                  <c:v>производство и распределение электроэнергии, газа и воды</c:v>
                </c:pt>
                <c:pt idx="2">
                  <c:v>деятельность профессиональная.научная.техническая</c:v>
                </c:pt>
                <c:pt idx="3">
                  <c:v>образование</c:v>
                </c:pt>
                <c:pt idx="4">
                  <c:v>торговля  оптовая и розничная</c:v>
                </c:pt>
                <c:pt idx="5">
                  <c:v>здравоохранение</c:v>
                </c:pt>
                <c:pt idx="6">
                  <c:v>государственное управление</c:v>
                </c:pt>
                <c:pt idx="7">
                  <c:v>прочее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1.17E-2</c:v>
                </c:pt>
                <c:pt idx="1">
                  <c:v>0.33500000000000002</c:v>
                </c:pt>
                <c:pt idx="2">
                  <c:v>2.3999999999999998E-3</c:v>
                </c:pt>
                <c:pt idx="3">
                  <c:v>7.6999999999999999E-2</c:v>
                </c:pt>
                <c:pt idx="4">
                  <c:v>0.29799999999999999</c:v>
                </c:pt>
                <c:pt idx="5">
                  <c:v>8.6999999999999994E-2</c:v>
                </c:pt>
                <c:pt idx="6">
                  <c:v>0.122</c:v>
                </c:pt>
                <c:pt idx="7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959-4126-A4D1-A998457051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636661269640922E-2"/>
          <c:y val="0.62621005773291416"/>
          <c:w val="0.78944202398838681"/>
          <c:h val="0.32260313761581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0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  <a:scene3d>
      <a:camera prst="orthographicFront"/>
      <a:lightRig rig="threePt" dir="t"/>
    </a:scene3d>
    <a:sp3d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74284240574641"/>
          <c:y val="0.13347038811186723"/>
          <c:w val="0.58332629399214397"/>
          <c:h val="0.765994819391343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Отраслевая структура малых предприятий, %</c:v>
                </c:pt>
              </c:strCache>
            </c:strRef>
          </c:tx>
          <c:spPr>
            <a:ln w="3175">
              <a:solidFill>
                <a:srgbClr val="0070C0"/>
              </a:solidFill>
            </a:ln>
          </c:spPr>
          <c:explosion val="6"/>
          <c:dPt>
            <c:idx val="0"/>
            <c:bubble3D val="0"/>
            <c:spPr>
              <a:solidFill>
                <a:srgbClr val="0070C0"/>
              </a:solidFill>
              <a:ln w="3175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19-4056-BA0C-AD5E9B5B2677}"/>
              </c:ext>
            </c:extLst>
          </c:dPt>
          <c:dPt>
            <c:idx val="1"/>
            <c:bubble3D val="0"/>
            <c:explosion val="7"/>
            <c:spPr>
              <a:solidFill>
                <a:srgbClr val="C0D03C"/>
              </a:solidFill>
              <a:ln w="3175">
                <a:solidFill>
                  <a:srgbClr val="007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B19-4056-BA0C-AD5E9B5B2677}"/>
              </c:ext>
            </c:extLst>
          </c:dPt>
          <c:dPt>
            <c:idx val="2"/>
            <c:bubble3D val="0"/>
            <c:spPr>
              <a:solidFill>
                <a:srgbClr val="EBE352"/>
              </a:solidFill>
              <a:ln w="3175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19-4056-BA0C-AD5E9B5B2677}"/>
              </c:ext>
            </c:extLst>
          </c:dPt>
          <c:dPt>
            <c:idx val="3"/>
            <c:bubble3D val="0"/>
            <c:spPr>
              <a:solidFill>
                <a:srgbClr val="77CA82"/>
              </a:solidFill>
              <a:ln w="3175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19-4056-BA0C-AD5E9B5B2677}"/>
              </c:ext>
            </c:extLst>
          </c:dPt>
          <c:dPt>
            <c:idx val="4"/>
            <c:bubble3D val="0"/>
            <c:spPr>
              <a:solidFill>
                <a:srgbClr val="65B7CA"/>
              </a:solidFill>
              <a:ln w="3175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19-4056-BA0C-AD5E9B5B2677}"/>
              </c:ext>
            </c:extLst>
          </c:dPt>
          <c:dPt>
            <c:idx val="5"/>
            <c:bubble3D val="0"/>
            <c:spPr>
              <a:solidFill>
                <a:srgbClr val="8BDCDE"/>
              </a:solidFill>
              <a:ln w="3175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EA9-4078-A26C-BA95FD8E8760}"/>
              </c:ext>
            </c:extLst>
          </c:dPt>
          <c:dLbls>
            <c:dLbl>
              <c:idx val="0"/>
              <c:layout>
                <c:manualLayout>
                  <c:x val="-1.6632508165242529E-2"/>
                  <c:y val="9.93425088770596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19-4056-BA0C-AD5E9B5B2677}"/>
                </c:ext>
              </c:extLst>
            </c:dLbl>
            <c:dLbl>
              <c:idx val="1"/>
              <c:layout>
                <c:manualLayout>
                  <c:x val="4.9791344488997608E-3"/>
                  <c:y val="4.0575754007845272E-2"/>
                </c:manualLayout>
              </c:layout>
              <c:spPr>
                <a:solidFill>
                  <a:prstClr val="white">
                    <a:alpha val="90000"/>
                  </a:prstClr>
                </a:solidFill>
                <a:ln>
                  <a:solidFill>
                    <a:srgbClr val="B2D499"/>
                  </a:solidFill>
                </a:ln>
                <a:effectLst>
                  <a:outerShdw blurRad="50800" dist="38100" dir="2700000" algn="ctr" rotWithShape="0">
                    <a:srgbClr val="000000">
                      <a:alpha val="40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52406581650298"/>
                      <c:h val="8.36392536453266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B19-4056-BA0C-AD5E9B5B2677}"/>
                </c:ext>
              </c:extLst>
            </c:dLbl>
            <c:dLbl>
              <c:idx val="2"/>
              <c:layout>
                <c:manualLayout>
                  <c:x val="-5.2749755432051168E-2"/>
                  <c:y val="-1.72939995414293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B19-4056-BA0C-AD5E9B5B2677}"/>
                </c:ext>
              </c:extLst>
            </c:dLbl>
            <c:dLbl>
              <c:idx val="3"/>
              <c:layout>
                <c:manualLayout>
                  <c:x val="3.8508185062785361E-2"/>
                  <c:y val="-4.6781949668775677E-2"/>
                </c:manualLayout>
              </c:layout>
              <c:spPr>
                <a:solidFill>
                  <a:prstClr val="white">
                    <a:alpha val="90000"/>
                  </a:prstClr>
                </a:solidFill>
                <a:ln>
                  <a:solidFill>
                    <a:srgbClr val="B2D499"/>
                  </a:solidFill>
                </a:ln>
                <a:effectLst>
                  <a:outerShdw blurRad="50800" dist="38100" dir="2700000" algn="ctr" rotWithShape="0">
                    <a:srgbClr val="000000">
                      <a:alpha val="40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28478374436008"/>
                      <c:h val="6.59917209411852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B19-4056-BA0C-AD5E9B5B2677}"/>
                </c:ext>
              </c:extLst>
            </c:dLbl>
            <c:dLbl>
              <c:idx val="4"/>
              <c:layout>
                <c:manualLayout>
                  <c:x val="1.6384282905066109E-2"/>
                  <c:y val="-2.38549677451338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B19-4056-BA0C-AD5E9B5B2677}"/>
                </c:ext>
              </c:extLst>
            </c:dLbl>
            <c:dLbl>
              <c:idx val="5"/>
              <c:layout>
                <c:manualLayout>
                  <c:x val="1.3397557293551883E-2"/>
                  <c:y val="2.71579156106117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EA9-4078-A26C-BA95FD8E8760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>
                <a:solidFill>
                  <a:srgbClr val="B2D499"/>
                </a:solidFill>
              </a:ln>
              <a:effectLst>
                <a:outerShdw blurRad="50800" dist="38100" dir="2700000" algn="ctr" rotWithShape="0">
                  <a:srgbClr val="000000">
                    <a:alpha val="40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Промышленность</c:v>
                </c:pt>
                <c:pt idx="1">
                  <c:v>Грузоперевозки</c:v>
                </c:pt>
                <c:pt idx="2">
                  <c:v>Оптовая и розничная торговля</c:v>
                </c:pt>
                <c:pt idx="3">
                  <c:v>Сельское хозяйство</c:v>
                </c:pt>
                <c:pt idx="4">
                  <c:v>Заготовка и переработка дреесины</c:v>
                </c:pt>
                <c:pt idx="5">
                  <c:v>Прочие виды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5.0999999999999997E-2</c:v>
                </c:pt>
                <c:pt idx="1">
                  <c:v>0.122</c:v>
                </c:pt>
                <c:pt idx="2">
                  <c:v>0.38</c:v>
                </c:pt>
                <c:pt idx="3">
                  <c:v>0.09</c:v>
                </c:pt>
                <c:pt idx="4">
                  <c:v>3.7999999999999999E-2</c:v>
                </c:pt>
                <c:pt idx="5">
                  <c:v>0.31900000000000001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19-4056-BA0C-AD5E9B5B26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95286328998061"/>
          <c:y val="0.2333156749471087"/>
          <c:w val="0.76352825514748113"/>
          <c:h val="0.634320861818657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">
              <a:solidFill>
                <a:schemeClr val="accent5">
                  <a:lumMod val="50000"/>
                </a:schemeClr>
              </a:solidFill>
            </a:ln>
          </c:spPr>
          <c:explosion val="8"/>
          <c:dPt>
            <c:idx val="0"/>
            <c:bubble3D val="0"/>
            <c:spPr>
              <a:solidFill>
                <a:srgbClr val="EBE352"/>
              </a:solidFill>
              <a:ln w="3175">
                <a:solidFill>
                  <a:schemeClr val="accent5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A3-4C9E-8347-B41F29429662}"/>
              </c:ext>
            </c:extLst>
          </c:dPt>
          <c:dPt>
            <c:idx val="1"/>
            <c:bubble3D val="0"/>
            <c:spPr>
              <a:solidFill>
                <a:srgbClr val="77CA82"/>
              </a:solidFill>
              <a:ln w="3175">
                <a:solidFill>
                  <a:schemeClr val="accent5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A3-4C9E-8347-B41F29429662}"/>
              </c:ext>
            </c:extLst>
          </c:dPt>
          <c:dPt>
            <c:idx val="2"/>
            <c:bubble3D val="0"/>
            <c:spPr>
              <a:solidFill>
                <a:srgbClr val="00AEFF"/>
              </a:solidFill>
              <a:ln w="3175">
                <a:solidFill>
                  <a:schemeClr val="accent5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A3-4C9E-8347-B41F29429662}"/>
              </c:ext>
            </c:extLst>
          </c:dPt>
          <c:dLbls>
            <c:dLbl>
              <c:idx val="0"/>
              <c:layout>
                <c:manualLayout>
                  <c:x val="0.11765370604896094"/>
                  <c:y val="1.96702128729635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FA3-4C9E-8347-B41F29429662}"/>
                </c:ext>
              </c:extLst>
            </c:dLbl>
            <c:dLbl>
              <c:idx val="1"/>
              <c:layout>
                <c:manualLayout>
                  <c:x val="-7.7991729806999185E-2"/>
                  <c:y val="-2.336606840501185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FA3-4C9E-8347-B41F29429662}"/>
                </c:ext>
              </c:extLst>
            </c:dLbl>
            <c:dLbl>
              <c:idx val="2"/>
              <c:layout>
                <c:manualLayout>
                  <c:x val="6.1505827313914602E-2"/>
                  <c:y val="4.43670306752991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FA3-4C9E-8347-B41F29429662}"/>
                </c:ext>
              </c:extLst>
            </c:dLbl>
            <c:dLbl>
              <c:idx val="4"/>
              <c:layout>
                <c:manualLayout>
                  <c:x val="0"/>
                  <c:y val="-4.42530334984058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A3-4C9E-8347-B41F29429662}"/>
                </c:ext>
              </c:extLst>
            </c:dLbl>
            <c:dLbl>
              <c:idx val="5"/>
              <c:layout>
                <c:manualLayout>
                  <c:x val="-6.5289807870970176E-2"/>
                  <c:y val="4.43050027996365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A3-4C9E-8347-B41F29429662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>
                <a:solidFill>
                  <a:srgbClr val="A4C987">
                    <a:alpha val="85000"/>
                  </a:srgbClr>
                </a:solidFill>
              </a:ln>
              <a:effectLst>
                <a:outerShdw blurRad="50800" dist="38100" dir="2700000" algn="ctr" rotWithShape="0">
                  <a:srgbClr val="000000">
                    <a:alpha val="40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Сфера промышленности</c:v>
                </c:pt>
                <c:pt idx="1">
                  <c:v>Сфера промышленности</c:v>
                </c:pt>
                <c:pt idx="2">
                  <c:v>Сфера промышленности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0.1105</c:v>
                </c:pt>
                <c:pt idx="1">
                  <c:v>0.31430000000000002</c:v>
                </c:pt>
                <c:pt idx="2">
                  <c:v>0.57520000000000004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FA3-4C9E-8347-B41F294296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13836735529574"/>
          <c:y val="5.6849850136553047E-2"/>
          <c:w val="0.72451321635511745"/>
          <c:h val="0.7397898775795961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">
              <a:solidFill>
                <a:schemeClr val="accent5">
                  <a:lumMod val="50000"/>
                </a:schemeClr>
              </a:solidFill>
            </a:ln>
          </c:spPr>
          <c:explosion val="8"/>
          <c:dPt>
            <c:idx val="0"/>
            <c:bubble3D val="0"/>
            <c:explosion val="5"/>
            <c:spPr>
              <a:solidFill>
                <a:srgbClr val="0070C0"/>
              </a:solidFill>
              <a:ln w="3175">
                <a:solidFill>
                  <a:schemeClr val="accent5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DD-4903-8301-36BE8AE14F30}"/>
              </c:ext>
            </c:extLst>
          </c:dPt>
          <c:dPt>
            <c:idx val="1"/>
            <c:bubble3D val="0"/>
            <c:spPr>
              <a:solidFill>
                <a:srgbClr val="E3DE4C"/>
              </a:solidFill>
              <a:ln w="3175">
                <a:solidFill>
                  <a:schemeClr val="accent5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DD-4903-8301-36BE8AE14F30}"/>
              </c:ext>
            </c:extLst>
          </c:dPt>
          <c:dLbls>
            <c:dLbl>
              <c:idx val="0"/>
              <c:layout>
                <c:manualLayout>
                  <c:x val="-0.25054567543960632"/>
                  <c:y val="3.15442183905074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DD-4903-8301-36BE8AE14F30}"/>
                </c:ext>
              </c:extLst>
            </c:dLbl>
            <c:dLbl>
              <c:idx val="1"/>
              <c:layout>
                <c:manualLayout>
                  <c:x val="0.26828209235010508"/>
                  <c:y val="-7.07846470025592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9DD-4903-8301-36BE8AE14F30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>
                <a:solidFill>
                  <a:srgbClr val="70AD47"/>
                </a:solidFill>
              </a:ln>
              <a:effectLst>
                <a:outerShdw blurRad="50800" dist="38100" dir="2700000" algn="ctr" rotWithShape="0">
                  <a:schemeClr val="accent6">
                    <a:lumMod val="75000"/>
                    <a:alpha val="40000"/>
                  </a:scheme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Растениеводство</c:v>
                </c:pt>
                <c:pt idx="1">
                  <c:v>Животноводство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0.51300000000000001</c:v>
                </c:pt>
                <c:pt idx="1">
                  <c:v>0.48699999999999999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DD-4903-8301-36BE8AE14F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99510478141275"/>
          <c:y val="0.84464055881081856"/>
          <c:w val="0.64384712676990463"/>
          <c:h val="0.150474381430935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74263225914739"/>
          <c:y val="6.1856478466653805E-2"/>
          <c:w val="0.45118517016680837"/>
          <c:h val="0.5537968013764851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5BAFF"/>
            </a:solidFill>
            <a:ln>
              <a:solidFill>
                <a:schemeClr val="accent5">
                  <a:lumMod val="50000"/>
                </a:schemeClr>
              </a:solidFill>
            </a:ln>
          </c:spPr>
          <c:explosion val="8"/>
          <c:dPt>
            <c:idx val="0"/>
            <c:bubble3D val="0"/>
            <c:spPr>
              <a:solidFill>
                <a:srgbClr val="81D78C"/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807-427C-8B80-2CB59859BBFF}"/>
              </c:ext>
            </c:extLst>
          </c:dPt>
          <c:dPt>
            <c:idx val="1"/>
            <c:bubble3D val="0"/>
            <c:explosion val="9"/>
            <c:spPr>
              <a:solidFill>
                <a:srgbClr val="05BAFF"/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07-427C-8B80-2CB59859BBFF}"/>
              </c:ext>
            </c:extLst>
          </c:dPt>
          <c:dPt>
            <c:idx val="2"/>
            <c:bubble3D val="0"/>
            <c:spPr>
              <a:solidFill>
                <a:srgbClr val="C3D445"/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807-427C-8B80-2CB59859BBFF}"/>
              </c:ext>
            </c:extLst>
          </c:dPt>
          <c:dLbls>
            <c:dLbl>
              <c:idx val="0"/>
              <c:layout>
                <c:manualLayout>
                  <c:x val="-2.876984014615985E-3"/>
                  <c:y val="2.47190123962093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07-427C-8B80-2CB59859BBFF}"/>
                </c:ext>
              </c:extLst>
            </c:dLbl>
            <c:dLbl>
              <c:idx val="1"/>
              <c:layout>
                <c:manualLayout>
                  <c:x val="-2.9357922862848392E-2"/>
                  <c:y val="-0.148314074377256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07-427C-8B80-2CB59859BBFF}"/>
                </c:ext>
              </c:extLst>
            </c:dLbl>
            <c:dLbl>
              <c:idx val="2"/>
              <c:layout>
                <c:manualLayout>
                  <c:x val="-4.2900588875586412E-2"/>
                  <c:y val="2.6738797616075109E-2"/>
                </c:manualLayout>
              </c:layout>
              <c:spPr>
                <a:solidFill>
                  <a:prstClr val="white">
                    <a:alpha val="90000"/>
                  </a:prstClr>
                </a:solidFill>
                <a:ln>
                  <a:solidFill>
                    <a:srgbClr val="70AD47">
                      <a:alpha val="90000"/>
                    </a:srgbClr>
                  </a:solidFill>
                </a:ln>
                <a:effectLst>
                  <a:outerShdw blurRad="50800" dist="38100" dir="2700000" algn="ctr" rotWithShape="0">
                    <a:schemeClr val="accent6">
                      <a:lumMod val="60000"/>
                      <a:lumOff val="40000"/>
                      <a:alpha val="40000"/>
                    </a:scheme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07-427C-8B80-2CB59859BBFF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>
                <a:solidFill>
                  <a:srgbClr val="70AD47">
                    <a:alpha val="90000"/>
                  </a:srgbClr>
                </a:solidFill>
              </a:ln>
              <a:effectLst>
                <a:outerShdw blurRad="50800" dist="50800" dir="2700000" algn="ctr" rotWithShape="0">
                  <a:schemeClr val="accent6">
                    <a:lumMod val="60000"/>
                    <a:lumOff val="40000"/>
                    <a:alpha val="40000"/>
                  </a:scheme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поступления</c:v>
                </c:pt>
                <c:pt idx="1">
                  <c:v>Безвозмездные поступления</c:v>
                </c:pt>
                <c:pt idx="2">
                  <c:v>Прочие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11.9</c:v>
                </c:pt>
                <c:pt idx="1">
                  <c:v>84.9</c:v>
                </c:pt>
                <c:pt idx="2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07-427C-8B80-2CB59859BB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32945318048404"/>
          <c:y val="0.60510724269844118"/>
          <c:w val="0.5845289130604695"/>
          <c:h val="0.204185159583608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rtl="0"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77237077635686"/>
          <c:y val="0.53449844336849506"/>
          <c:w val="0.2803538044195743"/>
          <c:h val="0.4400348735366432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explosion val="6"/>
          <c:dPt>
            <c:idx val="0"/>
            <c:bubble3D val="0"/>
            <c:spPr>
              <a:solidFill>
                <a:srgbClr val="B7C73E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D74-4828-AC9A-D7FF2275CF7B}"/>
              </c:ext>
            </c:extLst>
          </c:dPt>
          <c:dPt>
            <c:idx val="1"/>
            <c:bubble3D val="0"/>
            <c:explosion val="15"/>
            <c:spPr>
              <a:solidFill>
                <a:srgbClr val="8BDCDE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D74-4828-AC9A-D7FF2275CF7B}"/>
              </c:ext>
            </c:extLst>
          </c:dPt>
          <c:dPt>
            <c:idx val="2"/>
            <c:bubble3D val="0"/>
            <c:spPr>
              <a:solidFill>
                <a:srgbClr val="EBE352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D74-4828-AC9A-D7FF2275CF7B}"/>
              </c:ext>
            </c:extLst>
          </c:dPt>
          <c:dPt>
            <c:idx val="3"/>
            <c:bubble3D val="0"/>
            <c:explosion val="7"/>
            <c:spPr>
              <a:solidFill>
                <a:schemeClr val="accent5">
                  <a:lumMod val="50000"/>
                </a:schemeClr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D74-4828-AC9A-D7FF2275CF7B}"/>
              </c:ext>
            </c:extLst>
          </c:dPt>
          <c:dPt>
            <c:idx val="4"/>
            <c:bubble3D val="0"/>
            <c:explosion val="13"/>
            <c:spPr>
              <a:solidFill>
                <a:srgbClr val="00AEFF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D74-4828-AC9A-D7FF2275CF7B}"/>
              </c:ext>
            </c:extLst>
          </c:dPt>
          <c:dPt>
            <c:idx val="5"/>
            <c:bubble3D val="0"/>
            <c:spPr>
              <a:solidFill>
                <a:srgbClr val="6DC78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D74-4828-AC9A-D7FF2275CF7B}"/>
              </c:ext>
            </c:extLst>
          </c:dPt>
          <c:dLbls>
            <c:dLbl>
              <c:idx val="0"/>
              <c:layout>
                <c:manualLayout>
                  <c:x val="-9.0140349233523188E-3"/>
                  <c:y val="-8.488894364956164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74-4828-AC9A-D7FF2275CF7B}"/>
                </c:ext>
              </c:extLst>
            </c:dLbl>
            <c:dLbl>
              <c:idx val="1"/>
              <c:layout>
                <c:manualLayout>
                  <c:x val="2.8051392774860852E-3"/>
                  <c:y val="-9.083116970503122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74-4828-AC9A-D7FF2275CF7B}"/>
                </c:ext>
              </c:extLst>
            </c:dLbl>
            <c:dLbl>
              <c:idx val="2"/>
              <c:layout>
                <c:manualLayout>
                  <c:x val="2.6102373885134246E-3"/>
                  <c:y val="-2.88905371554005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74-4828-AC9A-D7FF2275CF7B}"/>
                </c:ext>
              </c:extLst>
            </c:dLbl>
            <c:dLbl>
              <c:idx val="3"/>
              <c:layout>
                <c:manualLayout>
                  <c:x val="1.7213541777567561E-2"/>
                  <c:y val="-3.77187644893283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74-4828-AC9A-D7FF2275CF7B}"/>
                </c:ext>
              </c:extLst>
            </c:dLbl>
            <c:dLbl>
              <c:idx val="4"/>
              <c:layout>
                <c:manualLayout>
                  <c:x val="-1.8028069846704627E-2"/>
                  <c:y val="-8.488894364955966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74-4828-AC9A-D7FF2275CF7B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>
                <a:solidFill>
                  <a:srgbClr val="70AD47">
                    <a:alpha val="90000"/>
                  </a:srgbClr>
                </a:solidFill>
              </a:ln>
              <a:effectLst>
                <a:outerShdw blurRad="50800" dist="38100" dir="2700000" algn="ctr" rotWithShape="0">
                  <a:schemeClr val="accent6">
                    <a:lumMod val="60000"/>
                    <a:lumOff val="40000"/>
                    <a:alpha val="40000"/>
                  </a:scheme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Национальная экономика</c:v>
                </c:pt>
                <c:pt idx="1">
                  <c:v>Жилищно-коммунальное хозяйство</c:v>
                </c:pt>
                <c:pt idx="2">
                  <c:v>Общегосударственные расходы</c:v>
                </c:pt>
                <c:pt idx="3">
                  <c:v>Социальная политика</c:v>
                </c:pt>
                <c:pt idx="4">
                  <c:v>Образование</c:v>
                </c:pt>
                <c:pt idx="5">
                  <c:v>Другое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11.5</c:v>
                </c:pt>
                <c:pt idx="1">
                  <c:v>5.6</c:v>
                </c:pt>
                <c:pt idx="2">
                  <c:v>15.8</c:v>
                </c:pt>
                <c:pt idx="3">
                  <c:v>6.5</c:v>
                </c:pt>
                <c:pt idx="4">
                  <c:v>45.8</c:v>
                </c:pt>
                <c:pt idx="5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D74-4828-AC9A-D7FF2275CF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286067141074833E-2"/>
          <c:y val="0.5413198604256434"/>
          <c:w val="0.46009522227758404"/>
          <c:h val="0.348679288157433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1B3DC-399D-44FA-8619-304EA245A766}" type="datetimeFigureOut">
              <a:rPr lang="ru-RU" smtClean="0"/>
              <a:pPr/>
              <a:t>04.07.2023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701800" y="1243013"/>
            <a:ext cx="33575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23618-DF07-46CB-B655-B5123BD5FC9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73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23618-DF07-46CB-B655-B5123BD5FC91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224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23618-DF07-46CB-B655-B5123BD5FC91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4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23618-DF07-46CB-B655-B5123BD5FC91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095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E5F84CF-63B4-425D-88AB-CF404908FDEC}" type="slidenum">
              <a:rPr lang="ru-RU" smtClean="0">
                <a:latin typeface="Calibri" pitchFamily="34" charset="0"/>
              </a:rPr>
              <a:pPr/>
              <a:t>18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03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23618-DF07-46CB-B655-B5123BD5FC91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377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23618-DF07-46CB-B655-B5123BD5FC91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313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23618-DF07-46CB-B655-B5123BD5FC91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399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ECD873-BD94-4236-96BF-771E8AD4F701}" type="slidenum">
              <a:rPr lang="ru-RU"/>
              <a:pPr>
                <a:spcBef>
                  <a:spcPct val="0"/>
                </a:spcBef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11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23618-DF07-46CB-B655-B5123BD5FC91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565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E583E0-2042-4AAA-97C3-234AAD82A257}" type="slidenum">
              <a:rPr lang="ru-RU" altLang="ru-RU">
                <a:latin typeface="Calibri" panose="020F0502020204030204" pitchFamily="34" charset="0"/>
              </a:rPr>
              <a:pPr eaLnBrk="1" hangingPunct="1"/>
              <a:t>27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92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677DC7-9976-4351-BA43-2921D335A2E9}" type="slidenum">
              <a:rPr lang="ru-RU" altLang="ru-RU">
                <a:latin typeface="Calibri" panose="020F0502020204030204" pitchFamily="34" charset="0"/>
              </a:rPr>
              <a:pPr eaLnBrk="1" hangingPunct="1"/>
              <a:t>28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62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23618-DF07-46CB-B655-B5123BD5FC91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40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BB31E8-1B2B-4407-8993-64E025C78A5E}" type="slidenum">
              <a:rPr lang="ru-RU"/>
              <a:pPr>
                <a:spcBef>
                  <a:spcPct val="0"/>
                </a:spcBef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724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23618-DF07-46CB-B655-B5123BD5FC9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681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93E3E0-7EBB-4BB1-BBED-0352D1322C33}" type="slidenum">
              <a:rPr lang="ru-RU"/>
              <a:pPr>
                <a:spcBef>
                  <a:spcPct val="0"/>
                </a:spcBef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63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970195-F69B-4F6F-9ACF-569822554A2F}" type="slidenum">
              <a:rPr lang="ru-RU"/>
              <a:pPr>
                <a:spcBef>
                  <a:spcPct val="0"/>
                </a:spcBef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580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9404B2-C1F0-4990-BF4D-CE7FCE1D66E2}" type="slidenum">
              <a:rPr lang="ru-RU"/>
              <a:pPr>
                <a:spcBef>
                  <a:spcPct val="0"/>
                </a:spcBef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455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23618-DF07-46CB-B655-B5123BD5FC91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596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285753B-7658-481F-A8C7-6CF2C382F5C9}" type="slidenum">
              <a:rPr lang="ru-RU" smtClean="0">
                <a:latin typeface="Calibri" pitchFamily="34" charset="0"/>
              </a:rPr>
              <a:pPr/>
              <a:t>15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7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237197"/>
            <a:ext cx="6425724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3970580"/>
            <a:ext cx="5669756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F4B1-7501-4FBD-9D17-2142E827AE0D}" type="datetimeFigureOut">
              <a:rPr lang="ru-RU" smtClean="0"/>
              <a:pPr/>
              <a:t>04.07.2023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1C7-1292-4BD5-ADB5-D2D0DBF4AA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21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F4B1-7501-4FBD-9D17-2142E827AE0D}" type="datetimeFigureOut">
              <a:rPr lang="ru-RU" smtClean="0"/>
              <a:pPr/>
              <a:t>04.07.2023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1C7-1292-4BD5-ADB5-D2D0DBF4AA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52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402483"/>
            <a:ext cx="1630055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402483"/>
            <a:ext cx="479566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F4B1-7501-4FBD-9D17-2142E827AE0D}" type="datetimeFigureOut">
              <a:rPr lang="ru-RU" smtClean="0"/>
              <a:pPr/>
              <a:t>04.07.2023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1C7-1292-4BD5-ADB5-D2D0DBF4AA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03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F4B1-7501-4FBD-9D17-2142E827AE0D}" type="datetimeFigureOut">
              <a:rPr lang="ru-RU" smtClean="0"/>
              <a:pPr/>
              <a:t>04.07.2023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1C7-1292-4BD5-ADB5-D2D0DBF4AA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90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884671"/>
            <a:ext cx="6520220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5059035"/>
            <a:ext cx="6520220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F4B1-7501-4FBD-9D17-2142E827AE0D}" type="datetimeFigureOut">
              <a:rPr lang="ru-RU" smtClean="0"/>
              <a:pPr/>
              <a:t>04.07.2023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1C7-1292-4BD5-ADB5-D2D0DBF4AA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56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012414"/>
            <a:ext cx="3212862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012414"/>
            <a:ext cx="3212862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F4B1-7501-4FBD-9D17-2142E827AE0D}" type="datetimeFigureOut">
              <a:rPr lang="ru-RU" smtClean="0"/>
              <a:pPr/>
              <a:t>04.07.2023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1C7-1292-4BD5-ADB5-D2D0DBF4AA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48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402484"/>
            <a:ext cx="6520220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853171"/>
            <a:ext cx="319809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2761381"/>
            <a:ext cx="319809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853171"/>
            <a:ext cx="3213847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2761381"/>
            <a:ext cx="321384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F4B1-7501-4FBD-9D17-2142E827AE0D}" type="datetimeFigureOut">
              <a:rPr lang="ru-RU" smtClean="0"/>
              <a:pPr/>
              <a:t>04.07.2023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1C7-1292-4BD5-ADB5-D2D0DBF4AA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56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F4B1-7501-4FBD-9D17-2142E827AE0D}" type="datetimeFigureOut">
              <a:rPr lang="ru-RU" smtClean="0"/>
              <a:pPr/>
              <a:t>04.07.2023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1C7-1292-4BD5-ADB5-D2D0DBF4AA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22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F4B1-7501-4FBD-9D17-2142E827AE0D}" type="datetimeFigureOut">
              <a:rPr lang="ru-RU" smtClean="0"/>
              <a:pPr/>
              <a:t>04.07.2023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1C7-1292-4BD5-ADB5-D2D0DBF4AA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86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03978"/>
            <a:ext cx="2438192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088455"/>
            <a:ext cx="3827085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267902"/>
            <a:ext cx="2438192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F4B1-7501-4FBD-9D17-2142E827AE0D}" type="datetimeFigureOut">
              <a:rPr lang="ru-RU" smtClean="0"/>
              <a:pPr/>
              <a:t>04.07.2023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1C7-1292-4BD5-ADB5-D2D0DBF4AA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8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03978"/>
            <a:ext cx="2438192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088455"/>
            <a:ext cx="3827085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267902"/>
            <a:ext cx="2438192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F4B1-7501-4FBD-9D17-2142E827AE0D}" type="datetimeFigureOut">
              <a:rPr lang="ru-RU" smtClean="0"/>
              <a:pPr/>
              <a:t>04.07.2023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1C7-1292-4BD5-ADB5-D2D0DBF4AA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43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402484"/>
            <a:ext cx="652022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012414"/>
            <a:ext cx="652022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7006700"/>
            <a:ext cx="170092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4F4B1-7501-4FBD-9D17-2142E827AE0D}" type="datetimeFigureOut">
              <a:rPr lang="ru-RU" smtClean="0"/>
              <a:pPr/>
              <a:t>04.07.2023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7006700"/>
            <a:ext cx="255139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7006700"/>
            <a:ext cx="170092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C61C7-1292-4BD5-ADB5-D2D0DBF4AA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69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hyperlink" Target="https://yandex.ru/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hyperlink" Target="https://yandex.ru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49.png"/><Relationship Id="rId18" Type="http://schemas.openxmlformats.org/officeDocument/2006/relationships/image" Target="../media/image15.jpeg"/><Relationship Id="rId3" Type="http://schemas.openxmlformats.org/officeDocument/2006/relationships/image" Target="../media/image63.png"/><Relationship Id="rId21" Type="http://schemas.openxmlformats.org/officeDocument/2006/relationships/image" Target="../media/image75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8.xml"/><Relationship Id="rId16" Type="http://schemas.microsoft.com/office/2007/relationships/hdphoto" Target="../media/hdphoto7.wdp"/><Relationship Id="rId20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24" Type="http://schemas.microsoft.com/office/2007/relationships/hdphoto" Target="../media/hdphoto8.wdp"/><Relationship Id="rId5" Type="http://schemas.openxmlformats.org/officeDocument/2006/relationships/image" Target="../media/image14.png"/><Relationship Id="rId15" Type="http://schemas.openxmlformats.org/officeDocument/2006/relationships/image" Target="../media/image72.png"/><Relationship Id="rId23" Type="http://schemas.openxmlformats.org/officeDocument/2006/relationships/image" Target="../media/image77.png"/><Relationship Id="rId10" Type="http://schemas.openxmlformats.org/officeDocument/2006/relationships/image" Target="../media/image69.png"/><Relationship Id="rId19" Type="http://schemas.openxmlformats.org/officeDocument/2006/relationships/image" Target="../media/image74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Relationship Id="rId14" Type="http://schemas.microsoft.com/office/2007/relationships/hdphoto" Target="../media/hdphoto2.wdp"/><Relationship Id="rId22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8.png"/><Relationship Id="rId7" Type="http://schemas.openxmlformats.org/officeDocument/2006/relationships/hyperlink" Target="mailto:dep@smolinvest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9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microsoft.com/office/2007/relationships/hdphoto" Target="../media/hdphoto9.wdp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6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image" Target="../media/image88.png"/><Relationship Id="rId5" Type="http://schemas.openxmlformats.org/officeDocument/2006/relationships/image" Target="../media/image84.png"/><Relationship Id="rId15" Type="http://schemas.openxmlformats.org/officeDocument/2006/relationships/image" Target="../media/image91.png"/><Relationship Id="rId10" Type="http://schemas.microsoft.com/office/2007/relationships/hdphoto" Target="../media/hdphoto2.wdp"/><Relationship Id="rId4" Type="http://schemas.openxmlformats.org/officeDocument/2006/relationships/image" Target="../media/image83.png"/><Relationship Id="rId9" Type="http://schemas.openxmlformats.org/officeDocument/2006/relationships/image" Target="../media/image87.png"/><Relationship Id="rId1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98.png"/><Relationship Id="rId3" Type="http://schemas.openxmlformats.org/officeDocument/2006/relationships/image" Target="../media/image92.png"/><Relationship Id="rId7" Type="http://schemas.openxmlformats.org/officeDocument/2006/relationships/image" Target="../media/image94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11" Type="http://schemas.openxmlformats.org/officeDocument/2006/relationships/image" Target="../media/image96.png"/><Relationship Id="rId5" Type="http://schemas.openxmlformats.org/officeDocument/2006/relationships/image" Target="../media/image14.png"/><Relationship Id="rId15" Type="http://schemas.openxmlformats.org/officeDocument/2006/relationships/image" Target="../media/image99.png"/><Relationship Id="rId10" Type="http://schemas.openxmlformats.org/officeDocument/2006/relationships/image" Target="../media/image95.png"/><Relationship Id="rId4" Type="http://schemas.microsoft.com/office/2007/relationships/hdphoto" Target="../media/hdphoto10.wdp"/><Relationship Id="rId9" Type="http://schemas.openxmlformats.org/officeDocument/2006/relationships/chart" Target="../charts/chart4.xml"/><Relationship Id="rId1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106.png"/><Relationship Id="rId18" Type="http://schemas.openxmlformats.org/officeDocument/2006/relationships/image" Target="../media/image15.jpeg"/><Relationship Id="rId3" Type="http://schemas.openxmlformats.org/officeDocument/2006/relationships/image" Target="../media/image14.png"/><Relationship Id="rId7" Type="http://schemas.openxmlformats.org/officeDocument/2006/relationships/image" Target="../media/image103.png"/><Relationship Id="rId12" Type="http://schemas.microsoft.com/office/2007/relationships/hdphoto" Target="../media/hdphoto15.wdp"/><Relationship Id="rId17" Type="http://schemas.openxmlformats.org/officeDocument/2006/relationships/image" Target="../media/image11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11" Type="http://schemas.openxmlformats.org/officeDocument/2006/relationships/image" Target="../media/image105.png"/><Relationship Id="rId5" Type="http://schemas.openxmlformats.org/officeDocument/2006/relationships/image" Target="../media/image102.png"/><Relationship Id="rId15" Type="http://schemas.openxmlformats.org/officeDocument/2006/relationships/image" Target="../media/image108.png"/><Relationship Id="rId10" Type="http://schemas.microsoft.com/office/2007/relationships/hdphoto" Target="../media/hdphoto14.wdp"/><Relationship Id="rId4" Type="http://schemas.openxmlformats.org/officeDocument/2006/relationships/image" Target="../media/image101.png"/><Relationship Id="rId9" Type="http://schemas.openxmlformats.org/officeDocument/2006/relationships/image" Target="../media/image104.png"/><Relationship Id="rId14" Type="http://schemas.openxmlformats.org/officeDocument/2006/relationships/image" Target="../media/image10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1.jpe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jpeg"/><Relationship Id="rId11" Type="http://schemas.openxmlformats.org/officeDocument/2006/relationships/image" Target="../media/image116.png"/><Relationship Id="rId5" Type="http://schemas.openxmlformats.org/officeDocument/2006/relationships/image" Target="../media/image112.png"/><Relationship Id="rId10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4.png"/><Relationship Id="rId7" Type="http://schemas.openxmlformats.org/officeDocument/2006/relationships/image" Target="../media/image130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jpeg"/><Relationship Id="rId11" Type="http://schemas.openxmlformats.org/officeDocument/2006/relationships/image" Target="../media/image133.png"/><Relationship Id="rId5" Type="http://schemas.microsoft.com/office/2007/relationships/hdphoto" Target="../media/hdphoto2.wdp"/><Relationship Id="rId10" Type="http://schemas.openxmlformats.org/officeDocument/2006/relationships/image" Target="../media/image15.jpeg"/><Relationship Id="rId4" Type="http://schemas.openxmlformats.org/officeDocument/2006/relationships/image" Target="../media/image128.png"/><Relationship Id="rId9" Type="http://schemas.openxmlformats.org/officeDocument/2006/relationships/image" Target="../media/image1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5.jpeg"/><Relationship Id="rId3" Type="http://schemas.microsoft.com/office/2007/relationships/hdphoto" Target="../media/hdphoto2.wdp"/><Relationship Id="rId7" Type="http://schemas.openxmlformats.org/officeDocument/2006/relationships/image" Target="../media/image137.jpeg"/><Relationship Id="rId12" Type="http://schemas.openxmlformats.org/officeDocument/2006/relationships/image" Target="../media/image142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11" Type="http://schemas.openxmlformats.org/officeDocument/2006/relationships/image" Target="../media/image141.jpeg"/><Relationship Id="rId5" Type="http://schemas.openxmlformats.org/officeDocument/2006/relationships/image" Target="../media/image135.png"/><Relationship Id="rId10" Type="http://schemas.openxmlformats.org/officeDocument/2006/relationships/image" Target="../media/image140.jpeg"/><Relationship Id="rId4" Type="http://schemas.openxmlformats.org/officeDocument/2006/relationships/image" Target="../media/image14.png"/><Relationship Id="rId9" Type="http://schemas.openxmlformats.org/officeDocument/2006/relationships/image" Target="../media/image1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3.png"/><Relationship Id="rId7" Type="http://schemas.openxmlformats.org/officeDocument/2006/relationships/image" Target="../media/image1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.png"/><Relationship Id="rId9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jpeg"/><Relationship Id="rId9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4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jpeg"/><Relationship Id="rId11" Type="http://schemas.openxmlformats.org/officeDocument/2006/relationships/image" Target="../media/image162.jpeg"/><Relationship Id="rId5" Type="http://schemas.openxmlformats.org/officeDocument/2006/relationships/image" Target="../media/image157.png"/><Relationship Id="rId10" Type="http://schemas.openxmlformats.org/officeDocument/2006/relationships/image" Target="../media/image161.png"/><Relationship Id="rId4" Type="http://schemas.openxmlformats.org/officeDocument/2006/relationships/image" Target="../media/image156.png"/><Relationship Id="rId9" Type="http://schemas.openxmlformats.org/officeDocument/2006/relationships/image" Target="../media/image16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jpeg"/><Relationship Id="rId13" Type="http://schemas.openxmlformats.org/officeDocument/2006/relationships/image" Target="../media/image172.jpeg"/><Relationship Id="rId18" Type="http://schemas.openxmlformats.org/officeDocument/2006/relationships/image" Target="../media/image175.png"/><Relationship Id="rId3" Type="http://schemas.openxmlformats.org/officeDocument/2006/relationships/image" Target="../media/image163.jpeg"/><Relationship Id="rId7" Type="http://schemas.openxmlformats.org/officeDocument/2006/relationships/image" Target="../media/image166.png"/><Relationship Id="rId12" Type="http://schemas.openxmlformats.org/officeDocument/2006/relationships/image" Target="../media/image171.png"/><Relationship Id="rId17" Type="http://schemas.openxmlformats.org/officeDocument/2006/relationships/image" Target="../media/image17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11" Type="http://schemas.openxmlformats.org/officeDocument/2006/relationships/image" Target="../media/image170.png"/><Relationship Id="rId5" Type="http://schemas.openxmlformats.org/officeDocument/2006/relationships/image" Target="../media/image14.png"/><Relationship Id="rId15" Type="http://schemas.openxmlformats.org/officeDocument/2006/relationships/image" Target="../media/image159.png"/><Relationship Id="rId10" Type="http://schemas.openxmlformats.org/officeDocument/2006/relationships/image" Target="../media/image169.png"/><Relationship Id="rId4" Type="http://schemas.openxmlformats.org/officeDocument/2006/relationships/image" Target="../media/image164.png"/><Relationship Id="rId9" Type="http://schemas.openxmlformats.org/officeDocument/2006/relationships/image" Target="../media/image168.png"/><Relationship Id="rId1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jpeg"/><Relationship Id="rId5" Type="http://schemas.openxmlformats.org/officeDocument/2006/relationships/image" Target="../media/image21.png"/><Relationship Id="rId10" Type="http://schemas.openxmlformats.org/officeDocument/2006/relationships/image" Target="../media/image24.jpe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16.wdp"/><Relationship Id="rId7" Type="http://schemas.openxmlformats.org/officeDocument/2006/relationships/image" Target="../media/image14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molregion67@yandex.ru" TargetMode="External"/><Relationship Id="rId5" Type="http://schemas.openxmlformats.org/officeDocument/2006/relationships/hyperlink" Target="mailto:dep@smolinvest.com" TargetMode="External"/><Relationship Id="rId4" Type="http://schemas.openxmlformats.org/officeDocument/2006/relationships/hyperlink" Target="mailto:shumichi@admin-smolensk.ru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4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image" Target="../media/image21.pn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image" Target="../media/image15.jpe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15.jpeg"/><Relationship Id="rId3" Type="http://schemas.openxmlformats.org/officeDocument/2006/relationships/image" Target="../media/image42.png"/><Relationship Id="rId7" Type="http://schemas.microsoft.com/office/2007/relationships/hdphoto" Target="../media/hdphoto5.wdp"/><Relationship Id="rId12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microsoft.com/office/2007/relationships/hdphoto" Target="../media/hdphoto2.wdp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5" Type="http://schemas.openxmlformats.org/officeDocument/2006/relationships/image" Target="../media/image14.png"/><Relationship Id="rId10" Type="http://schemas.openxmlformats.org/officeDocument/2006/relationships/image" Target="../media/image15.jpeg"/><Relationship Id="rId4" Type="http://schemas.microsoft.com/office/2007/relationships/hdphoto" Target="../media/hdphoto2.wdp"/><Relationship Id="rId9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2.wdp"/><Relationship Id="rId7" Type="http://schemas.openxmlformats.org/officeDocument/2006/relationships/image" Target="../media/image5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41" y="1647857"/>
            <a:ext cx="4800600" cy="47434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" y="195109"/>
            <a:ext cx="7560818" cy="7777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699" y="6226508"/>
            <a:ext cx="1043484" cy="129427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41564" y="299833"/>
            <a:ext cx="755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Инвестиционный паспорт</a:t>
            </a:r>
            <a:endParaRPr lang="ru-RU" sz="2800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698130" y="1087242"/>
            <a:ext cx="6055490" cy="5786405"/>
            <a:chOff x="698130" y="1087242"/>
            <a:chExt cx="6055490" cy="5786405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200" y="5213164"/>
              <a:ext cx="1660483" cy="1660483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30" y="3196056"/>
              <a:ext cx="1667052" cy="1667052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167" y="3244752"/>
              <a:ext cx="1696453" cy="1696453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742" y="1709520"/>
              <a:ext cx="1684421" cy="1684421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037" y="4726130"/>
              <a:ext cx="1684421" cy="1684421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632173" y="3196056"/>
              <a:ext cx="4090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000" b="1" dirty="0">
                <a:solidFill>
                  <a:srgbClr val="317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4260" y="4710467"/>
              <a:ext cx="1667052" cy="1667052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6844" y="1087242"/>
              <a:ext cx="1684422" cy="1684422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287" y="1738860"/>
              <a:ext cx="1655081" cy="1655081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1632173" y="3196056"/>
            <a:ext cx="4090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17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Муниципальное </a:t>
            </a:r>
          </a:p>
          <a:p>
            <a:pPr algn="ctr"/>
            <a:r>
              <a:rPr lang="ru-RU" sz="2000" b="1" dirty="0" smtClean="0">
                <a:solidFill>
                  <a:srgbClr val="317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образование</a:t>
            </a:r>
          </a:p>
          <a:p>
            <a:pPr algn="ctr"/>
            <a:r>
              <a:rPr lang="ru-RU" sz="2000" b="1" dirty="0" smtClean="0">
                <a:solidFill>
                  <a:srgbClr val="317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2000" b="1" dirty="0" err="1" smtClean="0">
                <a:solidFill>
                  <a:srgbClr val="317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Шумячский</a:t>
            </a:r>
            <a:r>
              <a:rPr lang="ru-RU" sz="2000" b="1" dirty="0" smtClean="0">
                <a:solidFill>
                  <a:srgbClr val="317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район»</a:t>
            </a:r>
          </a:p>
          <a:p>
            <a:pPr algn="ctr"/>
            <a:r>
              <a:rPr lang="ru-RU" sz="2000" b="1" dirty="0" smtClean="0">
                <a:solidFill>
                  <a:srgbClr val="317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Смоленской области</a:t>
            </a:r>
            <a:endParaRPr lang="ru-RU" sz="2000" b="1" dirty="0">
              <a:solidFill>
                <a:srgbClr val="317B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168831" y="4916647"/>
            <a:ext cx="1155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2022 год</a:t>
            </a:r>
            <a:endParaRPr lang="ru-RU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DA\Desktop\Форпост_К.jpg"/>
          <p:cNvPicPr>
            <a:picLocks noChangeAspect="1" noChangeArrowheads="1"/>
          </p:cNvPicPr>
          <p:nvPr/>
        </p:nvPicPr>
        <p:blipFill rotWithShape="1">
          <a:blip r:embed="rId3" cstate="print"/>
          <a:srcRect l="12267" r="20195"/>
          <a:stretch/>
        </p:blipFill>
        <p:spPr bwMode="auto">
          <a:xfrm>
            <a:off x="4504723" y="1318631"/>
            <a:ext cx="2778991" cy="1851563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031" y="317130"/>
            <a:ext cx="549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Инвестиционные площадки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54869" y="719034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10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26" name="Picture 3" descr="Буфер обмена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028327"/>
              </p:ext>
            </p:extLst>
          </p:nvPr>
        </p:nvGraphicFramePr>
        <p:xfrm>
          <a:off x="231605" y="1265193"/>
          <a:ext cx="7135812" cy="1965451"/>
        </p:xfrm>
        <a:graphic>
          <a:graphicData uri="http://schemas.openxmlformats.org/drawingml/2006/table">
            <a:tbl>
              <a:tblPr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978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Инвестиционная площадка </a:t>
                      </a: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№ 67-24-05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                                                               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          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  yandex.ru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347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Местоположение:</a:t>
                      </a:r>
                    </a:p>
                    <a:p>
                      <a:pPr marL="174625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  <a:p>
                      <a:pPr marL="174625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  <a:p>
                      <a:pPr marL="174625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п. Шумячи, ул. Кирпичный завод;</a:t>
                      </a:r>
                    </a:p>
                    <a:p>
                      <a:pPr marL="174625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- расстояние до г. Москвы: 427 км;</a:t>
                      </a:r>
                    </a:p>
                    <a:p>
                      <a:pPr marL="174625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- расстояние до г. Смоленска: 137 км;</a:t>
                      </a:r>
                    </a:p>
                    <a:p>
                      <a:pPr marL="0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FAC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966304"/>
              </p:ext>
            </p:extLst>
          </p:nvPr>
        </p:nvGraphicFramePr>
        <p:xfrm>
          <a:off x="236368" y="3230518"/>
          <a:ext cx="7131050" cy="1051192"/>
        </p:xfrm>
        <a:graphic>
          <a:graphicData uri="http://schemas.openxmlformats.org/drawingml/2006/table">
            <a:tbl>
              <a:tblPr/>
              <a:tblGrid>
                <a:gridCol w="205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8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455">
                <a:tc rowSpan="4"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Характеристика</a:t>
                      </a: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участка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ea typeface="+mn-ea"/>
                          <a:cs typeface="Open Sans Semibold" pitchFamily="34" charset="0"/>
                        </a:rPr>
                        <a:t>Площадь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1,8 га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ea typeface="+mn-ea"/>
                          <a:cs typeface="Open Sans Semibold" pitchFamily="34" charset="0"/>
                        </a:rPr>
                        <a:t>Категория земли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земли населенных пунктов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ea typeface="+mn-ea"/>
                          <a:cs typeface="Open Sans Semibold" pitchFamily="34" charset="0"/>
                        </a:rPr>
                        <a:t>Форма собственности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государственная собственность не разграничена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Приоритетное  направление использования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для производственной деятельности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468008"/>
              </p:ext>
            </p:extLst>
          </p:nvPr>
        </p:nvGraphicFramePr>
        <p:xfrm>
          <a:off x="236368" y="4278268"/>
          <a:ext cx="6738938" cy="1463674"/>
        </p:xfrm>
        <a:graphic>
          <a:graphicData uri="http://schemas.openxmlformats.org/drawingml/2006/table">
            <a:tbl>
              <a:tblPr/>
              <a:tblGrid>
                <a:gridCol w="134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138">
                <a:tc rowSpan="4"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Инженерная инфраструктура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Электроснабжение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ближайший центр питания ПС Шумячи 110/35/10 на расстоянии </a:t>
                      </a:r>
                      <a:b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</a:b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1,9 км по прямой до границы земельного участка. Резерв мощности для тех. присоединения составляет 5,78 МВА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Газоснабжение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точка подключения на расстоянии 100 м (диаметр трубы 273 мм), свободная мощность – 200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куб.м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/год, ориентировочная стоимость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тех.присоединения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 – 2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млн.руб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. (за 1км), сроки – от 2 мес.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Водоснабжение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строительство собственного водозабора и водопроводных сетей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Водоотведение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необходимо строительство локальных сооружений 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966691"/>
              </p:ext>
            </p:extLst>
          </p:nvPr>
        </p:nvGraphicFramePr>
        <p:xfrm>
          <a:off x="236368" y="5741943"/>
          <a:ext cx="6029325" cy="330200"/>
        </p:xfrm>
        <a:graphic>
          <a:graphicData uri="http://schemas.openxmlformats.org/drawingml/2006/table">
            <a:tbl>
              <a:tblPr/>
              <a:tblGrid>
                <a:gridCol w="2697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2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Подъездные пути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автомобильная дорога (асфальт) примыкает к участку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811050"/>
              </p:ext>
            </p:extLst>
          </p:nvPr>
        </p:nvGraphicFramePr>
        <p:xfrm>
          <a:off x="236368" y="6070556"/>
          <a:ext cx="6029325" cy="244475"/>
        </p:xfrm>
        <a:graphic>
          <a:graphicData uri="http://schemas.openxmlformats.org/drawingml/2006/table">
            <a:tbl>
              <a:tblPr/>
              <a:tblGrid>
                <a:gridCol w="2703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Условия предоставления</a:t>
                      </a:r>
                    </a:p>
                  </a:txBody>
                  <a:tcPr marT="45839" marB="45839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аренда: 1,15 руб./кв.м.</a:t>
                      </a:r>
                    </a:p>
                  </a:txBody>
                  <a:tcPr marT="45839" marB="45839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3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DA\Desktop\Шумовка_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239838"/>
            <a:ext cx="2676525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11138" y="1181100"/>
          <a:ext cx="7135812" cy="1965848"/>
        </p:xfrm>
        <a:graphic>
          <a:graphicData uri="http://schemas.openxmlformats.org/drawingml/2006/table">
            <a:tbl>
              <a:tblPr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978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Инвестиционная площадка </a:t>
                      </a: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№ 67-24-05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                                                               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          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  yandex.ru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347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Местоположение:</a:t>
                      </a:r>
                    </a:p>
                    <a:p>
                      <a:pPr marL="174625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Шумячский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 район, 416 км автодороги Москва-      Малоярославец-Рославль-до границы с Республикой Беларусь;</a:t>
                      </a:r>
                    </a:p>
                    <a:p>
                      <a:pPr marL="174625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- расстояние до г. Москвы: 404 км;</a:t>
                      </a:r>
                    </a:p>
                    <a:p>
                      <a:pPr marL="174625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- расстояние до г. Смоленска: 144 км;</a:t>
                      </a:r>
                    </a:p>
                    <a:p>
                      <a:pPr marL="174625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- расстояние до центра п. Шумячи: 3,5 км.</a:t>
                      </a:r>
                    </a:p>
                    <a:p>
                      <a:pPr marL="0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FAC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421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55575"/>
            <a:ext cx="5499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TextBox 2"/>
          <p:cNvSpPr txBox="1">
            <a:spLocks noChangeArrowheads="1"/>
          </p:cNvSpPr>
          <p:nvPr/>
        </p:nvSpPr>
        <p:spPr bwMode="auto">
          <a:xfrm>
            <a:off x="2060575" y="317500"/>
            <a:ext cx="549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Инвестиционные площадки</a:t>
            </a:r>
          </a:p>
        </p:txBody>
      </p:sp>
      <p:sp>
        <p:nvSpPr>
          <p:cNvPr id="17423" name="TextBox 14"/>
          <p:cNvSpPr txBox="1">
            <a:spLocks noChangeArrowheads="1"/>
          </p:cNvSpPr>
          <p:nvPr/>
        </p:nvSpPr>
        <p:spPr bwMode="auto">
          <a:xfrm>
            <a:off x="7121525" y="7189788"/>
            <a:ext cx="43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 i="1">
                <a:solidFill>
                  <a:srgbClr val="339533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11</a:t>
            </a:r>
          </a:p>
        </p:txBody>
      </p:sp>
      <p:sp>
        <p:nvSpPr>
          <p:cNvPr id="17424" name="TextBox 16"/>
          <p:cNvSpPr txBox="1">
            <a:spLocks noChangeArrowheads="1"/>
          </p:cNvSpPr>
          <p:nvPr/>
        </p:nvSpPr>
        <p:spPr bwMode="auto">
          <a:xfrm>
            <a:off x="5313363" y="1887538"/>
            <a:ext cx="1465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120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784634"/>
              </p:ext>
            </p:extLst>
          </p:nvPr>
        </p:nvGraphicFramePr>
        <p:xfrm>
          <a:off x="215900" y="3146425"/>
          <a:ext cx="7131050" cy="1051192"/>
        </p:xfrm>
        <a:graphic>
          <a:graphicData uri="http://schemas.openxmlformats.org/drawingml/2006/table">
            <a:tbl>
              <a:tblPr/>
              <a:tblGrid>
                <a:gridCol w="205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8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455">
                <a:tc rowSpan="4"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Характеристика</a:t>
                      </a: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участка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ea typeface="+mn-ea"/>
                          <a:cs typeface="Open Sans Semibold" pitchFamily="34" charset="0"/>
                        </a:rPr>
                        <a:t>Площадь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9 9 га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ea typeface="+mn-ea"/>
                          <a:cs typeface="Open Sans Semibold" pitchFamily="34" charset="0"/>
                        </a:rPr>
                        <a:t>Категория земли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земли сельскохозяйственного назначения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ea typeface="+mn-ea"/>
                          <a:cs typeface="Open Sans Semibold" pitchFamily="34" charset="0"/>
                        </a:rPr>
                        <a:t>Форма собственности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государственная собственность не разграничена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Приоритетное  направление использования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для сельскохозяйственного производства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333430"/>
              </p:ext>
            </p:extLst>
          </p:nvPr>
        </p:nvGraphicFramePr>
        <p:xfrm>
          <a:off x="215900" y="4194175"/>
          <a:ext cx="6738938" cy="1463674"/>
        </p:xfrm>
        <a:graphic>
          <a:graphicData uri="http://schemas.openxmlformats.org/drawingml/2006/table">
            <a:tbl>
              <a:tblPr/>
              <a:tblGrid>
                <a:gridCol w="134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138">
                <a:tc rowSpan="4"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Инженерная инфраструктура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Электроснабжение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ближайший центр питания ПС Шумячи 110/35/10 на расстоянии 5,2 км по прямой до границы земельного участка. Резерв мощности для тех. присоединения составляет 5,78 МВА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Газоснабжение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точка подключения на расстоянии 2,5 км (диаметр трубы 110 мм), макс. мощность - 1,5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млн.куб.м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/год, ориентировочная стоимость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тех.присоединения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 – 2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млн.руб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. (за 1км), сроки – от 2 мес.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Водоснабжение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строительство собственного водозабора и водопроводных сетей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Водоотведение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необходимо строительство локальных сооружений 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15900" y="5657850"/>
          <a:ext cx="6029325" cy="330200"/>
        </p:xfrm>
        <a:graphic>
          <a:graphicData uri="http://schemas.openxmlformats.org/drawingml/2006/table">
            <a:tbl>
              <a:tblPr/>
              <a:tblGrid>
                <a:gridCol w="2697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2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Подъездные пути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автомобильная дорога (асфальт) на расстоянии 150м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215900" y="5986463"/>
          <a:ext cx="6029325" cy="244475"/>
        </p:xfrm>
        <a:graphic>
          <a:graphicData uri="http://schemas.openxmlformats.org/drawingml/2006/table">
            <a:tbl>
              <a:tblPr/>
              <a:tblGrid>
                <a:gridCol w="2703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Условия предоставления</a:t>
                      </a:r>
                    </a:p>
                  </a:txBody>
                  <a:tcPr marT="45839" marB="45839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аренда: 1,15 руб./кв.м.</a:t>
                      </a:r>
                    </a:p>
                  </a:txBody>
                  <a:tcPr marT="45839" marB="45839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479" name="TextBox 17"/>
          <p:cNvSpPr txBox="1">
            <a:spLocks noChangeArrowheads="1"/>
          </p:cNvSpPr>
          <p:nvPr/>
        </p:nvSpPr>
        <p:spPr bwMode="auto">
          <a:xfrm>
            <a:off x="925513" y="184150"/>
            <a:ext cx="1028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Шумячский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район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Смоленской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области</a:t>
            </a:r>
          </a:p>
        </p:txBody>
      </p:sp>
      <p:sp>
        <p:nvSpPr>
          <p:cNvPr id="17480" name="TextBox 20"/>
          <p:cNvSpPr txBox="1">
            <a:spLocks noChangeArrowheads="1"/>
          </p:cNvSpPr>
          <p:nvPr/>
        </p:nvSpPr>
        <p:spPr bwMode="auto">
          <a:xfrm>
            <a:off x="236538" y="439738"/>
            <a:ext cx="209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70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17481" name="Picture 3" descr="Буфер обмена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7163"/>
            <a:ext cx="66833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68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DA\Desktop\Русское_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07"/>
          <a:stretch>
            <a:fillRect/>
          </a:stretch>
        </p:blipFill>
        <p:spPr bwMode="auto">
          <a:xfrm>
            <a:off x="4460875" y="1192213"/>
            <a:ext cx="290195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55575"/>
            <a:ext cx="5499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2060575" y="317500"/>
            <a:ext cx="549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Инвестиционные площадки</a:t>
            </a:r>
          </a:p>
        </p:txBody>
      </p:sp>
      <p:sp>
        <p:nvSpPr>
          <p:cNvPr id="19461" name="TextBox 14"/>
          <p:cNvSpPr txBox="1">
            <a:spLocks noChangeArrowheads="1"/>
          </p:cNvSpPr>
          <p:nvPr/>
        </p:nvSpPr>
        <p:spPr bwMode="auto">
          <a:xfrm>
            <a:off x="7121525" y="7189788"/>
            <a:ext cx="43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 i="1">
                <a:solidFill>
                  <a:srgbClr val="339533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12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775890"/>
              </p:ext>
            </p:extLst>
          </p:nvPr>
        </p:nvGraphicFramePr>
        <p:xfrm>
          <a:off x="168275" y="1127125"/>
          <a:ext cx="7224713" cy="2042104"/>
        </p:xfrm>
        <a:graphic>
          <a:graphicData uri="http://schemas.openxmlformats.org/drawingml/2006/table">
            <a:tbl>
              <a:tblPr/>
              <a:tblGrid>
                <a:gridCol w="4281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490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Инвестиционная площадка </a:t>
                      </a: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№ 67-24-06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  <a:hlinkClick r:id="rId5"/>
                        </a:rPr>
                        <a:t>yandex.ru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FAC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0035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Местоположение:</a:t>
                      </a:r>
                    </a:p>
                    <a:p>
                      <a:pPr marL="0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176213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Шумячский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 район, с. Русское;</a:t>
                      </a:r>
                    </a:p>
                    <a:p>
                      <a:pPr marL="176213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- расстояние до г. Москвы: 435 км;</a:t>
                      </a:r>
                    </a:p>
                    <a:p>
                      <a:pPr marL="176213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- расстояние до г. Смоленска: 147 км;</a:t>
                      </a:r>
                    </a:p>
                    <a:p>
                      <a:pPr marL="176213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- расстояние до центра п. Шумячи: 12 км.</a:t>
                      </a:r>
                    </a:p>
                    <a:p>
                      <a:pPr marL="0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FAC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821895"/>
              </p:ext>
            </p:extLst>
          </p:nvPr>
        </p:nvGraphicFramePr>
        <p:xfrm>
          <a:off x="168275" y="3171825"/>
          <a:ext cx="7224713" cy="1051192"/>
        </p:xfrm>
        <a:graphic>
          <a:graphicData uri="http://schemas.openxmlformats.org/drawingml/2006/table">
            <a:tbl>
              <a:tblPr/>
              <a:tblGrid>
                <a:gridCol w="180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455">
                <a:tc rowSpan="4"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Характеристика</a:t>
                      </a: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участка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ea typeface="+mn-ea"/>
                          <a:cs typeface="Open Sans Semibold" pitchFamily="34" charset="0"/>
                        </a:rPr>
                        <a:t>Площадь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5,8 га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ea typeface="+mn-ea"/>
                          <a:cs typeface="Open Sans Semibold" pitchFamily="34" charset="0"/>
                        </a:rPr>
                        <a:t>Категория земли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земли населенных пунктов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ea typeface="+mn-ea"/>
                          <a:cs typeface="Open Sans Semibold" pitchFamily="34" charset="0"/>
                        </a:rPr>
                        <a:t>Форма собственности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частная собственность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Приоритетное направление использования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промышленное производство, переработка с/х продукции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71450" y="4222750"/>
          <a:ext cx="6686550" cy="1756218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5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738">
                <a:tc rowSpan="4">
                  <a:txBody>
                    <a:bodyPr/>
                    <a:lstStyle>
                      <a:lvl1pPr defTabSz="755650" eaLnBrk="0" hangingPunct="0">
                        <a:lnSpc>
                          <a:spcPct val="90000"/>
                        </a:lnSpc>
                        <a:spcBef>
                          <a:spcPts val="8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anose="020B0706030804020204" pitchFamily="34" charset="0"/>
                          <a:cs typeface="Open Sans Semibold" panose="020B0706030804020204" pitchFamily="34" charset="0"/>
                        </a:rPr>
                        <a:t>Инженерная инфраструктура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>
                      <a:lvl1pPr defTabSz="755650" eaLnBrk="0" hangingPunct="0">
                        <a:lnSpc>
                          <a:spcPct val="90000"/>
                        </a:lnSpc>
                        <a:spcBef>
                          <a:spcPts val="8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anose="020B0706030804020204" pitchFamily="34" charset="0"/>
                          <a:cs typeface="Open Sans Semibold" panose="020B0706030804020204" pitchFamily="34" charset="0"/>
                        </a:rPr>
                        <a:t>Электроснабжение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55650" eaLnBrk="0" hangingPunct="0">
                        <a:lnSpc>
                          <a:spcPct val="90000"/>
                        </a:lnSpc>
                        <a:spcBef>
                          <a:spcPts val="8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ближайший центр питания ПС  Микуличи 35/10 на расстоянии 3,2 км по прямой до границы земельного участка. Резерв мощности для тех. присоединения составляет 5,78 МВА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755650" eaLnBrk="0" hangingPunct="0">
                        <a:lnSpc>
                          <a:spcPct val="90000"/>
                        </a:lnSpc>
                        <a:spcBef>
                          <a:spcPts val="8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anose="020B0706030804020204" pitchFamily="34" charset="0"/>
                          <a:cs typeface="Open Sans Semibold" panose="020B0706030804020204" pitchFamily="34" charset="0"/>
                        </a:rPr>
                        <a:t>Газоснабжение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55650" eaLnBrk="0" hangingPunct="0">
                        <a:lnSpc>
                          <a:spcPct val="90000"/>
                        </a:lnSpc>
                        <a:spcBef>
                          <a:spcPts val="8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подключение газопровода высокого давления в 2019-2020гг. В границах населенного пункта будет проходить газопровод высокого давления, максимальная мощность – 10 кВт,  ориентировочная стоимость100 тыс. руб.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755650" eaLnBrk="0" hangingPunct="0">
                        <a:lnSpc>
                          <a:spcPct val="90000"/>
                        </a:lnSpc>
                        <a:spcBef>
                          <a:spcPts val="8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anose="020B0706030804020204" pitchFamily="34" charset="0"/>
                          <a:cs typeface="Open Sans Semibold" panose="020B0706030804020204" pitchFamily="34" charset="0"/>
                        </a:rPr>
                        <a:t>Водоснабжение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55650" eaLnBrk="0" hangingPunct="0">
                        <a:lnSpc>
                          <a:spcPct val="90000"/>
                        </a:lnSpc>
                        <a:spcBef>
                          <a:spcPts val="8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артезианская скважина на территории, подключено. Мощность   10  куб.м/час.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755650" eaLnBrk="0" hangingPunct="0">
                        <a:lnSpc>
                          <a:spcPct val="90000"/>
                        </a:lnSpc>
                        <a:spcBef>
                          <a:spcPts val="8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anose="020B0706030804020204" pitchFamily="34" charset="0"/>
                          <a:cs typeface="Open Sans Semibold" panose="020B0706030804020204" pitchFamily="34" charset="0"/>
                        </a:rPr>
                        <a:t>Водоотведение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55650" eaLnBrk="0" hangingPunct="0">
                        <a:lnSpc>
                          <a:spcPct val="90000"/>
                        </a:lnSpc>
                        <a:spcBef>
                          <a:spcPts val="825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755650" eaLnBrk="0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755650" eaLnBrk="0" fontAlgn="base" hangingPunct="0">
                        <a:lnSpc>
                          <a:spcPct val="9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очистные сооружения на территории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80975" y="5975350"/>
          <a:ext cx="6124575" cy="393700"/>
        </p:xfrm>
        <a:graphic>
          <a:graphicData uri="http://schemas.openxmlformats.org/drawingml/2006/table">
            <a:tbl>
              <a:tblPr/>
              <a:tblGrid>
                <a:gridCol w="2811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Подъездные пути</a:t>
                      </a:r>
                    </a:p>
                  </a:txBody>
                  <a:tcPr marL="91447" marR="91447" marT="45754" marB="4575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автодорога Ершичи-Шумячи-Хиславичи примыкает к участку</a:t>
                      </a:r>
                    </a:p>
                  </a:txBody>
                  <a:tcPr marL="91447" marR="91447" marT="45754" marB="4575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79388" y="6369050"/>
          <a:ext cx="5087937" cy="319088"/>
        </p:xfrm>
        <a:graphic>
          <a:graphicData uri="http://schemas.openxmlformats.org/drawingml/2006/table">
            <a:tbl>
              <a:tblPr/>
              <a:tblGrid>
                <a:gridCol w="2797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088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75B6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Условия предоставления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выкуп: 1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млн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 руб.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526" name="TextBox 17"/>
          <p:cNvSpPr txBox="1">
            <a:spLocks noChangeArrowheads="1"/>
          </p:cNvSpPr>
          <p:nvPr/>
        </p:nvSpPr>
        <p:spPr bwMode="auto">
          <a:xfrm>
            <a:off x="925513" y="184150"/>
            <a:ext cx="1028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Шумячский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район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Смоленской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области</a:t>
            </a:r>
          </a:p>
        </p:txBody>
      </p:sp>
      <p:sp>
        <p:nvSpPr>
          <p:cNvPr id="19527" name="TextBox 24"/>
          <p:cNvSpPr txBox="1">
            <a:spLocks noChangeArrowheads="1"/>
          </p:cNvSpPr>
          <p:nvPr/>
        </p:nvSpPr>
        <p:spPr bwMode="auto">
          <a:xfrm>
            <a:off x="236538" y="508000"/>
            <a:ext cx="209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70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19528" name="Picture 3" descr="Буфер обмена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7163"/>
            <a:ext cx="66833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1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DA\Desktop\Сельхозтехника_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1085850"/>
            <a:ext cx="319246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79388" y="1008063"/>
          <a:ext cx="7224712" cy="2041525"/>
        </p:xfrm>
        <a:graphic>
          <a:graphicData uri="http://schemas.openxmlformats.org/drawingml/2006/table">
            <a:tbl>
              <a:tblPr/>
              <a:tblGrid>
                <a:gridCol w="395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1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813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Инвестиционная площадка </a:t>
                      </a: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№ 67-24-08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п.Шумячи</a:t>
                      </a: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  <a:hlinkClick r:id="rId4"/>
                        </a:rPr>
                        <a:t>yandex.ru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2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Местоположение:</a:t>
                      </a:r>
                    </a:p>
                    <a:p>
                      <a:pPr marL="0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176213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п. Шумячи, ул. Сельхозтехника, д. 1;</a:t>
                      </a:r>
                    </a:p>
                    <a:p>
                      <a:pPr marL="176213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- расстояние до г. Москвы: 423 км;</a:t>
                      </a:r>
                    </a:p>
                    <a:p>
                      <a:pPr marL="176213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- расстояние до г. Смоленска: 135 км;</a:t>
                      </a:r>
                    </a:p>
                    <a:p>
                      <a:pPr marL="176213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- расстояние до центра п. Шумячи: 2 км.</a:t>
                      </a:r>
                    </a:p>
                    <a:p>
                      <a:pPr marL="0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FAC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517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55575"/>
            <a:ext cx="5499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TextBox 2"/>
          <p:cNvSpPr txBox="1">
            <a:spLocks noChangeArrowheads="1"/>
          </p:cNvSpPr>
          <p:nvPr/>
        </p:nvSpPr>
        <p:spPr bwMode="auto">
          <a:xfrm>
            <a:off x="2060575" y="317500"/>
            <a:ext cx="549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Инвестиционные площадки</a:t>
            </a:r>
          </a:p>
        </p:txBody>
      </p:sp>
      <p:sp>
        <p:nvSpPr>
          <p:cNvPr id="21519" name="TextBox 14"/>
          <p:cNvSpPr txBox="1">
            <a:spLocks noChangeArrowheads="1"/>
          </p:cNvSpPr>
          <p:nvPr/>
        </p:nvSpPr>
        <p:spPr bwMode="auto">
          <a:xfrm>
            <a:off x="7121525" y="7189788"/>
            <a:ext cx="43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 i="1">
                <a:solidFill>
                  <a:srgbClr val="339533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13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92088" y="3057525"/>
          <a:ext cx="7208837" cy="1051192"/>
        </p:xfrm>
        <a:graphic>
          <a:graphicData uri="http://schemas.openxmlformats.org/drawingml/2006/table">
            <a:tbl>
              <a:tblPr/>
              <a:tblGrid>
                <a:gridCol w="184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5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455">
                <a:tc rowSpan="4"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Характеристика</a:t>
                      </a: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участка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Площадь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3,36 га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Категория земли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земли населенных пунктов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Форма собственности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частная собственность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Приоритетное направление использования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производственная деятельность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88913" y="4102100"/>
          <a:ext cx="6637337" cy="1885950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5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 rowSpan="4"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Инженерная инфраструктура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Электроснабжение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ближайший центр питания ПС  Микуличи 35/10 на расстоянии 0,6 км по прямой до границы земельного участка. Резерв мощности для тех. присоединения составляет 5,78 МВА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Газоснабжение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точка подключения газопровода на расстоянии 100 м от участка, макс.мощность 1,5 млн. куб.м./год, ориентировочная стоимость  2 млн. рублей (за 1 км.)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Водоснабжение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точка подключения на участке (труба диаметром 100 мм);</a:t>
                      </a:r>
                    </a:p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свободная мощность - 7000 куб. м/год. ориентировочная стоимость – 1287 руб./п.м.(для диаметра трубы 20мм)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Водоотведение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точка подключения на расстоянии 400м, ориентировочная стоимость тех. присоединения  –  80 тыс. руб.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90500" y="5992813"/>
          <a:ext cx="5888038" cy="400050"/>
        </p:xfrm>
        <a:graphic>
          <a:graphicData uri="http://schemas.openxmlformats.org/drawingml/2006/table">
            <a:tbl>
              <a:tblPr/>
              <a:tblGrid>
                <a:gridCol w="2605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Подъездные пути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автодорога (ул. Сельхозтехника, асфальтобетон) примыкает к участку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B3838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98475" y="6389688"/>
          <a:ext cx="5286375" cy="244475"/>
        </p:xfrm>
        <a:graphic>
          <a:graphicData uri="http://schemas.openxmlformats.org/drawingml/2006/table">
            <a:tbl>
              <a:tblPr/>
              <a:tblGrid>
                <a:gridCol w="230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6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Условия предоставления</a:t>
                      </a:r>
                    </a:p>
                  </a:txBody>
                  <a:tcPr marT="45839" marB="45839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выкуп: 709 261 руб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.</a:t>
                      </a:r>
                    </a:p>
                  </a:txBody>
                  <a:tcPr marT="45839" marB="45839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574" name="TextBox 17"/>
          <p:cNvSpPr txBox="1">
            <a:spLocks noChangeArrowheads="1"/>
          </p:cNvSpPr>
          <p:nvPr/>
        </p:nvSpPr>
        <p:spPr bwMode="auto">
          <a:xfrm>
            <a:off x="925513" y="184150"/>
            <a:ext cx="1028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Шумячский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район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Смоленской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области</a:t>
            </a:r>
          </a:p>
        </p:txBody>
      </p:sp>
      <p:sp>
        <p:nvSpPr>
          <p:cNvPr id="21575" name="TextBox 24"/>
          <p:cNvSpPr txBox="1">
            <a:spLocks noChangeArrowheads="1"/>
          </p:cNvSpPr>
          <p:nvPr/>
        </p:nvSpPr>
        <p:spPr bwMode="auto">
          <a:xfrm>
            <a:off x="236538" y="439738"/>
            <a:ext cx="209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70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21576" name="Picture 3" descr="Буфер обмена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7163"/>
            <a:ext cx="66833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65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458" y="5272612"/>
            <a:ext cx="927322" cy="89926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51" y="5357849"/>
            <a:ext cx="1018111" cy="10181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031" y="318012"/>
            <a:ext cx="549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Малое предпринимательство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21735" y="719034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14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923" y="4980201"/>
            <a:ext cx="1601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Промышленность</a:t>
            </a:r>
            <a:endParaRPr lang="ru-RU" sz="1200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368" y="6343974"/>
            <a:ext cx="179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Оптовая и розничная</a:t>
            </a:r>
            <a:r>
              <a:rPr lang="ru-RU" sz="1200" dirty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торговля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93758" y="6417178"/>
            <a:ext cx="1293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Сельское хозяйство</a:t>
            </a:r>
            <a:endParaRPr lang="ru-RU" sz="1200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02" y="5333798"/>
            <a:ext cx="976936" cy="9769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2" y="3970819"/>
            <a:ext cx="974743" cy="9747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008" y="5320079"/>
            <a:ext cx="991395" cy="9913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87" y="5272612"/>
            <a:ext cx="1058566" cy="10585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39" y="3913871"/>
            <a:ext cx="1064516" cy="106633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30" y="5304002"/>
            <a:ext cx="1070126" cy="107012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68136" y="1131849"/>
            <a:ext cx="251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90" y="2293812"/>
            <a:ext cx="911292" cy="87117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16" y="1126392"/>
            <a:ext cx="4552052" cy="91410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885099" y="1148316"/>
            <a:ext cx="4552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65F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Структура субъектов малого и среднего предпринимательства по сферам деятельности</a:t>
            </a:r>
            <a:endParaRPr lang="ru-RU" sz="1600" b="1" dirty="0">
              <a:solidFill>
                <a:srgbClr val="265F9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9023" y="4088228"/>
            <a:ext cx="107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9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9617" y="5486030"/>
            <a:ext cx="85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64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72209" y="5525550"/>
            <a:ext cx="86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26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453"/>
            <a:ext cx="2858359" cy="901249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1" y="1132432"/>
            <a:ext cx="28601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Число субъектов </a:t>
            </a:r>
          </a:p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малого и среднего </a:t>
            </a:r>
          </a:p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предпринимательства</a:t>
            </a:r>
            <a:endParaRPr lang="ru-RU" sz="1600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29" y="2311445"/>
            <a:ext cx="841325" cy="853538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462185" y="2511554"/>
            <a:ext cx="89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85B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156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32" name="Picture 3" descr="Буфер обмена0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rgbClr val="31AFE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54" y="5333798"/>
            <a:ext cx="1060876" cy="106087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 flipH="1">
            <a:off x="3832389" y="5544963"/>
            <a:ext cx="118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13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9462" y="6408357"/>
            <a:ext cx="152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Заготовка и </a:t>
            </a:r>
          </a:p>
          <a:p>
            <a:pPr algn="ctr"/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переработка</a:t>
            </a:r>
          </a:p>
          <a:p>
            <a:pPr algn="ctr"/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древесины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681" y="5204699"/>
            <a:ext cx="1060876" cy="103509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104759" y="6303848"/>
            <a:ext cx="116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Прочие</a:t>
            </a:r>
          </a:p>
          <a:p>
            <a:pPr algn="ctr"/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виды</a:t>
            </a:r>
          </a:p>
        </p:txBody>
      </p:sp>
      <p:sp>
        <p:nvSpPr>
          <p:cNvPr id="46" name="TextBox 45"/>
          <p:cNvSpPr txBox="1"/>
          <p:nvPr/>
        </p:nvSpPr>
        <p:spPr>
          <a:xfrm flipH="1">
            <a:off x="5338109" y="5377230"/>
            <a:ext cx="84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31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4059743989"/>
              </p:ext>
            </p:extLst>
          </p:nvPr>
        </p:nvGraphicFramePr>
        <p:xfrm>
          <a:off x="3528670" y="1943714"/>
          <a:ext cx="4238086" cy="322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pic>
        <p:nvPicPr>
          <p:cNvPr id="50" name="Рисунок 4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59" y="3916169"/>
            <a:ext cx="1072107" cy="106785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15" y="3972440"/>
            <a:ext cx="951040" cy="9595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 flipH="1">
            <a:off x="2553890" y="4127185"/>
            <a:ext cx="725266" cy="6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flipH="1">
            <a:off x="2568543" y="4119565"/>
            <a:ext cx="990364" cy="6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13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078256" y="4980472"/>
            <a:ext cx="1667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Г</a:t>
            </a:r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рузоперевозки</a:t>
            </a:r>
            <a:endParaRPr lang="ru-RU" sz="1200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2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701"/>
            <a:ext cx="2772231" cy="35864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0" y="3410625"/>
            <a:ext cx="2772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265F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 видам деятельности:</a:t>
            </a:r>
            <a:endParaRPr lang="ru-RU" sz="1600" dirty="0">
              <a:solidFill>
                <a:srgbClr val="265F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1752600" y="230188"/>
            <a:ext cx="61166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700">
                <a:solidFill>
                  <a:schemeClr val="bg1"/>
                </a:solidFill>
                <a:latin typeface="Open Sans Semibold" pitchFamily="34" charset="0"/>
                <a:cs typeface="Open Sans Semibold" pitchFamily="34" charset="0"/>
              </a:rPr>
              <a:t>Государственная поддержка субъектов малого и </a:t>
            </a:r>
          </a:p>
          <a:p>
            <a:pPr algn="ctr" eaLnBrk="1" hangingPunct="1"/>
            <a:r>
              <a:rPr lang="ru-RU" sz="1700">
                <a:solidFill>
                  <a:schemeClr val="bg1"/>
                </a:solidFill>
                <a:latin typeface="Open Sans Semibold" pitchFamily="34" charset="0"/>
                <a:cs typeface="Open Sans Semibold" pitchFamily="34" charset="0"/>
              </a:rPr>
              <a:t>среднего бизнеса Смоленской области</a:t>
            </a:r>
          </a:p>
        </p:txBody>
      </p:sp>
      <p:sp>
        <p:nvSpPr>
          <p:cNvPr id="20486" name="Объект 9"/>
          <p:cNvSpPr>
            <a:spLocks noGrp="1"/>
          </p:cNvSpPr>
          <p:nvPr>
            <p:ph idx="1"/>
          </p:nvPr>
        </p:nvSpPr>
        <p:spPr>
          <a:xfrm>
            <a:off x="58738" y="1127125"/>
            <a:ext cx="7315200" cy="2436828"/>
          </a:xfrm>
        </p:spPr>
        <p:txBody>
          <a:bodyPr/>
          <a:lstStyle/>
          <a:p>
            <a:pPr marL="0" indent="358775" algn="just">
              <a:buNone/>
            </a:pPr>
            <a:endParaRPr lang="en-US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358775" algn="just">
              <a:buNone/>
            </a:pPr>
            <a:r>
              <a:rPr lang="ru-RU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Реализация </a:t>
            </a: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государственной политики в сфере развития малого и среднего предпринимательства осуществляется в рамках подпрограммы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«Развитие малого и среднего предпринимательства в Смоленской области»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областной государственной программы «Экономическое развитие Смоленской области», включая создание благоприятного предпринимательского и инвестиционного климата.</a:t>
            </a:r>
          </a:p>
        </p:txBody>
      </p:sp>
      <p:sp>
        <p:nvSpPr>
          <p:cNvPr id="20496" name="TextBox 30"/>
          <p:cNvSpPr txBox="1">
            <a:spLocks noChangeArrowheads="1"/>
          </p:cNvSpPr>
          <p:nvPr/>
        </p:nvSpPr>
        <p:spPr bwMode="auto">
          <a:xfrm>
            <a:off x="7112000" y="7189788"/>
            <a:ext cx="44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i="1" dirty="0" smtClean="0">
                <a:solidFill>
                  <a:srgbClr val="339533"/>
                </a:solidFill>
                <a:latin typeface="Open Sans Semibold" pitchFamily="34" charset="0"/>
                <a:cs typeface="Open Sans Semibold" pitchFamily="34" charset="0"/>
              </a:rPr>
              <a:t>15</a:t>
            </a:r>
            <a:endParaRPr lang="ru-RU" b="1" i="1" dirty="0">
              <a:solidFill>
                <a:srgbClr val="339533"/>
              </a:solidFill>
              <a:latin typeface="Open Sans Semibold" pitchFamily="34" charset="0"/>
              <a:cs typeface="Open Sans Semibold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794" y="4384735"/>
            <a:ext cx="697402" cy="69740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8" y="4029658"/>
            <a:ext cx="2438104" cy="12448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338" y="4033520"/>
            <a:ext cx="2410963" cy="1241023"/>
          </a:xfrm>
          <a:prstGeom prst="rect">
            <a:avLst/>
          </a:prstGeom>
        </p:spPr>
      </p:pic>
      <p:sp>
        <p:nvSpPr>
          <p:cNvPr id="26" name="Объект 9"/>
          <p:cNvSpPr txBox="1">
            <a:spLocks/>
          </p:cNvSpPr>
          <p:nvPr/>
        </p:nvSpPr>
        <p:spPr>
          <a:xfrm>
            <a:off x="4855967" y="4106534"/>
            <a:ext cx="2479929" cy="975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Возмещение до 50% затрат на уплату первого взноса (аванса) по договорам лизинга оборудования с российскими лизинговыми организациями</a:t>
            </a:r>
            <a:endParaRPr lang="ru-RU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647652" y="4715394"/>
            <a:ext cx="711901" cy="18042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4163437" y="4733436"/>
            <a:ext cx="692530" cy="8980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12" y="5595348"/>
            <a:ext cx="359828" cy="31279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94627" y="5595348"/>
            <a:ext cx="3401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Департамент инвестиционного развития Смоленской области</a:t>
            </a:r>
          </a:p>
          <a:p>
            <a:pPr algn="ctr"/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214014, 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г. Смоленск, ул. </a:t>
            </a: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Энгельса, 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д. </a:t>
            </a: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</a:t>
            </a: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Сайт: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dep-invest.admin-smolensk.ru</a:t>
            </a: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</a:t>
            </a:r>
            <a:r>
              <a:rPr lang="en-US" sz="1200" u="sng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dep@smolinvest.com</a:t>
            </a:r>
            <a:endParaRPr lang="en-US" sz="12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9548" y="4106534"/>
            <a:ext cx="24381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Возмещение до 50% затрат на технологическое </a:t>
            </a:r>
            <a:r>
              <a:rPr lang="ru-RU" sz="1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присоединение </a:t>
            </a:r>
            <a:r>
              <a:rPr lang="ru-RU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</a:t>
            </a:r>
            <a:r>
              <a:rPr lang="ru-RU" sz="1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объектам электро-сетевого хозяйства мощностью </a:t>
            </a:r>
            <a:r>
              <a:rPr lang="ru-RU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 1,5 </a:t>
            </a:r>
            <a:r>
              <a:rPr lang="ru-RU" sz="1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МВт</a:t>
            </a:r>
            <a:endParaRPr lang="ru-RU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061032" y="132464"/>
            <a:ext cx="5498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Государственная поддержка субъектов малого и </a:t>
            </a:r>
            <a:endParaRPr lang="ru-RU" sz="1600" dirty="0" smtClean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среднего предпринимательства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Смоленской </a:t>
            </a:r>
            <a:r>
              <a:rPr lang="ru-RU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области</a:t>
            </a:r>
            <a:endParaRPr lang="ru-RU" sz="1600" dirty="0" smtClean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28" name="Picture 3" descr="Буфер обмена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98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4651" y="3885709"/>
            <a:ext cx="998255" cy="967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39" y="2455442"/>
            <a:ext cx="1051919" cy="10187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30" y="1226137"/>
            <a:ext cx="971491" cy="96843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77CA8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934" y="3811782"/>
            <a:ext cx="1072183" cy="10721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8BDCD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29" y="2429164"/>
            <a:ext cx="1068925" cy="1068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459" y="1172298"/>
            <a:ext cx="1072183" cy="107218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0584" y="307194"/>
            <a:ext cx="549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Промышленный комплекс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12787" y="719034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16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44778" y="1926405"/>
            <a:ext cx="890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100 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6" y="3853819"/>
            <a:ext cx="2615631" cy="53978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22606" y="3845850"/>
            <a:ext cx="270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65F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Структура промышленного производства</a:t>
            </a:r>
            <a:endParaRPr lang="ru-RU" sz="1400" dirty="0">
              <a:solidFill>
                <a:srgbClr val="265F9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58" y="1092960"/>
            <a:ext cx="2631730" cy="652263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412947" y="1092013"/>
            <a:ext cx="2147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Число предприятий</a:t>
            </a:r>
            <a:endParaRPr lang="ru-RU" sz="1600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699728" y="1790065"/>
            <a:ext cx="713488" cy="679075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7" y="2517598"/>
            <a:ext cx="2631730" cy="670017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206617" y="2525966"/>
            <a:ext cx="25668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Численность</a:t>
            </a:r>
            <a:r>
              <a:rPr lang="ru-RU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работающих</a:t>
            </a:r>
            <a:endParaRPr lang="ru-RU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9649" y="3291097"/>
            <a:ext cx="253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265F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1,071 </a:t>
            </a:r>
            <a:r>
              <a:rPr lang="ru-RU" sz="1200" dirty="0" smtClean="0">
                <a:solidFill>
                  <a:srgbClr val="265F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тыс. чел.</a:t>
            </a:r>
            <a:endParaRPr lang="ru-RU" sz="800" dirty="0">
              <a:solidFill>
                <a:srgbClr val="265F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44" y="3251186"/>
            <a:ext cx="530900" cy="55874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71639" y="1172298"/>
            <a:ext cx="2887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Добыча полезных ископаемых</a:t>
            </a:r>
            <a:endParaRPr lang="ru-RU" sz="1400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45650" y="1912765"/>
            <a:ext cx="2614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ЗАО «КПП»</a:t>
            </a:r>
            <a:endParaRPr lang="ru-R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07238" y="1618628"/>
            <a:ext cx="2402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20,7 млн. руб.</a:t>
            </a:r>
            <a:endParaRPr lang="ru-RU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11790" y="2394191"/>
            <a:ext cx="3081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dirty="0"/>
              <a:t>Пищевое производство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713626" y="2944812"/>
            <a:ext cx="2614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ШПО «Шумячи-Хлеб»</a:t>
            </a:r>
          </a:p>
          <a:p>
            <a:pPr algn="ctr"/>
            <a:endParaRPr lang="ru-R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92060" y="2649050"/>
            <a:ext cx="2120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107,785 млн. руб.</a:t>
            </a:r>
            <a:endParaRPr lang="ru-RU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107238" y="3843877"/>
            <a:ext cx="3355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dirty="0"/>
              <a:t>Производство и распределение воды, электроэнергии и газа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318120" y="4702712"/>
            <a:ext cx="2614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МУП «Коммунальщик»</a:t>
            </a:r>
          </a:p>
          <a:p>
            <a:pPr algn="ctr"/>
            <a:r>
              <a:rPr lang="ru-RU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МУП «</a:t>
            </a:r>
            <a:r>
              <a:rPr lang="ru-RU" sz="11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Шумячское</a:t>
            </a:r>
            <a:r>
              <a:rPr lang="ru-RU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РПО КХ»</a:t>
            </a:r>
            <a:endParaRPr lang="ru-R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05636" y="4347873"/>
            <a:ext cx="2032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58,918 млн. руб.</a:t>
            </a:r>
            <a:endParaRPr lang="ru-RU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:p14="http://schemas.microsoft.com/office/powerpoint/2010/main" val="2437494552"/>
              </p:ext>
            </p:extLst>
          </p:nvPr>
        </p:nvGraphicFramePr>
        <p:xfrm>
          <a:off x="183209" y="4130089"/>
          <a:ext cx="2477814" cy="2982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4" name="Picture 3" descr="Буфер обмена0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55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6" y="1119763"/>
            <a:ext cx="2457946" cy="62907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0734" y="315440"/>
            <a:ext cx="5498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Сельское хозяйство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30" y="1837555"/>
            <a:ext cx="703970" cy="703970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1339920" y="1979063"/>
            <a:ext cx="71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6 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3" y="2709834"/>
            <a:ext cx="2449953" cy="504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853" y="2720866"/>
            <a:ext cx="243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65F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Структура сельского хозяйства</a:t>
            </a:r>
            <a:endParaRPr lang="ru-RU" sz="1400" dirty="0">
              <a:solidFill>
                <a:srgbClr val="265F9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850161" y="1048052"/>
            <a:ext cx="4595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65F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Производство основных видов продукции во всех категориях хозяйств</a:t>
            </a:r>
            <a:endParaRPr lang="ru-RU" sz="1400" dirty="0">
              <a:solidFill>
                <a:srgbClr val="265F9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21735" y="719034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17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8118" y="1132386"/>
            <a:ext cx="180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Число предприятий</a:t>
            </a:r>
            <a:endParaRPr lang="ru-RU" sz="1600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96948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5" name="Диаграмма 54"/>
          <p:cNvGraphicFramePr/>
          <p:nvPr>
            <p:extLst>
              <p:ext uri="{D42A27DB-BD31-4B8C-83A1-F6EECF244321}">
                <p14:modId xmlns:p14="http://schemas.microsoft.com/office/powerpoint/2010/main" val="214399558"/>
              </p:ext>
            </p:extLst>
          </p:nvPr>
        </p:nvGraphicFramePr>
        <p:xfrm>
          <a:off x="-290275" y="3275875"/>
          <a:ext cx="3195983" cy="306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56" name="Рисунок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811" y="1647131"/>
            <a:ext cx="1273651" cy="1225279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3493008" y="2905747"/>
            <a:ext cx="3072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з</a:t>
            </a:r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ерно</a:t>
            </a:r>
            <a:endParaRPr lang="ru-RU" sz="1200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68" y="3276833"/>
            <a:ext cx="1133787" cy="113378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28" y="3309787"/>
            <a:ext cx="1084915" cy="1084915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041" y="3300434"/>
            <a:ext cx="1094268" cy="1094268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6023890" y="4454814"/>
            <a:ext cx="147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dirty="0" smtClean="0"/>
              <a:t>яйцо</a:t>
            </a:r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4495481" y="4454814"/>
            <a:ext cx="1478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dirty="0"/>
              <a:t>мясо скота и птицы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881422" y="4467908"/>
            <a:ext cx="147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dirty="0"/>
              <a:t>молоко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359811" y="1969138"/>
            <a:ext cx="14557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3848</a:t>
            </a:r>
          </a:p>
          <a:p>
            <a:pPr algn="ctr"/>
            <a: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тонн</a:t>
            </a: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43546" y="3503026"/>
            <a:ext cx="940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1865 </a:t>
            </a:r>
          </a:p>
          <a:p>
            <a:pPr algn="ctr"/>
            <a:r>
              <a:rPr lang="ru-RU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т.онн</a:t>
            </a:r>
            <a:endParaRPr lang="ru-RU" sz="9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766391" y="3517467"/>
            <a:ext cx="867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335 </a:t>
            </a:r>
          </a:p>
          <a:p>
            <a:pPr algn="ctr"/>
            <a:r>
              <a:rPr lang="ru-RU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тонн</a:t>
            </a:r>
            <a:endParaRPr lang="ru-RU" sz="9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61242" y="3532856"/>
            <a:ext cx="11009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1459</a:t>
            </a:r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тыс. шт.</a:t>
            </a:r>
            <a:endParaRPr lang="ru-RU" sz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7" name="Picture 3" descr="Буфер обмена0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9"/>
          <p:cNvPicPr>
            <a:picLocks noChangeAspect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5427663"/>
            <a:ext cx="248920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Рисунок 16"/>
          <p:cNvPicPr>
            <a:picLocks noChangeAspect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5218113"/>
            <a:ext cx="36512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18"/>
          <p:cNvSpPr txBox="1">
            <a:spLocks noChangeArrowheads="1"/>
          </p:cNvSpPr>
          <p:nvPr/>
        </p:nvSpPr>
        <p:spPr bwMode="auto">
          <a:xfrm>
            <a:off x="2540000" y="4892675"/>
            <a:ext cx="4540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b="1" dirty="0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Основные задачи на период до </a:t>
            </a:r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2021 </a:t>
            </a:r>
            <a:r>
              <a:rPr lang="ru-RU" sz="1600" b="1" dirty="0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года</a:t>
            </a:r>
          </a:p>
        </p:txBody>
      </p:sp>
      <p:pic>
        <p:nvPicPr>
          <p:cNvPr id="49" name="Рисунок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332413"/>
            <a:ext cx="2540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6121400"/>
            <a:ext cx="2540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8"/>
          <p:cNvSpPr txBox="1">
            <a:spLocks noChangeArrowheads="1"/>
          </p:cNvSpPr>
          <p:nvPr/>
        </p:nvSpPr>
        <p:spPr bwMode="auto">
          <a:xfrm>
            <a:off x="3082925" y="5262563"/>
            <a:ext cx="3559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200">
                <a:latin typeface="Open Sans" panose="020B0606030504020204" pitchFamily="34" charset="0"/>
                <a:cs typeface="Open Sans" panose="020B0606030504020204" pitchFamily="34" charset="0"/>
              </a:rPr>
              <a:t>Развитие приоритетных подотраслей сельского хозяйства и достижение фин. устойчивости сельскохозяйственных товаропроизводителей</a:t>
            </a:r>
          </a:p>
        </p:txBody>
      </p:sp>
      <p:sp>
        <p:nvSpPr>
          <p:cNvPr id="53" name="TextBox 33"/>
          <p:cNvSpPr txBox="1">
            <a:spLocks noChangeArrowheads="1"/>
          </p:cNvSpPr>
          <p:nvPr/>
        </p:nvSpPr>
        <p:spPr bwMode="auto">
          <a:xfrm>
            <a:off x="3082925" y="6061075"/>
            <a:ext cx="2905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200">
                <a:latin typeface="Open Sans" panose="020B0606030504020204" pitchFamily="34" charset="0"/>
                <a:cs typeface="Open Sans" panose="020B0606030504020204" pitchFamily="34" charset="0"/>
              </a:rPr>
              <a:t>Вовлечение в оборот неиспользуемых земель сельскохозяйственного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200">
                <a:latin typeface="Open Sans" panose="020B0606030504020204" pitchFamily="34" charset="0"/>
                <a:cs typeface="Open Sans" panose="020B0606030504020204" pitchFamily="34" charset="0"/>
              </a:rPr>
              <a:t>назначения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13811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55575"/>
            <a:ext cx="5499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2"/>
          <p:cNvSpPr txBox="1">
            <a:spLocks noChangeArrowheads="1"/>
          </p:cNvSpPr>
          <p:nvPr/>
        </p:nvSpPr>
        <p:spPr bwMode="auto">
          <a:xfrm>
            <a:off x="1806575" y="185738"/>
            <a:ext cx="6007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900">
                <a:solidFill>
                  <a:schemeClr val="bg1"/>
                </a:solidFill>
                <a:latin typeface="Open Sans Semibold" pitchFamily="34" charset="0"/>
                <a:cs typeface="Open Sans Semibold" pitchFamily="34" charset="0"/>
              </a:rPr>
              <a:t>Государственная поддержка сельхозтоваропроизводителей (субсидии)</a:t>
            </a:r>
          </a:p>
        </p:txBody>
      </p:sp>
      <p:sp>
        <p:nvSpPr>
          <p:cNvPr id="23560" name="TextBox 3"/>
          <p:cNvSpPr txBox="1">
            <a:spLocks noChangeArrowheads="1"/>
          </p:cNvSpPr>
          <p:nvPr/>
        </p:nvSpPr>
        <p:spPr bwMode="auto">
          <a:xfrm>
            <a:off x="7118350" y="7189788"/>
            <a:ext cx="44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b="1" i="1" dirty="0" smtClean="0">
                <a:solidFill>
                  <a:srgbClr val="339533"/>
                </a:solidFill>
                <a:latin typeface="Open Sans Semibold" pitchFamily="34" charset="0"/>
                <a:cs typeface="Open Sans Semibold" pitchFamily="34" charset="0"/>
              </a:rPr>
              <a:t>18</a:t>
            </a:r>
            <a:endParaRPr lang="ru-RU" b="1" i="1" dirty="0">
              <a:solidFill>
                <a:srgbClr val="339533"/>
              </a:solidFill>
              <a:latin typeface="Open Sans Semibold" pitchFamily="34" charset="0"/>
              <a:cs typeface="Open Sans Semibold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345" y="5108307"/>
            <a:ext cx="1139650" cy="108947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952" y="2499228"/>
            <a:ext cx="2437326" cy="45912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CCE39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" y="5502782"/>
            <a:ext cx="2271816" cy="31601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AEFFD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170" y="1235620"/>
            <a:ext cx="2477074" cy="58504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DEE59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20" y="957673"/>
            <a:ext cx="2449174" cy="28790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4" y="967627"/>
            <a:ext cx="2449174" cy="25295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0" y="950817"/>
            <a:ext cx="2412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Растениеводство</a:t>
            </a:r>
            <a:endParaRPr lang="ru-RU" sz="1200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84498" y="958621"/>
            <a:ext cx="2415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Животноводство</a:t>
            </a:r>
            <a:endParaRPr lang="ru-RU" sz="1200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22386" y="1245576"/>
            <a:ext cx="243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Возмещение процентных</a:t>
            </a:r>
          </a:p>
          <a:p>
            <a:pPr algn="ctr"/>
            <a:r>
              <a:rPr lang="ru-RU" sz="1200" dirty="0">
                <a:solidFill>
                  <a:srgbClr val="FF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</a:t>
            </a:r>
            <a:r>
              <a:rPr lang="ru-RU" sz="1200" dirty="0" smtClean="0">
                <a:solidFill>
                  <a:srgbClr val="FF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тавок по кредитам</a:t>
            </a:r>
            <a:endParaRPr lang="ru-RU" sz="1200" dirty="0">
              <a:solidFill>
                <a:srgbClr val="FF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flipH="1">
            <a:off x="5041897" y="2604081"/>
            <a:ext cx="2439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FF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Развитие сельских территорий</a:t>
            </a:r>
            <a:endParaRPr lang="ru-RU" sz="1100" dirty="0">
              <a:solidFill>
                <a:srgbClr val="FF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" y="3938205"/>
            <a:ext cx="2271816" cy="454102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3228" y="3994478"/>
            <a:ext cx="225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Грантовая поддержка</a:t>
            </a:r>
            <a:endParaRPr lang="ru-RU" sz="1200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700" y="5564988"/>
            <a:ext cx="2319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</a:t>
            </a:r>
            <a:r>
              <a:rPr lang="en-US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/</a:t>
            </a:r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х</a:t>
            </a:r>
            <a:r>
              <a:rPr lang="en-US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страхование</a:t>
            </a:r>
            <a:endParaRPr lang="ru-RU" sz="1200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30" y="3426341"/>
            <a:ext cx="2305751" cy="540173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551176" y="3469406"/>
            <a:ext cx="22887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rgbClr val="FF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Модернизация объектов   АПК</a:t>
            </a:r>
          </a:p>
          <a:p>
            <a:pPr algn="ctr"/>
            <a:r>
              <a:rPr lang="ru-RU" sz="1050" dirty="0" smtClean="0">
                <a:solidFill>
                  <a:srgbClr val="FF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 приобретение с</a:t>
            </a:r>
            <a:r>
              <a:rPr lang="en-US" sz="1050" dirty="0" smtClean="0">
                <a:solidFill>
                  <a:srgbClr val="FF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/</a:t>
            </a:r>
            <a:r>
              <a:rPr lang="ru-RU" sz="1050" dirty="0" smtClean="0">
                <a:solidFill>
                  <a:srgbClr val="FF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х техники</a:t>
            </a:r>
            <a:endParaRPr lang="ru-RU" sz="1050" dirty="0">
              <a:solidFill>
                <a:srgbClr val="FF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rgbClr val="AEFFD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" y="1200633"/>
            <a:ext cx="2329150" cy="273757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rgbClr val="E5E5A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42" y="1286095"/>
            <a:ext cx="2300739" cy="206821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B2EB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294" y="3985547"/>
            <a:ext cx="2304588" cy="142572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06" y="1829530"/>
            <a:ext cx="2448037" cy="400695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" y="4399541"/>
            <a:ext cx="2349884" cy="1130149"/>
          </a:xfrm>
          <a:prstGeom prst="rect">
            <a:avLst/>
          </a:prstGeom>
        </p:spPr>
      </p:pic>
      <p:sp>
        <p:nvSpPr>
          <p:cNvPr id="64" name="Объект 31"/>
          <p:cNvSpPr txBox="1">
            <a:spLocks/>
          </p:cNvSpPr>
          <p:nvPr/>
        </p:nvSpPr>
        <p:spPr>
          <a:xfrm>
            <a:off x="2567961" y="3985547"/>
            <a:ext cx="2271920" cy="1432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 algn="just">
              <a:lnSpc>
                <a:spcPct val="96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Предоставление субсидий на приобретение сельскохозяйственной, промышленной техники для производства сельскохозяйственной продукции.</a:t>
            </a:r>
          </a:p>
          <a:p>
            <a:pPr marL="0" indent="180975" algn="just">
              <a:lnSpc>
                <a:spcPct val="96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Предоставление субсидий на </a:t>
            </a:r>
            <a:r>
              <a:rPr lang="ru-RU" sz="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возме-щение</a:t>
            </a: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части прямых понесенных затрат на создание и (или) модернизацию объектов </a:t>
            </a: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агропромышленного комп-</a:t>
            </a:r>
            <a:r>
              <a:rPr lang="ru-RU" sz="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лекса</a:t>
            </a:r>
            <a:r>
              <a:rPr lang="ru-RU" sz="850" spc="-5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850" spc="-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ru-RU" sz="800" spc="-5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ru-RU" sz="800" spc="-5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AEE69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831" y="3029406"/>
            <a:ext cx="2507120" cy="1873652"/>
          </a:xfrm>
          <a:prstGeom prst="rect">
            <a:avLst/>
          </a:prstGeom>
        </p:spPr>
      </p:pic>
      <p:sp>
        <p:nvSpPr>
          <p:cNvPr id="66" name="Объект 31"/>
          <p:cNvSpPr txBox="1">
            <a:spLocks/>
          </p:cNvSpPr>
          <p:nvPr/>
        </p:nvSpPr>
        <p:spPr>
          <a:xfrm>
            <a:off x="5001831" y="1955593"/>
            <a:ext cx="2479447" cy="261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 algn="just">
              <a:lnSpc>
                <a:spcPct val="96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Льготное </a:t>
            </a: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кредитование.</a:t>
            </a:r>
            <a:endParaRPr lang="ru-RU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96000"/>
              </a:lnSpc>
              <a:spcBef>
                <a:spcPts val="0"/>
              </a:spcBef>
              <a:buNone/>
            </a:pPr>
            <a:endParaRPr lang="ru-RU" sz="850" spc="-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DEE59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" y="5839012"/>
            <a:ext cx="2317217" cy="815298"/>
          </a:xfrm>
          <a:prstGeom prst="rect">
            <a:avLst/>
          </a:prstGeom>
        </p:spPr>
      </p:pic>
      <p:sp>
        <p:nvSpPr>
          <p:cNvPr id="68" name="Объект 31"/>
          <p:cNvSpPr txBox="1">
            <a:spLocks/>
          </p:cNvSpPr>
          <p:nvPr/>
        </p:nvSpPr>
        <p:spPr>
          <a:xfrm>
            <a:off x="43228" y="5925311"/>
            <a:ext cx="2356410" cy="728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6000"/>
              </a:lnSpc>
              <a:spcBef>
                <a:spcPts val="0"/>
              </a:spcBef>
              <a:buNone/>
            </a:pP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1.Предоставление </a:t>
            </a: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субсидии на возмещение части затрат на уплату страховой премии, начисленной по договору </a:t>
            </a: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сельско-хозяйственного </a:t>
            </a: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страхования</a:t>
            </a:r>
          </a:p>
          <a:p>
            <a:pPr marL="0" indent="0" algn="just">
              <a:lnSpc>
                <a:spcPct val="9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850" spc="-5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850" spc="-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Объект 31"/>
          <p:cNvSpPr txBox="1">
            <a:spLocks/>
          </p:cNvSpPr>
          <p:nvPr/>
        </p:nvSpPr>
        <p:spPr>
          <a:xfrm>
            <a:off x="43228" y="4399541"/>
            <a:ext cx="2356410" cy="954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 algn="just">
              <a:lnSpc>
                <a:spcPct val="96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Предоставление грантов на развитие семейных ферм на базе крестьянских (фермерских) хозяйств, включая индивидуальных </a:t>
            </a: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предпринимателей.</a:t>
            </a:r>
            <a:endParaRPr lang="ru-RU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180975" algn="just">
              <a:lnSpc>
                <a:spcPct val="96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Предоставление грантов </a:t>
            </a: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сельско-хозяйственным </a:t>
            </a: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потребительским </a:t>
            </a:r>
            <a:r>
              <a:rPr lang="ru-RU" sz="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коо-перативам</a:t>
            </a: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развитие материально-технической </a:t>
            </a: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базы.</a:t>
            </a:r>
            <a:endParaRPr lang="ru-RU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180975" algn="just">
              <a:lnSpc>
                <a:spcPct val="96000"/>
              </a:lnSpc>
              <a:spcBef>
                <a:spcPts val="0"/>
              </a:spcBef>
              <a:buFont typeface="+mj-lt"/>
              <a:buAutoNum type="arabicPeriod"/>
            </a:pPr>
            <a:endParaRPr lang="ru-RU" sz="850" spc="-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Объект 31"/>
          <p:cNvSpPr>
            <a:spLocks noGrp="1"/>
          </p:cNvSpPr>
          <p:nvPr/>
        </p:nvSpPr>
        <p:spPr>
          <a:xfrm>
            <a:off x="50135" y="1277162"/>
            <a:ext cx="2246190" cy="2648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 algn="just">
              <a:lnSpc>
                <a:spcPct val="96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Предоставление субсидий </a:t>
            </a: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сельско-хозяйственным </a:t>
            </a: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товаропроизводителям (кроме граждан, ведущих личное подсобное хозяйство) на возмещение части затрат на приобретение элитных семян</a:t>
            </a: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850" spc="-5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180975" algn="just">
              <a:lnSpc>
                <a:spcPct val="96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Предоставление субсидий по </a:t>
            </a: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воз-</a:t>
            </a:r>
            <a:r>
              <a:rPr lang="ru-RU" sz="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мещению</a:t>
            </a: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производителям зерновых культур части затрат на производство и реализацию зерновых культур.</a:t>
            </a:r>
          </a:p>
          <a:p>
            <a:pPr marL="0" indent="180975" algn="just">
              <a:lnSpc>
                <a:spcPct val="96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Предоставление субсидий на </a:t>
            </a:r>
            <a:r>
              <a:rPr lang="ru-RU" sz="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прове-дение</a:t>
            </a: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культуртехнических</a:t>
            </a: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мероприятий </a:t>
            </a: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выбывших </a:t>
            </a: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сельско-хозяйственных </a:t>
            </a: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угодьях, вовлекаемых в </a:t>
            </a: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сельско-хозяйственный оборот.</a:t>
            </a:r>
          </a:p>
          <a:p>
            <a:pPr marL="0" indent="0" algn="just">
              <a:lnSpc>
                <a:spcPct val="96000"/>
              </a:lnSpc>
              <a:spcBef>
                <a:spcPts val="0"/>
              </a:spcBef>
              <a:buNone/>
            </a:pP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4.Предоставление </a:t>
            </a: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субсидий на возмещение части затрат на обеспечение прироста сельскохозяйственной продукции собственного производства в рамках приоритетной </a:t>
            </a:r>
            <a:r>
              <a:rPr lang="ru-RU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подотрасли</a:t>
            </a: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агропромышленного комплекса</a:t>
            </a:r>
          </a:p>
          <a:p>
            <a:pPr marL="0" indent="0" algn="just">
              <a:lnSpc>
                <a:spcPct val="96000"/>
              </a:lnSpc>
              <a:spcBef>
                <a:spcPts val="0"/>
              </a:spcBef>
              <a:buNone/>
            </a:pPr>
            <a:endParaRPr lang="ru-RU" sz="800" spc="-5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Объект 31"/>
          <p:cNvSpPr txBox="1">
            <a:spLocks/>
          </p:cNvSpPr>
          <p:nvPr/>
        </p:nvSpPr>
        <p:spPr>
          <a:xfrm>
            <a:off x="2518065" y="1286394"/>
            <a:ext cx="2323871" cy="2108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975" algn="just" defTabSz="755934">
              <a:lnSpc>
                <a:spcPct val="96000"/>
              </a:lnSpc>
              <a:buFont typeface="+mj-lt"/>
              <a:buAutoNum type="arabicPeriod"/>
            </a:pP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Предоставление субсидий сельскохозяйственным </a:t>
            </a:r>
            <a:r>
              <a:rPr lang="ru-RU" sz="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товаро</a:t>
            </a: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-производителям  (</a:t>
            </a: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кроме граждан, ведущих личное подсобное хозяйство, </a:t>
            </a:r>
            <a:b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сельскохозяйственных кредитных потребительских кооперативов) </a:t>
            </a:r>
            <a:b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повышение продуктивности в молочном </a:t>
            </a: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скотоводстве.</a:t>
            </a:r>
            <a:endParaRPr lang="ru-RU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180975" algn="just" defTabSz="755934">
              <a:lnSpc>
                <a:spcPct val="96000"/>
              </a:lnSpc>
              <a:buFont typeface="+mj-lt"/>
              <a:buAutoNum type="arabicPeriod"/>
            </a:pP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Предоставление субсидий сельскохозяйственным </a:t>
            </a:r>
            <a:r>
              <a:rPr lang="ru-RU" sz="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товаро</a:t>
            </a: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-производителям </a:t>
            </a: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(кроме граждан, ведущих личное подсобное хозяйство, и сельскохозяйственных кредитных потребительских кооперативов) </a:t>
            </a:r>
            <a:b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содержание товарного поголовья молочных </a:t>
            </a: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коров.</a:t>
            </a:r>
            <a:endParaRPr lang="ru-RU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defTabSz="755934">
              <a:lnSpc>
                <a:spcPct val="96000"/>
              </a:lnSpc>
            </a:pPr>
            <a:endParaRPr lang="ru-RU" sz="850" spc="-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defTabSz="755934">
              <a:lnSpc>
                <a:spcPct val="96000"/>
              </a:lnSpc>
            </a:pPr>
            <a:endParaRPr lang="ru-RU" sz="850" spc="-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defTabSz="755934">
              <a:lnSpc>
                <a:spcPct val="96000"/>
              </a:lnSpc>
            </a:pPr>
            <a:endParaRPr lang="ru-RU" sz="850" spc="-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08205" y="3055236"/>
            <a:ext cx="2448038" cy="1872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 defTabSz="755934">
              <a:lnSpc>
                <a:spcPct val="96000"/>
              </a:lnSpc>
              <a:buFont typeface="+mj-lt"/>
              <a:buAutoNum type="arabicPeriod"/>
            </a:pP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Предоставление субсидий сельскохозяйственным товаропроизводителям (кроме граждан, ведущих личное подсобное хозяйство) на возмещение части затрат, связанных с разработкой проектно-сметной документации на создание и (или) модернизацию молочно-товарных ферм, и проведение инженерных изысканий, выполняемых в целях подготовки данной проектной документации</a:t>
            </a:r>
          </a:p>
          <a:p>
            <a:pPr indent="180975" algn="just" defTabSz="755934">
              <a:lnSpc>
                <a:spcPct val="96000"/>
              </a:lnSpc>
              <a:buFont typeface="+mj-lt"/>
              <a:buAutoNum type="arabicPeriod"/>
            </a:pP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Предоставление субсидий на возмещение части затрат на проведение комплекса агротехнологических работ.</a:t>
            </a:r>
          </a:p>
          <a:p>
            <a:pPr indent="180975" algn="just" defTabSz="755934">
              <a:lnSpc>
                <a:spcPct val="96000"/>
              </a:lnSpc>
              <a:buFont typeface="+mj-lt"/>
              <a:buAutoNum type="arabicPeriod"/>
            </a:pPr>
            <a:endParaRPr lang="ru-RU" sz="850" spc="-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CCE39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176" y="5437361"/>
            <a:ext cx="2843785" cy="441815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2458012" y="5412875"/>
            <a:ext cx="3106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Региональный проект «Поддержка малых форм хозяйствования и развития кооперации»</a:t>
            </a:r>
            <a:endParaRPr lang="ru-RU" sz="1000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DEE59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13" y="5898209"/>
            <a:ext cx="3058213" cy="1068233"/>
          </a:xfrm>
          <a:prstGeom prst="rect">
            <a:avLst/>
          </a:prstGeom>
        </p:spPr>
      </p:pic>
      <p:sp>
        <p:nvSpPr>
          <p:cNvPr id="76" name="Объект 31"/>
          <p:cNvSpPr txBox="1">
            <a:spLocks/>
          </p:cNvSpPr>
          <p:nvPr/>
        </p:nvSpPr>
        <p:spPr>
          <a:xfrm>
            <a:off x="2534131" y="5925312"/>
            <a:ext cx="2982095" cy="1002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 algn="just">
              <a:lnSpc>
                <a:spcPct val="96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Предоставление </a:t>
            </a: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гранта «</a:t>
            </a:r>
            <a:r>
              <a:rPr lang="ru-RU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Агростартап</a:t>
            </a: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 крестьянским (фермерским) хозяйствам на их создание и (или) </a:t>
            </a: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развитие.</a:t>
            </a:r>
          </a:p>
          <a:p>
            <a:pPr marL="0" indent="180975" algn="just">
              <a:lnSpc>
                <a:spcPct val="96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Предоставления </a:t>
            </a: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субсидий сельскохозяйственным потребительским кооперативам (за исключением сельскохозяйственных потребительских кредитных кооперативов) на возмещение части затрат, </a:t>
            </a: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связанных </a:t>
            </a:r>
            <a:r>
              <a:rPr lang="ru-R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их </a:t>
            </a:r>
            <a:r>
              <a:rPr lang="ru-RU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развитием.</a:t>
            </a:r>
            <a:endParaRPr lang="ru-RU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180975" algn="just">
              <a:lnSpc>
                <a:spcPct val="96000"/>
              </a:lnSpc>
              <a:spcBef>
                <a:spcPts val="0"/>
              </a:spcBef>
              <a:buFont typeface="+mj-lt"/>
              <a:buAutoNum type="arabicPeriod"/>
            </a:pPr>
            <a:endParaRPr lang="ru-RU" sz="850" spc="-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9" name="Picture 3" descr="Буфер обмена0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812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 descr="http://tomnosti.info/dorogi-kak-i-pochemu-4/foto/17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614892" y="1250566"/>
            <a:ext cx="1027679" cy="9744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031" y="308774"/>
            <a:ext cx="546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Транспорт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23767" y="719034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2629" y="1345876"/>
            <a:ext cx="2190308" cy="841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Общая протяженность дорог</a:t>
            </a:r>
            <a:endParaRPr lang="ru-RU" sz="1600" b="1" dirty="0">
              <a:solidFill>
                <a:srgbClr val="007F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8299" y="2320080"/>
            <a:ext cx="408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457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ru-RU" dirty="0" smtClean="0">
                <a:solidFill>
                  <a:srgbClr val="2457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500" dirty="0" smtClean="0">
                <a:solidFill>
                  <a:srgbClr val="2457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автодорога федерального значения: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0" y="2805343"/>
            <a:ext cx="468176" cy="468176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847544" y="2714098"/>
            <a:ext cx="32687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457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А-130 Москва-Малоярославец-Рославль-до границы с Республикой Беларусь</a:t>
            </a:r>
            <a:endParaRPr lang="ru-RU" sz="1400" b="1" dirty="0">
              <a:solidFill>
                <a:srgbClr val="2457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4962" y="3398277"/>
            <a:ext cx="329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457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ru-RU" dirty="0" smtClean="0">
                <a:solidFill>
                  <a:srgbClr val="2457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500" dirty="0" smtClean="0">
                <a:solidFill>
                  <a:srgbClr val="2457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железнодорожная магистраль: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0" y="3747653"/>
            <a:ext cx="469038" cy="536734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847544" y="3767609"/>
            <a:ext cx="21580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457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Рославль1-Понятовка-Шестёровка</a:t>
            </a:r>
            <a:endParaRPr lang="ru-RU" sz="1400" b="1" dirty="0">
              <a:solidFill>
                <a:srgbClr val="2457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58571" y="1323421"/>
            <a:ext cx="3386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F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Автодороги в муниципальной собственности:</a:t>
            </a:r>
            <a:endParaRPr lang="ru-RU" sz="1400" b="1" dirty="0">
              <a:solidFill>
                <a:srgbClr val="007F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30" y="1902925"/>
            <a:ext cx="2621866" cy="9973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341130" y="1995748"/>
            <a:ext cx="262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236A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605 км </a:t>
            </a:r>
            <a:r>
              <a:rPr lang="ru-RU" sz="12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грунтовые</a:t>
            </a:r>
            <a:endParaRPr lang="ru-RU" sz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85282" y="2394427"/>
            <a:ext cx="258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236A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218 км </a:t>
            </a:r>
            <a:r>
              <a:rPr lang="ru-RU" sz="12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асфальтобетонные</a:t>
            </a:r>
            <a:endParaRPr lang="ru-RU" sz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5" y="1220341"/>
            <a:ext cx="1057501" cy="1036279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614892" y="1351252"/>
            <a:ext cx="9994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1128 км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35" name="Picture 3" descr="Буфер обмена0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14" y="2993070"/>
            <a:ext cx="5653409" cy="383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51897" y="256035"/>
            <a:ext cx="6116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Обращение </a:t>
            </a:r>
            <a:r>
              <a:rPr lang="ru-RU" sz="16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Главы муниципального образования</a:t>
            </a:r>
            <a:endParaRPr lang="ru-RU" sz="16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«</a:t>
            </a:r>
            <a:r>
              <a:rPr lang="ru-RU" sz="1600" dirty="0" err="1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Шумячский</a:t>
            </a:r>
            <a:r>
              <a:rPr lang="ru-RU" sz="16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район» Смоленской </a:t>
            </a:r>
            <a:r>
              <a:rPr lang="ru-RU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области</a:t>
            </a:r>
            <a:endParaRPr lang="ru-RU" sz="1600" dirty="0" smtClean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7989" y="719034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1525" y="4057075"/>
            <a:ext cx="2422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Васильев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Александр Николаевич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1568" y="1239005"/>
            <a:ext cx="2049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rgbClr val="24577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dirty="0"/>
              <a:t>Дорогие друзья!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60395" y="6309121"/>
            <a:ext cx="4377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solidFill>
                <a:srgbClr val="245776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957538" y="1647365"/>
            <a:ext cx="42576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Рады приветствовать всех, кто заинтересовался нашим древним </a:t>
            </a:r>
            <a:r>
              <a:rPr lang="ru-RU" sz="12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Шумячским</a:t>
            </a:r>
            <a:r>
              <a:rPr 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краем! </a:t>
            </a:r>
          </a:p>
          <a:p>
            <a:pPr indent="361950" algn="just"/>
            <a:endParaRPr lang="ru-RU" sz="8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indent="361950" algn="just"/>
            <a:r>
              <a:rPr lang="ru-RU" sz="12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район – один из живописных и богатых историей уголков Смоленской области. Мы свято чтим боевые и культурные традиции нашего района. Любовь к району рождает гордость за него, гордость за свою малую Родину, которая дала нашей стране видных деятелей науки, искусства, военачальников. Современный </a:t>
            </a:r>
            <a:r>
              <a:rPr lang="ru-RU" sz="12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район обладает развитой инфраструктурой, газифицирован, имеет хорошее транспортное сообщение с областным центром.</a:t>
            </a:r>
          </a:p>
          <a:p>
            <a:pPr indent="361950" algn="just"/>
            <a:endParaRPr lang="ru-RU" sz="8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indent="361950" algn="just"/>
            <a:r>
              <a:rPr 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Район представляет собой удобную площадку для развития производства в агропромышленном комплексе. </a:t>
            </a:r>
            <a:r>
              <a:rPr lang="ru-RU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Мы готовы представить инвесторам необходимое количество земли для развития овощеводства, растениеводства, </a:t>
            </a:r>
            <a:r>
              <a:rPr 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животноводства.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64702" y="6409704"/>
            <a:ext cx="4377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4577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Добро пожаловать в </a:t>
            </a:r>
            <a:r>
              <a:rPr lang="ru-RU" sz="1400" dirty="0" err="1" smtClean="0">
                <a:solidFill>
                  <a:srgbClr val="24577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Шумячский</a:t>
            </a:r>
            <a:r>
              <a:rPr lang="ru-RU" sz="1400" dirty="0" smtClean="0">
                <a:solidFill>
                  <a:srgbClr val="24577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район!</a:t>
            </a:r>
            <a:endParaRPr lang="ru-RU" sz="1400" dirty="0">
              <a:solidFill>
                <a:srgbClr val="245776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8937" y="5125240"/>
            <a:ext cx="6491151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Кроме </a:t>
            </a:r>
            <a:r>
              <a:rPr lang="ru-RU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того, район имеет немало красивейших природных зон для строительства баз отдыха</a:t>
            </a:r>
            <a:r>
              <a:rPr 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 algn="just"/>
            <a:r>
              <a:rPr lang="ru-RU" sz="11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endParaRPr lang="ru-RU" sz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indent="361950" algn="just"/>
            <a:r>
              <a:rPr lang="ru-RU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Администрация муниципального образования стремится сделать наш край привлекательным для инвесторов и всегда готова к сотрудничеству. </a:t>
            </a:r>
          </a:p>
        </p:txBody>
      </p:sp>
      <p:pic>
        <p:nvPicPr>
          <p:cNvPr id="1027" name="Picture 3" descr="Буфер обмена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humichi.admin-smolensk.ru/files/317/ramka-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9" b="150"/>
          <a:stretch/>
        </p:blipFill>
        <p:spPr bwMode="auto">
          <a:xfrm>
            <a:off x="419920" y="1678594"/>
            <a:ext cx="2288707" cy="22887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54" y="1616664"/>
            <a:ext cx="2350637" cy="235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1991" y="320065"/>
            <a:ext cx="5416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Связь</a:t>
            </a:r>
            <a:endParaRPr lang="ru-RU" sz="2200" dirty="0" smtClean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1553" y="719034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326" y="1630351"/>
            <a:ext cx="1917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организация, </a:t>
            </a:r>
          </a:p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оказывающая услуги связи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21300" y="119892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497C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ru-RU" sz="3200" b="1" dirty="0">
              <a:solidFill>
                <a:srgbClr val="497CB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456563" y="2964131"/>
            <a:ext cx="80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497C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  <a:endParaRPr lang="ru-RU" sz="3200" b="1" dirty="0">
              <a:solidFill>
                <a:srgbClr val="497CB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8903" y="3424730"/>
            <a:ext cx="1398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почтовых отделений связи</a:t>
            </a:r>
            <a:endParaRPr lang="ru-RU" sz="1400" b="1" dirty="0">
              <a:solidFill>
                <a:srgbClr val="007F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727536" y="3123912"/>
            <a:ext cx="495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497C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ru-RU" sz="3200" b="1" dirty="0">
              <a:solidFill>
                <a:srgbClr val="497CB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296" y="3543470"/>
            <a:ext cx="152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оператора сотой связи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27952" y="5405788"/>
            <a:ext cx="2220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F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Активно работает сеть Интернет, спутниковое телерадиовещание</a:t>
            </a:r>
            <a:endParaRPr lang="ru-RU" sz="1400" b="1" dirty="0">
              <a:solidFill>
                <a:srgbClr val="007F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341" y="1286280"/>
            <a:ext cx="1237827" cy="12378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54" y="1452358"/>
            <a:ext cx="959403" cy="9594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341" y="5181516"/>
            <a:ext cx="1251611" cy="12516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24" y="3141641"/>
            <a:ext cx="1186215" cy="118621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491" y="3105126"/>
            <a:ext cx="1223035" cy="122303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16" y="3105126"/>
            <a:ext cx="1237827" cy="123782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17" y="3105126"/>
            <a:ext cx="1237827" cy="12378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19" y="5191829"/>
            <a:ext cx="1237827" cy="12378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49" y="3642039"/>
            <a:ext cx="1720322" cy="12403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5319">
            <a:off x="2539557" y="4741204"/>
            <a:ext cx="969094" cy="12403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5319">
            <a:off x="4325805" y="2716097"/>
            <a:ext cx="969094" cy="124033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4653381" y="1532735"/>
            <a:ext cx="2213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Смоленский филиал ПАО «</a:t>
            </a:r>
            <a:r>
              <a:rPr lang="ru-RU" sz="14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РосТелеком</a:t>
            </a:r>
            <a:r>
              <a:rPr lang="ru-RU" sz="1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»</a:t>
            </a:r>
            <a:endParaRPr lang="ru-RU" sz="1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6432" y="4364371"/>
            <a:ext cx="18417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-«МТС»</a:t>
            </a:r>
          </a:p>
          <a:p>
            <a:endParaRPr lang="ru-RU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-«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Билайн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endParaRPr lang="ru-RU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-«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Теле-2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endParaRPr lang="ru-RU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-«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Мегафон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1" y="4297188"/>
            <a:ext cx="427934" cy="44077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07" y="4711382"/>
            <a:ext cx="454160" cy="45320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6" y="5202502"/>
            <a:ext cx="481090" cy="35215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1" y="5577999"/>
            <a:ext cx="452779" cy="45399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5" name="Picture 3" descr="Буфер обмена0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95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9665" y="313297"/>
            <a:ext cx="549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Строительство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5119" y="719034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21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7063" y="1337109"/>
            <a:ext cx="332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4577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Жилье для молодых семей</a:t>
            </a:r>
            <a:endParaRPr lang="ru-RU" b="1" dirty="0">
              <a:solidFill>
                <a:srgbClr val="245776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6" y="1126792"/>
            <a:ext cx="2795137" cy="9369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5" y="3212256"/>
            <a:ext cx="2795137" cy="93696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995" y="4293499"/>
            <a:ext cx="298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1,811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тыс. кв. м</a:t>
            </a:r>
            <a:r>
              <a:rPr lang="ru-RU" sz="1600" dirty="0" smtClean="0">
                <a:solidFill>
                  <a:srgbClr val="418FC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  <a:endParaRPr lang="ru-RU" sz="1600" dirty="0">
              <a:solidFill>
                <a:srgbClr val="418FC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6025" y="2208035"/>
            <a:ext cx="15785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340,98 </a:t>
            </a:r>
          </a:p>
          <a:p>
            <a:pPr algn="ctr"/>
            <a:r>
              <a:rPr lang="ru-RU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</a:t>
            </a:r>
            <a:r>
              <a:rPr lang="ru-RU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ыс. кв. м</a:t>
            </a:r>
            <a:r>
              <a:rPr lang="ru-RU" sz="16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  <a:endParaRPr lang="ru-R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9906" y="1272109"/>
            <a:ext cx="2375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Общая площадь </a:t>
            </a:r>
          </a:p>
          <a:p>
            <a:pPr algn="ctr"/>
            <a:r>
              <a:rPr lang="ru-RU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жилищного фонда</a:t>
            </a:r>
            <a:endParaRPr lang="ru-RU" sz="1600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3219" y="3396539"/>
            <a:ext cx="2678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Количество введенного</a:t>
            </a:r>
          </a:p>
          <a:p>
            <a:pPr algn="ctr"/>
            <a:r>
              <a:rPr lang="ru-RU" sz="1600" b="1" dirty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</a:t>
            </a:r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эксплуатацию жилья</a:t>
            </a:r>
            <a:endParaRPr lang="ru-RU" sz="1600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9" y="5037436"/>
            <a:ext cx="2870335" cy="172652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3508513" y="1749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660913" y="19016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813313" y="20540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EEEEA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335" y="1842427"/>
            <a:ext cx="4150611" cy="1630333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sp>
        <p:nvSpPr>
          <p:cNvPr id="33" name="TextBox 32"/>
          <p:cNvSpPr txBox="1"/>
          <p:nvPr/>
        </p:nvSpPr>
        <p:spPr>
          <a:xfrm>
            <a:off x="3248534" y="1901687"/>
            <a:ext cx="3981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 algn="just"/>
            <a:r>
              <a:rPr lang="ru-RU" sz="1200" dirty="0" smtClean="0"/>
              <a:t>На территории муниципального образования «</a:t>
            </a:r>
            <a:r>
              <a:rPr lang="ru-RU" sz="1200" dirty="0" err="1" smtClean="0"/>
              <a:t>Шумячский</a:t>
            </a:r>
            <a:r>
              <a:rPr lang="ru-RU" sz="1200" dirty="0" smtClean="0"/>
              <a:t> район» Смоленской области реализуется муниципальная программа «Обеспечение жильем молодых семей» на 2015-2020 годы, в рамках которой молодым семьям предоставляется свидетельство на право получения социальной выплаты, которую можно использовать в том числе на строительство индивидуального жилого дома </a:t>
            </a:r>
            <a:endParaRPr lang="ru-RU" sz="12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68" y="3735331"/>
            <a:ext cx="2699936" cy="2699936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8645" y="3951497"/>
            <a:ext cx="2106983" cy="226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32" name="Picture 3" descr="Буфер обмена0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01" y="2228432"/>
            <a:ext cx="833423" cy="81915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1755" y="2512513"/>
            <a:ext cx="393612" cy="19126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971800" y="2325746"/>
            <a:ext cx="876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101,2</a:t>
            </a:r>
            <a:r>
              <a:rPr lang="ru-RU" sz="1400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endParaRPr lang="ru-RU" sz="14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93071" y="2546168"/>
            <a:ext cx="9746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уровню 2021 года</a:t>
            </a:r>
            <a:endParaRPr lang="ru-RU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4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0" y="1171771"/>
            <a:ext cx="2422382" cy="8483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4415" y="299131"/>
            <a:ext cx="549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5119" y="719034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22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6332" y="1172069"/>
            <a:ext cx="2452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Количество предприятий </a:t>
            </a:r>
          </a:p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розничной торговли</a:t>
            </a:r>
            <a:endParaRPr lang="ru-RU" sz="1400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93764" y="2076387"/>
            <a:ext cx="389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8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49" y="4572714"/>
            <a:ext cx="1353236" cy="135323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2" y="2760090"/>
            <a:ext cx="2422382" cy="68900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0752" y="2804631"/>
            <a:ext cx="2422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Оборот розничной торговли</a:t>
            </a:r>
            <a:endParaRPr lang="ru-RU" sz="1400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37898" y="3701001"/>
            <a:ext cx="11015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487,7</a:t>
            </a:r>
          </a:p>
          <a:p>
            <a:pPr algn="ctr"/>
            <a:r>
              <a:rPr lang="ru-RU" sz="16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млн</a:t>
            </a:r>
            <a:r>
              <a:rPr lang="ru-RU" sz="14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руб.</a:t>
            </a:r>
            <a:endParaRPr lang="ru-RU" sz="1400" dirty="0">
              <a:solidFill>
                <a:srgbClr val="007F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http://www.dekor3d.ru/upload/iblock/378/378124e25a3161f32210a5ae5fe9182d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672" y="3724494"/>
            <a:ext cx="612512" cy="61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044339" y="347908"/>
            <a:ext cx="5532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Потребительский рынок товаров и услуг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89133" y="1534560"/>
            <a:ext cx="213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Общественное питание</a:t>
            </a:r>
            <a:endParaRPr lang="ru-RU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81" y="1122555"/>
            <a:ext cx="1470345" cy="1470345"/>
          </a:xfrm>
          <a:prstGeom prst="rect">
            <a:avLst/>
          </a:prstGeom>
        </p:spPr>
      </p:pic>
      <p:pic>
        <p:nvPicPr>
          <p:cNvPr id="32" name="Picture 4" descr="http://images.aif.ru/008/168/416a502890c5bbef90211e8644c3977d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288" r="18606" b="-288"/>
          <a:stretch/>
        </p:blipFill>
        <p:spPr bwMode="auto">
          <a:xfrm>
            <a:off x="5703072" y="1160968"/>
            <a:ext cx="1393521" cy="139352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964734" y="3162497"/>
            <a:ext cx="213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Бытовое обслуживание</a:t>
            </a:r>
            <a:endParaRPr lang="ru-RU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733" y="2718706"/>
            <a:ext cx="1470345" cy="1470345"/>
          </a:xfrm>
          <a:prstGeom prst="rect">
            <a:avLst/>
          </a:prstGeom>
        </p:spPr>
      </p:pic>
      <p:pic>
        <p:nvPicPr>
          <p:cNvPr id="38" name="Picture 2" descr="http://fbm.ru/wp-content/uploads/2015/10/52321671830b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0" r="5916"/>
          <a:stretch/>
        </p:blipFill>
        <p:spPr bwMode="auto">
          <a:xfrm>
            <a:off x="3498144" y="2760090"/>
            <a:ext cx="1393521" cy="139352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http://www.infovoronezh.ru/images/News/604755735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8" y="4778069"/>
            <a:ext cx="2524159" cy="165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3106250" y="4664131"/>
            <a:ext cx="21773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Обеспеченность населения торговыми площадями</a:t>
            </a:r>
          </a:p>
          <a:p>
            <a:pPr algn="ctr"/>
            <a:r>
              <a:rPr lang="ru-RU" sz="1600" b="1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на 1 тыс. чел.</a:t>
            </a:r>
            <a:endParaRPr lang="ru-RU" sz="1600" b="1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71223" y="4741500"/>
            <a:ext cx="11448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490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кв.м.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1" y="2081424"/>
            <a:ext cx="651064" cy="622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706629" y="2995185"/>
            <a:ext cx="976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endParaRPr lang="ru-RU" sz="5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44918" y="1437478"/>
            <a:ext cx="829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0" name="Picture 3" descr="Буфер обмена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16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937910833"/>
              </p:ext>
            </p:extLst>
          </p:nvPr>
        </p:nvGraphicFramePr>
        <p:xfrm>
          <a:off x="3310635" y="1360845"/>
          <a:ext cx="4414345" cy="359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4071031517"/>
              </p:ext>
            </p:extLst>
          </p:nvPr>
        </p:nvGraphicFramePr>
        <p:xfrm>
          <a:off x="110549" y="2348664"/>
          <a:ext cx="7044570" cy="448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031" y="317130"/>
            <a:ext cx="549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Финансовая деятельность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21735" y="719034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23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440" y="1360845"/>
            <a:ext cx="3500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Финансовые организации, осуществляющие деятельность</a:t>
            </a:r>
            <a:endParaRPr lang="ru-RU" sz="12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553842"/>
              </p:ext>
            </p:extLst>
          </p:nvPr>
        </p:nvGraphicFramePr>
        <p:xfrm>
          <a:off x="236368" y="1977109"/>
          <a:ext cx="3670960" cy="167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480">
                  <a:extLst>
                    <a:ext uri="{9D8B030D-6E8A-4147-A177-3AD203B41FA5}">
                      <a16:colId xmlns:a16="http://schemas.microsoft.com/office/drawing/2014/main" val="271249730"/>
                    </a:ext>
                  </a:extLst>
                </a:gridCol>
                <a:gridCol w="1835480">
                  <a:extLst>
                    <a:ext uri="{9D8B030D-6E8A-4147-A177-3AD203B41FA5}">
                      <a16:colId xmlns:a16="http://schemas.microsoft.com/office/drawing/2014/main" val="3658549356"/>
                    </a:ext>
                  </a:extLst>
                </a:gridCol>
              </a:tblGrid>
              <a:tr h="2513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24577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Банки</a:t>
                      </a:r>
                      <a:endParaRPr lang="ru-RU" sz="1200" dirty="0">
                        <a:solidFill>
                          <a:srgbClr val="245776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24577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Страховые компании</a:t>
                      </a:r>
                      <a:endParaRPr lang="ru-RU" sz="1200" dirty="0">
                        <a:solidFill>
                          <a:srgbClr val="245776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570374"/>
                  </a:ext>
                </a:extLst>
              </a:tr>
              <a:tr h="1219645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Дополнительный офис № 1562/060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Рославльского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ОСБ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№ 1562 Сбербанка РФ</a:t>
                      </a:r>
                      <a:endParaRPr lang="ru-RU" sz="10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Агентство в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п. Шумячи Филиала ОАО «Росгосстрах»</a:t>
                      </a:r>
                      <a:endParaRPr lang="ru-RU" sz="10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35066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475051" y="1053068"/>
            <a:ext cx="3779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F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Структура доходов, млн. руб</a:t>
            </a:r>
            <a:r>
              <a:rPr lang="ru-RU" sz="1400" b="1" dirty="0">
                <a:solidFill>
                  <a:srgbClr val="007F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9749" y="4173703"/>
            <a:ext cx="3802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Структура расходов, млн. руб.</a:t>
            </a:r>
            <a:endParaRPr lang="ru-RU" sz="1600" b="1" dirty="0">
              <a:solidFill>
                <a:srgbClr val="007F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17" name="Picture 3" descr="Буфер обмена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42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" y="5481423"/>
            <a:ext cx="6429777" cy="1043201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rgbClr val="000000">
                <a:alpha val="0"/>
              </a:srgbClr>
            </a:outerShdw>
            <a:reflection stA="97000" endPos="0" dist="50800" dir="5400000" sy="-100000" algn="bl" rotWithShape="0"/>
          </a:effectLst>
        </p:spPr>
      </p:pic>
      <p:pic>
        <p:nvPicPr>
          <p:cNvPr id="4096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7550"/>
            <a:ext cx="75596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pic>
        <p:nvPicPr>
          <p:cNvPr id="40964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55575"/>
            <a:ext cx="5499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060575" y="311150"/>
            <a:ext cx="549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Образование</a:t>
            </a:r>
          </a:p>
        </p:txBody>
      </p:sp>
      <p:sp>
        <p:nvSpPr>
          <p:cNvPr id="40966" name="TextBox 3"/>
          <p:cNvSpPr txBox="1">
            <a:spLocks noChangeArrowheads="1"/>
          </p:cNvSpPr>
          <p:nvPr/>
        </p:nvSpPr>
        <p:spPr bwMode="auto">
          <a:xfrm>
            <a:off x="7121525" y="7189788"/>
            <a:ext cx="43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 i="1">
                <a:solidFill>
                  <a:srgbClr val="339533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24</a:t>
            </a:r>
          </a:p>
        </p:txBody>
      </p:sp>
      <p:sp>
        <p:nvSpPr>
          <p:cNvPr id="40967" name="TextBox 1"/>
          <p:cNvSpPr txBox="1">
            <a:spLocks noChangeArrowheads="1"/>
          </p:cNvSpPr>
          <p:nvPr/>
        </p:nvSpPr>
        <p:spPr bwMode="auto">
          <a:xfrm>
            <a:off x="474663" y="2563813"/>
            <a:ext cx="14700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Муниципальных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образовательных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учреждений</a:t>
            </a:r>
          </a:p>
        </p:txBody>
      </p:sp>
      <p:sp>
        <p:nvSpPr>
          <p:cNvPr id="40968" name="TextBox 4"/>
          <p:cNvSpPr txBox="1">
            <a:spLocks noChangeArrowheads="1"/>
          </p:cNvSpPr>
          <p:nvPr/>
        </p:nvSpPr>
        <p:spPr bwMode="auto">
          <a:xfrm>
            <a:off x="3830638" y="2606675"/>
            <a:ext cx="14573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Учреждений дошкольного образования</a:t>
            </a:r>
          </a:p>
        </p:txBody>
      </p:sp>
      <p:sp>
        <p:nvSpPr>
          <p:cNvPr id="40969" name="TextBox 24"/>
          <p:cNvSpPr txBox="1">
            <a:spLocks noChangeArrowheads="1"/>
          </p:cNvSpPr>
          <p:nvPr/>
        </p:nvSpPr>
        <p:spPr bwMode="auto">
          <a:xfrm>
            <a:off x="2257425" y="2622550"/>
            <a:ext cx="12112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Учреждений общего образования</a:t>
            </a:r>
          </a:p>
        </p:txBody>
      </p:sp>
      <p:sp>
        <p:nvSpPr>
          <p:cNvPr id="40970" name="TextBox 25"/>
          <p:cNvSpPr txBox="1">
            <a:spLocks noChangeArrowheads="1"/>
          </p:cNvSpPr>
          <p:nvPr/>
        </p:nvSpPr>
        <p:spPr bwMode="auto">
          <a:xfrm>
            <a:off x="5238750" y="2605088"/>
            <a:ext cx="2054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Учреждений дополнительного образования</a:t>
            </a:r>
          </a:p>
        </p:txBody>
      </p:sp>
      <p:sp>
        <p:nvSpPr>
          <p:cNvPr id="40971" name="TextBox 28"/>
          <p:cNvSpPr txBox="1">
            <a:spLocks noChangeArrowheads="1"/>
          </p:cNvSpPr>
          <p:nvPr/>
        </p:nvSpPr>
        <p:spPr bwMode="auto">
          <a:xfrm>
            <a:off x="312738" y="3228975"/>
            <a:ext cx="1719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Общее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образование</a:t>
            </a:r>
            <a:endParaRPr lang="ru-RU" sz="1100">
              <a:solidFill>
                <a:srgbClr val="007FAC"/>
              </a:solidFill>
              <a:latin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1FFFF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1" y="4352925"/>
            <a:ext cx="6962676" cy="1095375"/>
          </a:xfrm>
          <a:prstGeom prst="rect">
            <a:avLst/>
          </a:prstGeom>
        </p:spPr>
      </p:pic>
      <p:sp>
        <p:nvSpPr>
          <p:cNvPr id="40973" name="TextBox 36"/>
          <p:cNvSpPr txBox="1">
            <a:spLocks noChangeArrowheads="1"/>
          </p:cNvSpPr>
          <p:nvPr/>
        </p:nvSpPr>
        <p:spPr bwMode="auto">
          <a:xfrm>
            <a:off x="79375" y="4362450"/>
            <a:ext cx="2238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Дополнительное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образование</a:t>
            </a:r>
            <a:endParaRPr lang="ru-RU" sz="1100">
              <a:solidFill>
                <a:srgbClr val="007FAC"/>
              </a:solidFill>
              <a:latin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0974" name="TextBox 44"/>
          <p:cNvSpPr txBox="1">
            <a:spLocks noChangeArrowheads="1"/>
          </p:cNvSpPr>
          <p:nvPr/>
        </p:nvSpPr>
        <p:spPr bwMode="auto">
          <a:xfrm>
            <a:off x="303213" y="5567137"/>
            <a:ext cx="1738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Дошкольное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rgbClr val="007FAC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образование</a:t>
            </a:r>
            <a:endParaRPr lang="ru-RU" sz="1100" dirty="0">
              <a:solidFill>
                <a:srgbClr val="007FAC"/>
              </a:solidFill>
              <a:latin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0975" name="Рисунок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1069975"/>
            <a:ext cx="151765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6" name="TextBox 58"/>
          <p:cNvSpPr txBox="1">
            <a:spLocks noChangeArrowheads="1"/>
          </p:cNvSpPr>
          <p:nvPr/>
        </p:nvSpPr>
        <p:spPr bwMode="auto">
          <a:xfrm>
            <a:off x="92075" y="3817938"/>
            <a:ext cx="2143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200" dirty="0">
                <a:latin typeface="Open Sans" panose="020B0606030504020204" pitchFamily="34" charset="0"/>
                <a:cs typeface="Open Sans" panose="020B0606030504020204" pitchFamily="34" charset="0"/>
              </a:rPr>
              <a:t>Численность школьников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572</a:t>
            </a:r>
            <a:r>
              <a:rPr lang="ru-RU" sz="1200" dirty="0" smtClean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dirty="0">
                <a:latin typeface="Open Sans" panose="020B0606030504020204" pitchFamily="34" charset="0"/>
                <a:cs typeface="Open Sans" panose="020B0606030504020204" pitchFamily="34" charset="0"/>
              </a:rPr>
              <a:t>чел.</a:t>
            </a:r>
            <a:endParaRPr lang="ru-RU" sz="10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2321" y="1457994"/>
            <a:ext cx="77628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7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13200" y="1817688"/>
            <a:ext cx="184150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59C0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0979" name="TextBox 32"/>
          <p:cNvSpPr txBox="1">
            <a:spLocks noChangeArrowheads="1"/>
          </p:cNvSpPr>
          <p:nvPr/>
        </p:nvSpPr>
        <p:spPr bwMode="auto">
          <a:xfrm>
            <a:off x="774700" y="1520825"/>
            <a:ext cx="815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8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40980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081088"/>
            <a:ext cx="149542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726053" y="1449388"/>
            <a:ext cx="82907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43E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12</a:t>
            </a:r>
            <a:endParaRPr lang="ru-RU" sz="4400" b="1" dirty="0">
              <a:solidFill>
                <a:srgbClr val="43E3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0982" name="Рисунок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455" y="1069975"/>
            <a:ext cx="1503363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4279898" y="1461633"/>
            <a:ext cx="50687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59C0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</a:t>
            </a:r>
            <a:endParaRPr lang="ru-RU" sz="4400" b="1" dirty="0">
              <a:solidFill>
                <a:srgbClr val="59C0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0984" name="Рисунок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61" y="1050018"/>
            <a:ext cx="1519237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5947341" y="1461633"/>
            <a:ext cx="498475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</a:t>
            </a:r>
          </a:p>
        </p:txBody>
      </p:sp>
      <p:sp>
        <p:nvSpPr>
          <p:cNvPr id="40986" name="TextBox 57"/>
          <p:cNvSpPr txBox="1">
            <a:spLocks noChangeArrowheads="1"/>
          </p:cNvSpPr>
          <p:nvPr/>
        </p:nvSpPr>
        <p:spPr bwMode="auto">
          <a:xfrm>
            <a:off x="2316163" y="3524250"/>
            <a:ext cx="39512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b="1" dirty="0">
                <a:solidFill>
                  <a:srgbClr val="24577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ru-RU" sz="1600" dirty="0">
                <a:solidFill>
                  <a:srgbClr val="24577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>
                <a:latin typeface="Open Sans" panose="020B0606030504020204" pitchFamily="34" charset="0"/>
                <a:cs typeface="Open Sans" panose="020B0606030504020204" pitchFamily="34" charset="0"/>
              </a:rPr>
              <a:t>средних общеобразовательных школ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b="1" dirty="0" smtClean="0">
                <a:solidFill>
                  <a:srgbClr val="24577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ru-RU" sz="1600" dirty="0" smtClean="0">
                <a:solidFill>
                  <a:srgbClr val="24577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>
                <a:latin typeface="Open Sans" panose="020B0606030504020204" pitchFamily="34" charset="0"/>
                <a:cs typeface="Open Sans" panose="020B0606030504020204" pitchFamily="34" charset="0"/>
              </a:rPr>
              <a:t>основных общеобразовательных школы</a:t>
            </a:r>
            <a:endParaRPr lang="ru-RU" sz="10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87" name="Прямоугольник 7"/>
          <p:cNvSpPr>
            <a:spLocks noChangeArrowheads="1"/>
          </p:cNvSpPr>
          <p:nvPr/>
        </p:nvSpPr>
        <p:spPr bwMode="auto">
          <a:xfrm>
            <a:off x="2311400" y="4479925"/>
            <a:ext cx="46958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sz="1200" dirty="0" err="1">
                <a:latin typeface="Open Sans" panose="020B0606030504020204" pitchFamily="34" charset="0"/>
                <a:cs typeface="Open Sans" panose="020B0606030504020204" pitchFamily="34" charset="0"/>
              </a:rPr>
              <a:t>Шумячский</a:t>
            </a:r>
            <a:r>
              <a:rPr lang="ru-RU" sz="1200" dirty="0">
                <a:latin typeface="Open Sans" panose="020B0606030504020204" pitchFamily="34" charset="0"/>
                <a:cs typeface="Open Sans" panose="020B0606030504020204" pitchFamily="34" charset="0"/>
              </a:rPr>
              <a:t> Дом детского творчества             Муниципальное бюджетное учреждение дополнительного образования «</a:t>
            </a:r>
            <a:r>
              <a:rPr lang="ru-RU" sz="1200" dirty="0" err="1">
                <a:latin typeface="Open Sans" panose="020B0606030504020204" pitchFamily="34" charset="0"/>
                <a:cs typeface="Open Sans" panose="020B0606030504020204" pitchFamily="34" charset="0"/>
              </a:rPr>
              <a:t>Шумячская</a:t>
            </a:r>
            <a:r>
              <a:rPr lang="ru-RU" sz="1200" dirty="0">
                <a:latin typeface="Open Sans" panose="020B0606030504020204" pitchFamily="34" charset="0"/>
                <a:cs typeface="Open Sans" panose="020B0606030504020204" pitchFamily="34" charset="0"/>
              </a:rPr>
              <a:t> детская школа искусств» </a:t>
            </a:r>
          </a:p>
        </p:txBody>
      </p:sp>
      <p:sp>
        <p:nvSpPr>
          <p:cNvPr id="40988" name="TextBox 63"/>
          <p:cNvSpPr txBox="1">
            <a:spLocks noChangeArrowheads="1"/>
          </p:cNvSpPr>
          <p:nvPr/>
        </p:nvSpPr>
        <p:spPr bwMode="auto">
          <a:xfrm>
            <a:off x="2311400" y="5705475"/>
            <a:ext cx="4381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b="1" dirty="0">
                <a:solidFill>
                  <a:srgbClr val="24577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ru-RU" sz="1200" dirty="0">
                <a:latin typeface="Open Sans" panose="020B0606030504020204" pitchFamily="34" charset="0"/>
                <a:cs typeface="Open Sans" panose="020B0606030504020204" pitchFamily="34" charset="0"/>
              </a:rPr>
              <a:t> центра развития ребенка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b="1" dirty="0" smtClean="0">
                <a:solidFill>
                  <a:srgbClr val="24577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ru-RU" sz="1200" dirty="0" smtClean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dirty="0">
                <a:latin typeface="Open Sans" panose="020B0606030504020204" pitchFamily="34" charset="0"/>
                <a:cs typeface="Open Sans" panose="020B0606030504020204" pitchFamily="34" charset="0"/>
              </a:rPr>
              <a:t>дошкольных образовательных учреждения</a:t>
            </a:r>
          </a:p>
        </p:txBody>
      </p:sp>
      <p:sp>
        <p:nvSpPr>
          <p:cNvPr id="40989" name="TextBox 31"/>
          <p:cNvSpPr txBox="1">
            <a:spLocks noChangeArrowheads="1"/>
          </p:cNvSpPr>
          <p:nvPr/>
        </p:nvSpPr>
        <p:spPr bwMode="auto">
          <a:xfrm>
            <a:off x="925513" y="184150"/>
            <a:ext cx="1028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Шумячский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район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Смоленской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области</a:t>
            </a:r>
          </a:p>
        </p:txBody>
      </p:sp>
      <p:sp>
        <p:nvSpPr>
          <p:cNvPr id="40990" name="TextBox 34"/>
          <p:cNvSpPr txBox="1">
            <a:spLocks noChangeArrowheads="1"/>
          </p:cNvSpPr>
          <p:nvPr/>
        </p:nvSpPr>
        <p:spPr bwMode="auto">
          <a:xfrm>
            <a:off x="236538" y="439738"/>
            <a:ext cx="209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70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0991" name="Picture 3" descr="Буфер обмена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7163"/>
            <a:ext cx="66833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2" name="TextBox 43"/>
          <p:cNvSpPr txBox="1">
            <a:spLocks noChangeArrowheads="1"/>
          </p:cNvSpPr>
          <p:nvPr/>
        </p:nvSpPr>
        <p:spPr bwMode="auto">
          <a:xfrm>
            <a:off x="123825" y="4991100"/>
            <a:ext cx="2079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200" dirty="0">
                <a:latin typeface="Open Sans" panose="020B0606030504020204" pitchFamily="34" charset="0"/>
                <a:cs typeface="Open Sans" panose="020B0606030504020204" pitchFamily="34" charset="0"/>
              </a:rPr>
              <a:t>Обучаются </a:t>
            </a:r>
            <a:r>
              <a:rPr lang="ru-RU" sz="1600" b="1" dirty="0" smtClean="0">
                <a:solidFill>
                  <a:schemeClr val="accent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790</a:t>
            </a:r>
            <a:r>
              <a:rPr lang="ru-RU" sz="1200" dirty="0" smtClean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dirty="0">
                <a:latin typeface="Open Sans" panose="020B0606030504020204" pitchFamily="34" charset="0"/>
                <a:cs typeface="Open Sans" panose="020B0606030504020204" pitchFamily="34" charset="0"/>
              </a:rPr>
              <a:t>чел.</a:t>
            </a:r>
            <a:endParaRPr lang="ru-RU" sz="10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58"/>
          <p:cNvSpPr txBox="1">
            <a:spLocks noChangeArrowheads="1"/>
          </p:cNvSpPr>
          <p:nvPr/>
        </p:nvSpPr>
        <p:spPr bwMode="auto">
          <a:xfrm>
            <a:off x="257331" y="6116771"/>
            <a:ext cx="19046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200" dirty="0">
                <a:latin typeface="Open Sans" panose="020B0606030504020204" pitchFamily="34" charset="0"/>
                <a:cs typeface="Open Sans" panose="020B0606030504020204" pitchFamily="34" charset="0"/>
              </a:rPr>
              <a:t>Численность </a:t>
            </a:r>
            <a:r>
              <a:rPr lang="ru-RU" sz="1600" b="1" dirty="0" smtClean="0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178</a:t>
            </a:r>
            <a:r>
              <a:rPr lang="ru-RU" sz="1200" dirty="0" smtClean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dirty="0">
                <a:latin typeface="Open Sans" panose="020B0606030504020204" pitchFamily="34" charset="0"/>
                <a:cs typeface="Open Sans" panose="020B0606030504020204" pitchFamily="34" charset="0"/>
              </a:rPr>
              <a:t>чел.</a:t>
            </a:r>
            <a:endParaRPr lang="ru-RU" sz="10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031" y="311950"/>
            <a:ext cx="5388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Здравоохранение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5119" y="719034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25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1" name="Picture 2" descr="http://misanec.ru/wp-content/uploads/2016/01/What-we-do-health-1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51" y="1204736"/>
            <a:ext cx="3145576" cy="201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79" y="5031568"/>
            <a:ext cx="1639504" cy="1639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547" y="3519936"/>
            <a:ext cx="1402925" cy="1402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9" y="3518379"/>
            <a:ext cx="1381252" cy="13812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87447" y="3942624"/>
            <a:ext cx="1492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dirty="0"/>
              <a:t>Количество</a:t>
            </a:r>
          </a:p>
          <a:p>
            <a:r>
              <a:rPr lang="ru-RU" dirty="0"/>
              <a:t>коек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10895" y="3918889"/>
            <a:ext cx="1800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Численность</a:t>
            </a:r>
          </a:p>
          <a:p>
            <a:r>
              <a:rPr lang="ru-RU" sz="1400" dirty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</a:t>
            </a:r>
            <a:r>
              <a:rPr lang="ru-RU" sz="14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рачей в </a:t>
            </a:r>
          </a:p>
          <a:p>
            <a:r>
              <a:rPr lang="ru-RU" sz="14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районе</a:t>
            </a:r>
            <a:endParaRPr lang="ru-RU" sz="1400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89119" y="5415877"/>
            <a:ext cx="1710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Обеспеченность</a:t>
            </a:r>
          </a:p>
          <a:p>
            <a:r>
              <a:rPr lang="ru-RU" sz="14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медицинскими</a:t>
            </a:r>
          </a:p>
          <a:p>
            <a:r>
              <a:rPr lang="ru-RU" sz="14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работниками</a:t>
            </a:r>
          </a:p>
          <a:p>
            <a:r>
              <a:rPr lang="ru-RU" sz="14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(на 10 тыс. чел.) </a:t>
            </a:r>
            <a:endParaRPr lang="ru-RU" sz="1400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6265" y="5454565"/>
            <a:ext cx="64675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6" y="3475759"/>
            <a:ext cx="1432536" cy="14325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9395" y="3727132"/>
            <a:ext cx="1170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67,2</a:t>
            </a:r>
          </a:p>
          <a:p>
            <a:pPr algn="ctr"/>
            <a:r>
              <a:rPr lang="ru-RU" sz="2400" dirty="0" smtClean="0">
                <a:solidFill>
                  <a:srgbClr val="A3E9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тыс.</a:t>
            </a:r>
            <a:endParaRPr lang="ru-RU" sz="2400" dirty="0">
              <a:solidFill>
                <a:srgbClr val="A3E9E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51" y="3499073"/>
            <a:ext cx="1430038" cy="143003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82866" y="3715327"/>
            <a:ext cx="799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F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</a:p>
          <a:p>
            <a:pPr algn="ctr"/>
            <a:r>
              <a:rPr lang="ru-RU" sz="2400" dirty="0" smtClean="0">
                <a:solidFill>
                  <a:srgbClr val="00B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чел.</a:t>
            </a:r>
            <a:endParaRPr lang="ru-RU" sz="2400" dirty="0">
              <a:solidFill>
                <a:srgbClr val="00B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76" y="4995945"/>
            <a:ext cx="1685653" cy="16856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05000" y="5276851"/>
            <a:ext cx="1638300" cy="114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83,2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чел.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169958"/>
              </p:ext>
            </p:extLst>
          </p:nvPr>
        </p:nvGraphicFramePr>
        <p:xfrm>
          <a:off x="156263" y="1127051"/>
          <a:ext cx="3680544" cy="2137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0380">
                  <a:extLst>
                    <a:ext uri="{9D8B030D-6E8A-4147-A177-3AD203B41FA5}">
                      <a16:colId xmlns:a16="http://schemas.microsoft.com/office/drawing/2014/main" val="2891352032"/>
                    </a:ext>
                  </a:extLst>
                </a:gridCol>
                <a:gridCol w="710164">
                  <a:extLst>
                    <a:ext uri="{9D8B030D-6E8A-4147-A177-3AD203B41FA5}">
                      <a16:colId xmlns:a16="http://schemas.microsoft.com/office/drawing/2014/main" val="264918717"/>
                    </a:ext>
                  </a:extLst>
                </a:gridCol>
              </a:tblGrid>
              <a:tr h="41155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u="none" cap="all" baseline="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Сеть медицинских учреждений</a:t>
                      </a:r>
                      <a:endParaRPr lang="ru-RU" sz="1400" b="1" u="none" cap="all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59C0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3299"/>
                  </a:ext>
                </a:extLst>
              </a:tr>
              <a:tr h="370353">
                <a:tc>
                  <a:txBody>
                    <a:bodyPr/>
                    <a:lstStyle/>
                    <a:p>
                      <a:r>
                        <a:rPr lang="ru-RU" sz="1400" u="none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ЦРБ</a:t>
                      </a:r>
                      <a:endParaRPr lang="ru-RU" sz="1400" u="non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ru-RU" sz="1800" u="non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D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429711"/>
                  </a:ext>
                </a:extLst>
              </a:tr>
              <a:tr h="460217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Поликлиника</a:t>
                      </a:r>
                      <a:endParaRPr lang="ru-RU" sz="1400" u="none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ru-RU" sz="1800" u="non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D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169501"/>
                  </a:ext>
                </a:extLst>
              </a:tr>
              <a:tr h="524667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Фельдшерско-акушерские пункты</a:t>
                      </a:r>
                      <a:endParaRPr lang="ru-RU" sz="1400" u="none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</a:t>
                      </a:r>
                      <a:endParaRPr lang="ru-RU" sz="1800" u="non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D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556949"/>
                  </a:ext>
                </a:extLst>
              </a:tr>
              <a:tr h="370353"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Амбулатории</a:t>
                      </a:r>
                      <a:endParaRPr lang="ru-RU" sz="1400" u="none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ru-RU" sz="1800" u="non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D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06224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34" name="Picture 3" descr="Буфер обмена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713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81" y="1141812"/>
            <a:ext cx="1658624" cy="16562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031" y="308774"/>
            <a:ext cx="5422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Спорт</a:t>
            </a:r>
            <a:endParaRPr lang="ru-RU" sz="2800" dirty="0" smtClean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5119" y="719034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26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71" y="4809418"/>
            <a:ext cx="1765832" cy="17633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22303" y="3083735"/>
            <a:ext cx="438126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6DC7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ru-RU" b="1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плоскостных</a:t>
            </a:r>
            <a:r>
              <a:rPr lang="ru-RU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ru-RU" b="1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спортивных </a:t>
            </a:r>
          </a:p>
          <a:p>
            <a:r>
              <a:rPr lang="ru-RU" b="1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                сооружений</a:t>
            </a:r>
          </a:p>
          <a:p>
            <a:endParaRPr lang="ru-RU" b="1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Тренажерный зал «Юность»</a:t>
            </a:r>
          </a:p>
          <a:p>
            <a:endParaRPr lang="ru-RU" b="1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ru-RU" b="1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ru-RU" b="1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99458" y="2343653"/>
            <a:ext cx="1628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6DC7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2 494</a:t>
            </a:r>
            <a:r>
              <a:rPr lang="ru-RU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чел.</a:t>
            </a:r>
            <a:endParaRPr lang="ru-RU" sz="2800" dirty="0">
              <a:solidFill>
                <a:srgbClr val="59C05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5715" y="1408305"/>
            <a:ext cx="3929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Численность населения, занимающаяся физкультурой и спортом</a:t>
            </a:r>
            <a:endParaRPr lang="ru-RU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72467" y="4997520"/>
            <a:ext cx="3095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2020 г. проведено</a:t>
            </a:r>
          </a:p>
          <a:p>
            <a:pPr algn="ctr"/>
            <a:r>
              <a:rPr lang="ru-RU" sz="2800" b="1" dirty="0" smtClean="0">
                <a:solidFill>
                  <a:srgbClr val="6DC7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</a:t>
            </a:r>
            <a:r>
              <a:rPr lang="ru-RU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спортивно-массовых мероприятия</a:t>
            </a:r>
            <a:endParaRPr lang="ru-RU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8" y="3047933"/>
            <a:ext cx="1826702" cy="17614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17" name="Picture 3" descr="Буфер обмена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94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55575"/>
            <a:ext cx="5499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060575" y="317500"/>
            <a:ext cx="549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Культура</a:t>
            </a:r>
          </a:p>
        </p:txBody>
      </p:sp>
      <p:sp>
        <p:nvSpPr>
          <p:cNvPr id="28676" name="TextBox 49"/>
          <p:cNvSpPr txBox="1">
            <a:spLocks noChangeArrowheads="1"/>
          </p:cNvSpPr>
          <p:nvPr/>
        </p:nvSpPr>
        <p:spPr bwMode="auto">
          <a:xfrm>
            <a:off x="7119938" y="7189788"/>
            <a:ext cx="43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339533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27</a:t>
            </a:r>
          </a:p>
        </p:txBody>
      </p:sp>
      <p:pic>
        <p:nvPicPr>
          <p:cNvPr id="28677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939925"/>
            <a:ext cx="10112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30"/>
          <p:cNvSpPr txBox="1">
            <a:spLocks noChangeArrowheads="1"/>
          </p:cNvSpPr>
          <p:nvPr/>
        </p:nvSpPr>
        <p:spPr bwMode="auto">
          <a:xfrm>
            <a:off x="279400" y="3041650"/>
            <a:ext cx="91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24577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Музеи</a:t>
            </a:r>
          </a:p>
        </p:txBody>
      </p:sp>
      <p:sp>
        <p:nvSpPr>
          <p:cNvPr id="28679" name="Прямоугольник 1"/>
          <p:cNvSpPr>
            <a:spLocks noChangeArrowheads="1"/>
          </p:cNvSpPr>
          <p:nvPr/>
        </p:nvSpPr>
        <p:spPr bwMode="auto">
          <a:xfrm>
            <a:off x="1357313" y="5689600"/>
            <a:ext cx="44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ru-RU" altLang="ru-RU" sz="1400" b="1">
              <a:solidFill>
                <a:schemeClr val="bg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8680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5005388"/>
            <a:ext cx="104298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Box 37"/>
          <p:cNvSpPr txBox="1">
            <a:spLocks noChangeArrowheads="1"/>
          </p:cNvSpPr>
          <p:nvPr/>
        </p:nvSpPr>
        <p:spPr bwMode="auto">
          <a:xfrm>
            <a:off x="34925" y="6086475"/>
            <a:ext cx="1400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24577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Библиотеки</a:t>
            </a:r>
          </a:p>
        </p:txBody>
      </p:sp>
      <p:pic>
        <p:nvPicPr>
          <p:cNvPr id="41" name="Picture 3" descr="z:\Д.А. Старовойтову\Музей Азимов.jpg"/>
          <p:cNvPicPr>
            <a:picLocks noChangeAspect="1" noChangeArrowheads="1"/>
          </p:cNvPicPr>
          <p:nvPr/>
        </p:nvPicPr>
        <p:blipFill>
          <a:blip r:embed="rId6" cstate="print"/>
          <a:srcRect b="10836"/>
          <a:stretch>
            <a:fillRect/>
          </a:stretch>
        </p:blipFill>
        <p:spPr bwMode="auto">
          <a:xfrm>
            <a:off x="1440199" y="1630393"/>
            <a:ext cx="3114535" cy="1837120"/>
          </a:xfrm>
          <a:prstGeom prst="roundRect">
            <a:avLst>
              <a:gd name="adj" fmla="val 9949"/>
            </a:avLst>
          </a:prstGeom>
          <a:noFill/>
          <a:ln w="38100">
            <a:solidFill>
              <a:srgbClr val="7CD9E0"/>
            </a:solidFill>
          </a:ln>
        </p:spPr>
      </p:pic>
      <p:sp>
        <p:nvSpPr>
          <p:cNvPr id="28683" name="TextBox 43"/>
          <p:cNvSpPr txBox="1">
            <a:spLocks noChangeArrowheads="1"/>
          </p:cNvSpPr>
          <p:nvPr/>
        </p:nvSpPr>
        <p:spPr bwMode="auto">
          <a:xfrm>
            <a:off x="925513" y="184150"/>
            <a:ext cx="1028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Шумячский </a:t>
            </a:r>
          </a:p>
          <a:p>
            <a:pPr eaLnBrk="1" hangingPunct="1"/>
            <a:r>
              <a:rPr lang="ru-RU" alt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район</a:t>
            </a:r>
          </a:p>
          <a:p>
            <a:pPr eaLnBrk="1" hangingPunct="1"/>
            <a:r>
              <a:rPr lang="ru-RU" alt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Смоленской</a:t>
            </a:r>
          </a:p>
          <a:p>
            <a:pPr eaLnBrk="1" hangingPunct="1"/>
            <a:r>
              <a:rPr lang="ru-RU" alt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области</a:t>
            </a:r>
          </a:p>
        </p:txBody>
      </p:sp>
      <p:sp>
        <p:nvSpPr>
          <p:cNvPr id="28684" name="TextBox 45"/>
          <p:cNvSpPr txBox="1">
            <a:spLocks noChangeArrowheads="1"/>
          </p:cNvSpPr>
          <p:nvPr/>
        </p:nvSpPr>
        <p:spPr bwMode="auto">
          <a:xfrm>
            <a:off x="236538" y="439738"/>
            <a:ext cx="209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70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28685" name="Picture 3" descr="Буфер обмена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7163"/>
            <a:ext cx="66833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76C981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1082125" y="1357960"/>
            <a:ext cx="2019577" cy="446439"/>
          </a:xfrm>
          <a:prstGeom prst="rect">
            <a:avLst/>
          </a:prstGeom>
        </p:spPr>
      </p:pic>
      <p:sp>
        <p:nvSpPr>
          <p:cNvPr id="28687" name="TextBox 65"/>
          <p:cNvSpPr txBox="1">
            <a:spLocks noChangeArrowheads="1"/>
          </p:cNvSpPr>
          <p:nvPr/>
        </p:nvSpPr>
        <p:spPr bwMode="auto">
          <a:xfrm>
            <a:off x="1039813" y="1343025"/>
            <a:ext cx="1963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Выставочный зал    </a:t>
            </a:r>
          </a:p>
          <a:p>
            <a:pPr algn="ctr" eaLnBrk="1" hangingPunct="1"/>
            <a:r>
              <a:rPr lang="ru-RU" altLang="ru-RU" sz="1200" b="1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п.Шумячи</a:t>
            </a:r>
          </a:p>
        </p:txBody>
      </p:sp>
      <p:sp>
        <p:nvSpPr>
          <p:cNvPr id="28688" name="Прямоугольник 34"/>
          <p:cNvSpPr>
            <a:spLocks noChangeArrowheads="1"/>
          </p:cNvSpPr>
          <p:nvPr/>
        </p:nvSpPr>
        <p:spPr bwMode="auto">
          <a:xfrm>
            <a:off x="542925" y="2139950"/>
            <a:ext cx="542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28689" name="Прямоугольник 39"/>
          <p:cNvSpPr>
            <a:spLocks noChangeArrowheads="1"/>
          </p:cNvSpPr>
          <p:nvPr/>
        </p:nvSpPr>
        <p:spPr bwMode="auto">
          <a:xfrm>
            <a:off x="377825" y="5227638"/>
            <a:ext cx="714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 smtClean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16</a:t>
            </a:r>
            <a:endParaRPr lang="ru-RU" altLang="ru-RU" sz="3600" b="1" dirty="0">
              <a:solidFill>
                <a:schemeClr val="bg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690" name="TextBox 42"/>
          <p:cNvSpPr txBox="1">
            <a:spLocks noChangeArrowheads="1"/>
          </p:cNvSpPr>
          <p:nvPr/>
        </p:nvSpPr>
        <p:spPr bwMode="auto">
          <a:xfrm>
            <a:off x="1954213" y="3735388"/>
            <a:ext cx="4724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ru-RU" altLang="ru-RU" dirty="0" smtClean="0">
                <a:latin typeface="Open Sans" panose="020B0606030504020204" pitchFamily="34" charset="0"/>
                <a:cs typeface="Open Sans" panose="020B0606030504020204" pitchFamily="34" charset="0"/>
              </a:rPr>
              <a:t>2022 </a:t>
            </a:r>
            <a:r>
              <a:rPr lang="ru-RU" altLang="ru-RU" dirty="0">
                <a:latin typeface="Open Sans" panose="020B0606030504020204" pitchFamily="34" charset="0"/>
                <a:cs typeface="Open Sans" panose="020B0606030504020204" pitchFamily="34" charset="0"/>
              </a:rPr>
              <a:t>г. проведено</a:t>
            </a:r>
          </a:p>
          <a:p>
            <a:pPr algn="ctr" eaLnBrk="1" hangingPunct="1"/>
            <a:r>
              <a:rPr lang="ru-RU" altLang="ru-RU" sz="2400" dirty="0">
                <a:solidFill>
                  <a:srgbClr val="00B050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2 </a:t>
            </a:r>
            <a:r>
              <a:rPr lang="ru-RU" altLang="ru-RU" sz="2400" dirty="0" smtClean="0">
                <a:solidFill>
                  <a:srgbClr val="00B050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592</a:t>
            </a:r>
            <a:r>
              <a:rPr lang="ru-RU" altLang="ru-RU" dirty="0" smtClean="0">
                <a:solidFill>
                  <a:srgbClr val="00B050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ru-RU" altLang="ru-RU" dirty="0" smtClean="0">
                <a:latin typeface="Open Sans" panose="020B0606030504020204" pitchFamily="34" charset="0"/>
                <a:cs typeface="Open Sans" panose="020B0606030504020204" pitchFamily="34" charset="0"/>
              </a:rPr>
              <a:t>мероприятия </a:t>
            </a:r>
            <a:r>
              <a:rPr lang="ru-RU" altLang="ru-RU" dirty="0">
                <a:latin typeface="Open Sans" panose="020B0606030504020204" pitchFamily="34" charset="0"/>
                <a:cs typeface="Open Sans" panose="020B0606030504020204" pitchFamily="34" charset="0"/>
              </a:rPr>
              <a:t>в сфере </a:t>
            </a:r>
            <a:r>
              <a:rPr lang="ru-RU" altLang="ru-RU" dirty="0" smtClean="0">
                <a:latin typeface="Open Sans" panose="020B0606030504020204" pitchFamily="34" charset="0"/>
                <a:cs typeface="Open Sans" panose="020B0606030504020204" pitchFamily="34" charset="0"/>
              </a:rPr>
              <a:t>культуры.</a:t>
            </a:r>
            <a:endParaRPr lang="ru-RU" altLang="ru-RU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691" name="TextBox 44"/>
          <p:cNvSpPr txBox="1">
            <a:spLocks noChangeArrowheads="1"/>
          </p:cNvSpPr>
          <p:nvPr/>
        </p:nvSpPr>
        <p:spPr bwMode="auto">
          <a:xfrm>
            <a:off x="1739900" y="4564063"/>
            <a:ext cx="4746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ru-RU" altLang="ru-RU" sz="2400" b="1" dirty="0" smtClean="0">
                <a:solidFill>
                  <a:srgbClr val="00B050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82</a:t>
            </a:r>
            <a:r>
              <a:rPr lang="ru-RU" altLang="ru-RU" sz="1400" dirty="0" smtClean="0">
                <a:latin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ru-RU" altLang="ru-RU" dirty="0">
                <a:latin typeface="Open Sans" panose="020B0606030504020204" pitchFamily="34" charset="0"/>
                <a:cs typeface="Open Sans" panose="020B0606030504020204" pitchFamily="34" charset="0"/>
              </a:rPr>
              <a:t>клубных формированиях занимаются </a:t>
            </a:r>
            <a:r>
              <a:rPr lang="ru-RU" altLang="ru-RU" sz="2400" b="1" dirty="0" smtClean="0">
                <a:solidFill>
                  <a:srgbClr val="00B050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616 </a:t>
            </a:r>
            <a:r>
              <a:rPr lang="ru-RU" altLang="ru-RU" dirty="0" smtClean="0">
                <a:latin typeface="Open Sans" panose="020B0606030504020204" pitchFamily="34" charset="0"/>
                <a:cs typeface="Open Sans" panose="020B0606030504020204" pitchFamily="34" charset="0"/>
              </a:rPr>
              <a:t>человек.</a:t>
            </a:r>
            <a:endParaRPr lang="ru-RU" altLang="ru-RU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692" name="TextBox 48"/>
          <p:cNvSpPr txBox="1">
            <a:spLocks noChangeArrowheads="1"/>
          </p:cNvSpPr>
          <p:nvPr/>
        </p:nvSpPr>
        <p:spPr bwMode="auto">
          <a:xfrm>
            <a:off x="2020888" y="5583238"/>
            <a:ext cx="41338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Open Sans" panose="020B0606030504020204" pitchFamily="34" charset="0"/>
                <a:cs typeface="Open Sans" panose="020B0606030504020204" pitchFamily="34" charset="0"/>
              </a:rPr>
              <a:t>В библиотеках зарегистрировано </a:t>
            </a:r>
            <a:r>
              <a:rPr lang="ru-RU" altLang="ru-RU" sz="2400" b="1" dirty="0">
                <a:solidFill>
                  <a:srgbClr val="00B050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8</a:t>
            </a:r>
            <a:r>
              <a:rPr lang="ru-RU" altLang="ru-RU" sz="2400" b="1" dirty="0" smtClean="0">
                <a:solidFill>
                  <a:srgbClr val="00B050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 886 </a:t>
            </a:r>
            <a:r>
              <a:rPr lang="ru-RU" altLang="ru-RU" dirty="0" smtClean="0">
                <a:latin typeface="Open Sans" panose="020B0606030504020204" pitchFamily="34" charset="0"/>
                <a:cs typeface="Open Sans" panose="020B0606030504020204" pitchFamily="34" charset="0"/>
              </a:rPr>
              <a:t>читателей, </a:t>
            </a:r>
            <a:r>
              <a:rPr lang="ru-RU" altLang="ru-RU" dirty="0">
                <a:latin typeface="Open Sans" panose="020B0606030504020204" pitchFamily="34" charset="0"/>
                <a:cs typeface="Open Sans" panose="020B0606030504020204" pitchFamily="34" charset="0"/>
              </a:rPr>
              <a:t>книговыдача</a:t>
            </a:r>
            <a:r>
              <a:rPr lang="ru-RU" altLang="ru-RU" sz="28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400" b="1" dirty="0" smtClean="0">
                <a:solidFill>
                  <a:srgbClr val="00B050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215062 </a:t>
            </a:r>
            <a:r>
              <a:rPr lang="ru-RU" altLang="ru-RU" dirty="0" smtClean="0">
                <a:latin typeface="Open Sans" panose="020B0606030504020204" pitchFamily="34" charset="0"/>
                <a:cs typeface="Open Sans" panose="020B0606030504020204" pitchFamily="34" charset="0"/>
              </a:rPr>
              <a:t>экземпляров.</a:t>
            </a:r>
            <a:endParaRPr lang="ru-RU" altLang="ru-RU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2" name="Picture 3" descr="C:\FAO\инвестпаспорт\ИНВЕСТИЦИОННЫЙ ПАСПОРТ\ДК Центральный.JPG"/>
          <p:cNvPicPr>
            <a:picLocks noChangeAspect="1" noChangeArrowheads="1"/>
          </p:cNvPicPr>
          <p:nvPr/>
        </p:nvPicPr>
        <p:blipFill rotWithShape="1">
          <a:blip r:embed="rId9" cstate="print"/>
          <a:srcRect l="18371" r="16295"/>
          <a:stretch/>
        </p:blipFill>
        <p:spPr bwMode="auto">
          <a:xfrm>
            <a:off x="217425" y="3431172"/>
            <a:ext cx="1038905" cy="1016728"/>
          </a:xfrm>
          <a:prstGeom prst="ellipse">
            <a:avLst/>
          </a:prstGeom>
        </p:spPr>
      </p:pic>
      <p:sp>
        <p:nvSpPr>
          <p:cNvPr id="28694" name="TextBox 54"/>
          <p:cNvSpPr txBox="1">
            <a:spLocks noChangeArrowheads="1"/>
          </p:cNvSpPr>
          <p:nvPr/>
        </p:nvSpPr>
        <p:spPr bwMode="auto">
          <a:xfrm>
            <a:off x="131763" y="4475163"/>
            <a:ext cx="120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24577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Клубные учреждения</a:t>
            </a:r>
          </a:p>
        </p:txBody>
      </p:sp>
      <p:pic>
        <p:nvPicPr>
          <p:cNvPr id="28695" name="Рисунок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3422650"/>
            <a:ext cx="10747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6" name="TextBox 53"/>
          <p:cNvSpPr txBox="1">
            <a:spLocks noChangeArrowheads="1"/>
          </p:cNvSpPr>
          <p:nvPr/>
        </p:nvSpPr>
        <p:spPr bwMode="auto">
          <a:xfrm>
            <a:off x="255588" y="3603625"/>
            <a:ext cx="987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12</a:t>
            </a:r>
            <a:endParaRPr lang="ru-RU" altLang="ru-RU" sz="3600" b="1" dirty="0">
              <a:solidFill>
                <a:schemeClr val="bg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205" name="Picture 13" descr="https://smolensk-i.ru/wp-content/uploads/2017/02/6_02_2017_shumyachi_1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07175" y="1258984"/>
            <a:ext cx="3113597" cy="1704974"/>
          </a:xfrm>
          <a:prstGeom prst="roundRect">
            <a:avLst>
              <a:gd name="adj" fmla="val 9949"/>
            </a:avLst>
          </a:prstGeom>
          <a:noFill/>
          <a:ln w="38100">
            <a:solidFill>
              <a:srgbClr val="7CD9E0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76C981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4980246" y="2674086"/>
            <a:ext cx="2393843" cy="457200"/>
          </a:xfrm>
          <a:prstGeom prst="rect">
            <a:avLst/>
          </a:prstGeom>
        </p:spPr>
      </p:pic>
      <p:sp>
        <p:nvSpPr>
          <p:cNvPr id="28699" name="TextBox 28"/>
          <p:cNvSpPr txBox="1">
            <a:spLocks noChangeArrowheads="1"/>
          </p:cNvSpPr>
          <p:nvPr/>
        </p:nvSpPr>
        <p:spPr bwMode="auto">
          <a:xfrm>
            <a:off x="4876800" y="2686050"/>
            <a:ext cx="2647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Шумячская детская школа искусств</a:t>
            </a:r>
          </a:p>
        </p:txBody>
      </p:sp>
    </p:spTree>
    <p:extLst>
      <p:ext uri="{BB962C8B-B14F-4D97-AF65-F5344CB8AC3E}">
        <p14:creationId xmlns:p14="http://schemas.microsoft.com/office/powerpoint/2010/main" val="12569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print">
            <a:extLst/>
          </a:blip>
          <a:srcRect l="3612" r="9007"/>
          <a:stretch>
            <a:fillRect/>
          </a:stretch>
        </p:blipFill>
        <p:spPr>
          <a:xfrm>
            <a:off x="4190190" y="1881212"/>
            <a:ext cx="2893798" cy="1890834"/>
          </a:xfrm>
          <a:prstGeom prst="roundRect">
            <a:avLst>
              <a:gd name="adj" fmla="val 9949"/>
            </a:avLst>
          </a:prstGeom>
          <a:noFill/>
          <a:ln w="38100">
            <a:solidFill>
              <a:srgbClr val="7CD9E0"/>
            </a:solidFill>
          </a:ln>
        </p:spPr>
      </p:pic>
      <p:pic>
        <p:nvPicPr>
          <p:cNvPr id="29699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257550"/>
            <a:ext cx="8128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55575"/>
            <a:ext cx="5499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2060575" y="317500"/>
            <a:ext cx="549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Туризм</a:t>
            </a:r>
          </a:p>
        </p:txBody>
      </p:sp>
      <p:sp>
        <p:nvSpPr>
          <p:cNvPr id="29702" name="TextBox 12"/>
          <p:cNvSpPr txBox="1">
            <a:spLocks noChangeArrowheads="1"/>
          </p:cNvSpPr>
          <p:nvPr/>
        </p:nvSpPr>
        <p:spPr bwMode="auto">
          <a:xfrm>
            <a:off x="7121525" y="7189788"/>
            <a:ext cx="43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339533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28</a:t>
            </a:r>
          </a:p>
        </p:txBody>
      </p:sp>
      <p:sp>
        <p:nvSpPr>
          <p:cNvPr id="29703" name="TextBox 71"/>
          <p:cNvSpPr txBox="1">
            <a:spLocks noChangeArrowheads="1"/>
          </p:cNvSpPr>
          <p:nvPr/>
        </p:nvSpPr>
        <p:spPr bwMode="auto">
          <a:xfrm>
            <a:off x="384175" y="3403600"/>
            <a:ext cx="796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27</a:t>
            </a:r>
            <a:endParaRPr lang="ru-RU" altLang="ru-RU" sz="1200" b="1">
              <a:solidFill>
                <a:schemeClr val="bg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704" name="TextBox 72"/>
          <p:cNvSpPr txBox="1">
            <a:spLocks noChangeArrowheads="1"/>
          </p:cNvSpPr>
          <p:nvPr/>
        </p:nvSpPr>
        <p:spPr bwMode="auto">
          <a:xfrm>
            <a:off x="-60325" y="4062413"/>
            <a:ext cx="15478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00" b="1">
                <a:solidFill>
                  <a:srgbClr val="24577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Объектов культурного наследия</a:t>
            </a:r>
          </a:p>
        </p:txBody>
      </p:sp>
      <p:pic>
        <p:nvPicPr>
          <p:cNvPr id="29705" name="Рисунок 78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5176838"/>
            <a:ext cx="26114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TextBox 32"/>
          <p:cNvSpPr txBox="1">
            <a:spLocks noChangeArrowheads="1"/>
          </p:cNvSpPr>
          <p:nvPr/>
        </p:nvSpPr>
        <p:spPr bwMode="auto">
          <a:xfrm>
            <a:off x="1423988" y="5200650"/>
            <a:ext cx="2316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70C0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Приоритетные направления:</a:t>
            </a:r>
          </a:p>
        </p:txBody>
      </p:sp>
      <p:pic>
        <p:nvPicPr>
          <p:cNvPr id="29707" name="Рисунок 62" descr="РЕЛИГИОЗНЫЙ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5824538"/>
            <a:ext cx="6080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TextBox 35"/>
          <p:cNvSpPr txBox="1">
            <a:spLocks noChangeArrowheads="1"/>
          </p:cNvSpPr>
          <p:nvPr/>
        </p:nvSpPr>
        <p:spPr bwMode="auto">
          <a:xfrm>
            <a:off x="1141413" y="6423025"/>
            <a:ext cx="1033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900">
                <a:latin typeface="Open Sans" panose="020B0606030504020204" pitchFamily="34" charset="0"/>
                <a:cs typeface="Open Sans" panose="020B0606030504020204" pitchFamily="34" charset="0"/>
              </a:rPr>
              <a:t>Сельский и экологический</a:t>
            </a:r>
          </a:p>
        </p:txBody>
      </p:sp>
      <p:sp>
        <p:nvSpPr>
          <p:cNvPr id="29709" name="TextBox 36"/>
          <p:cNvSpPr txBox="1">
            <a:spLocks noChangeArrowheads="1"/>
          </p:cNvSpPr>
          <p:nvPr/>
        </p:nvSpPr>
        <p:spPr bwMode="auto">
          <a:xfrm>
            <a:off x="2387600" y="6442075"/>
            <a:ext cx="10937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900">
                <a:latin typeface="Open Sans" panose="020B0606030504020204" pitchFamily="34" charset="0"/>
                <a:cs typeface="Open Sans" panose="020B0606030504020204" pitchFamily="34" charset="0"/>
              </a:rPr>
              <a:t>Рекреационный</a:t>
            </a:r>
          </a:p>
        </p:txBody>
      </p:sp>
      <p:sp>
        <p:nvSpPr>
          <p:cNvPr id="29710" name="TextBox 37"/>
          <p:cNvSpPr txBox="1">
            <a:spLocks noChangeArrowheads="1"/>
          </p:cNvSpPr>
          <p:nvPr/>
        </p:nvSpPr>
        <p:spPr bwMode="auto">
          <a:xfrm>
            <a:off x="3581400" y="6443663"/>
            <a:ext cx="10556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900">
                <a:latin typeface="Open Sans" panose="020B0606030504020204" pitchFamily="34" charset="0"/>
                <a:cs typeface="Open Sans" panose="020B0606030504020204" pitchFamily="34" charset="0"/>
              </a:rPr>
              <a:t>Религиозный</a:t>
            </a:r>
          </a:p>
        </p:txBody>
      </p:sp>
      <p:sp>
        <p:nvSpPr>
          <p:cNvPr id="29711" name="TextBox 38"/>
          <p:cNvSpPr txBox="1">
            <a:spLocks noChangeArrowheads="1"/>
          </p:cNvSpPr>
          <p:nvPr/>
        </p:nvSpPr>
        <p:spPr bwMode="auto">
          <a:xfrm>
            <a:off x="4611688" y="6413500"/>
            <a:ext cx="1354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900">
                <a:latin typeface="Open Sans" panose="020B0606030504020204" pitchFamily="34" charset="0"/>
                <a:cs typeface="Open Sans" panose="020B0606030504020204" pitchFamily="34" charset="0"/>
              </a:rPr>
              <a:t>Культурно-позновательный</a:t>
            </a:r>
          </a:p>
        </p:txBody>
      </p:sp>
      <p:pic>
        <p:nvPicPr>
          <p:cNvPr id="2050" name="Picture 2" descr="z:\Д.А. Старовойтову\Цент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6372" y="2891678"/>
            <a:ext cx="2869597" cy="1950463"/>
          </a:xfrm>
          <a:prstGeom prst="roundRect">
            <a:avLst>
              <a:gd name="adj" fmla="val 9949"/>
            </a:avLst>
          </a:prstGeom>
          <a:noFill/>
          <a:ln w="38100">
            <a:solidFill>
              <a:srgbClr val="7CD9E0"/>
            </a:solidFill>
          </a:ln>
        </p:spPr>
      </p:pic>
      <p:pic>
        <p:nvPicPr>
          <p:cNvPr id="29713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5815013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5821363"/>
            <a:ext cx="601662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Рисунок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582136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Рисунок 5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831975"/>
            <a:ext cx="8159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7" name="TextBox 56"/>
          <p:cNvSpPr txBox="1">
            <a:spLocks noChangeArrowheads="1"/>
          </p:cNvSpPr>
          <p:nvPr/>
        </p:nvSpPr>
        <p:spPr bwMode="auto">
          <a:xfrm>
            <a:off x="-50800" y="2643188"/>
            <a:ext cx="1546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00" b="1">
                <a:solidFill>
                  <a:srgbClr val="24577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Объектов археологического наследия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2019300"/>
            <a:ext cx="7127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494</a:t>
            </a:r>
            <a:endParaRPr lang="ru-RU" sz="105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3" cstate="print">
            <a:extLst/>
          </a:blip>
          <a:srcRect l="7455" r="10884" b="5055"/>
          <a:stretch>
            <a:fillRect/>
          </a:stretch>
        </p:blipFill>
        <p:spPr>
          <a:xfrm>
            <a:off x="1544688" y="1361949"/>
            <a:ext cx="2799414" cy="1764248"/>
          </a:xfrm>
          <a:prstGeom prst="roundRect">
            <a:avLst>
              <a:gd name="adj" fmla="val 9949"/>
            </a:avLst>
          </a:prstGeom>
          <a:noFill/>
          <a:ln w="38100">
            <a:solidFill>
              <a:srgbClr val="7CD9E0"/>
            </a:solidFill>
          </a:ln>
        </p:spPr>
      </p:pic>
      <p:sp>
        <p:nvSpPr>
          <p:cNvPr id="29720" name="TextBox 51"/>
          <p:cNvSpPr txBox="1">
            <a:spLocks noChangeArrowheads="1"/>
          </p:cNvSpPr>
          <p:nvPr/>
        </p:nvSpPr>
        <p:spPr bwMode="auto">
          <a:xfrm>
            <a:off x="925513" y="184150"/>
            <a:ext cx="1028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Шумячский </a:t>
            </a:r>
          </a:p>
          <a:p>
            <a:pPr eaLnBrk="1" hangingPunct="1"/>
            <a:r>
              <a:rPr lang="ru-RU" alt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район</a:t>
            </a:r>
          </a:p>
          <a:p>
            <a:pPr eaLnBrk="1" hangingPunct="1"/>
            <a:r>
              <a:rPr lang="ru-RU" alt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Смоленской</a:t>
            </a:r>
          </a:p>
          <a:p>
            <a:pPr eaLnBrk="1" hangingPunct="1"/>
            <a:r>
              <a:rPr lang="ru-RU" alt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области</a:t>
            </a:r>
          </a:p>
        </p:txBody>
      </p:sp>
      <p:sp>
        <p:nvSpPr>
          <p:cNvPr id="29721" name="TextBox 60"/>
          <p:cNvSpPr txBox="1">
            <a:spLocks noChangeArrowheads="1"/>
          </p:cNvSpPr>
          <p:nvPr/>
        </p:nvSpPr>
        <p:spPr bwMode="auto">
          <a:xfrm>
            <a:off x="236538" y="439738"/>
            <a:ext cx="209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70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29722" name="Picture 3" descr="Буфер обмена0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7163"/>
            <a:ext cx="66833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76C981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1181100" y="1167839"/>
            <a:ext cx="2459941" cy="635561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1093788" y="1255089"/>
            <a:ext cx="2579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Памятный </a:t>
            </a:r>
            <a:r>
              <a:rPr lang="ru-RU" sz="1200" b="1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камень </a:t>
            </a:r>
            <a:r>
              <a:rPr lang="ru-RU" sz="1200" b="1" dirty="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на месте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дома </a:t>
            </a:r>
            <a:r>
              <a:rPr lang="ru-RU" sz="1200" b="1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семьи Азимовых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76C981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1449387" y="4438214"/>
            <a:ext cx="2290764" cy="57939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403350" y="4510197"/>
            <a:ext cx="2336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</a:rPr>
              <a:t>Исторический центр </a:t>
            </a:r>
            <a:br>
              <a:rPr lang="ru-RU" sz="1200" b="1" dirty="0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</a:rPr>
            </a:br>
            <a:r>
              <a:rPr lang="ru-RU" sz="1200" b="1" dirty="0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</a:rPr>
              <a:t>п. Шумячи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76C981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4841224" y="1606024"/>
            <a:ext cx="2533894" cy="500779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4939771" y="1712550"/>
            <a:ext cx="2336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</a:rPr>
              <a:t>Свято-Ильинский Храм</a:t>
            </a:r>
          </a:p>
        </p:txBody>
      </p:sp>
      <p:pic>
        <p:nvPicPr>
          <p:cNvPr id="29729" name="Рисунок 42"/>
          <p:cNvPicPr>
            <a:picLocks noChangeAspect="1"/>
          </p:cNvPicPr>
          <p:nvPr/>
        </p:nvPicPr>
        <p:blipFill>
          <a:blip r:embed="rId1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952875"/>
            <a:ext cx="2800350" cy="1444891"/>
          </a:xfrm>
          <a:prstGeom prst="rect">
            <a:avLst/>
          </a:prstGeom>
          <a:noFill/>
          <a:ln w="12700">
            <a:solidFill>
              <a:srgbClr val="4CCBD4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30" name="TextBox 33"/>
          <p:cNvSpPr txBox="1">
            <a:spLocks noChangeArrowheads="1"/>
          </p:cNvSpPr>
          <p:nvPr/>
        </p:nvSpPr>
        <p:spPr bwMode="auto">
          <a:xfrm>
            <a:off x="4365625" y="3998913"/>
            <a:ext cx="2659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Событийный туризм</a:t>
            </a:r>
          </a:p>
        </p:txBody>
      </p:sp>
      <p:pic>
        <p:nvPicPr>
          <p:cNvPr id="29731" name="Рисунок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4465638"/>
            <a:ext cx="2968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2" name="TextBox 10"/>
          <p:cNvSpPr txBox="1">
            <a:spLocks noChangeArrowheads="1"/>
          </p:cNvSpPr>
          <p:nvPr/>
        </p:nvSpPr>
        <p:spPr bwMode="auto">
          <a:xfrm>
            <a:off x="4633913" y="4427538"/>
            <a:ext cx="2276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Open Sans" panose="020B0606030504020204" pitchFamily="34" charset="0"/>
                <a:cs typeface="Open Sans" panose="020B0606030504020204" pitchFamily="34" charset="0"/>
              </a:rPr>
              <a:t>12 июня – международный фестиваль самодеятельного творчества «Порубежье»</a:t>
            </a:r>
          </a:p>
        </p:txBody>
      </p:sp>
      <p:pic>
        <p:nvPicPr>
          <p:cNvPr id="29733" name="Рисунок 3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4710113"/>
            <a:ext cx="846138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4" name="TextBox 40"/>
          <p:cNvSpPr txBox="1">
            <a:spLocks noChangeArrowheads="1"/>
          </p:cNvSpPr>
          <p:nvPr/>
        </p:nvSpPr>
        <p:spPr bwMode="auto">
          <a:xfrm>
            <a:off x="153988" y="5534025"/>
            <a:ext cx="1114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00" b="1">
                <a:solidFill>
                  <a:srgbClr val="24577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Церкви и храмы</a:t>
            </a:r>
          </a:p>
        </p:txBody>
      </p:sp>
      <p:sp>
        <p:nvSpPr>
          <p:cNvPr id="29735" name="Прямоугольник 46"/>
          <p:cNvSpPr>
            <a:spLocks noChangeArrowheads="1"/>
          </p:cNvSpPr>
          <p:nvPr/>
        </p:nvSpPr>
        <p:spPr bwMode="auto">
          <a:xfrm>
            <a:off x="488950" y="4752975"/>
            <a:ext cx="704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2331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55575"/>
            <a:ext cx="5499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2060575" y="317500"/>
            <a:ext cx="549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SWOT</a:t>
            </a:r>
            <a:r>
              <a:rPr lang="ru-RU" sz="2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-анализ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386398"/>
              </p:ext>
            </p:extLst>
          </p:nvPr>
        </p:nvGraphicFramePr>
        <p:xfrm>
          <a:off x="446088" y="1156069"/>
          <a:ext cx="6072188" cy="5212137"/>
        </p:xfrm>
        <a:graphic>
          <a:graphicData uri="http://schemas.openxmlformats.org/drawingml/2006/table">
            <a:tbl>
              <a:tblPr/>
              <a:tblGrid>
                <a:gridCol w="1916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1724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Сильные стороны</a:t>
                      </a: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</a:rPr>
                        <a:t>S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CECE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возможность создания логистических центров;</a:t>
                      </a:r>
                    </a:p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выгодное географическое положение;</a:t>
                      </a:r>
                    </a:p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относительная близость к московской агломерации и границе с Республикой Беларусь;</a:t>
                      </a:r>
                    </a:p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развитая транспортная инфраструктура;</a:t>
                      </a:r>
                    </a:p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наличие комплекса культурно-исторических ценностей;</a:t>
                      </a:r>
                    </a:p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экологически чистые территории;</a:t>
                      </a:r>
                    </a:p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наличие сырья: леса, торфа, огнеупорной глины, песчано-гравийной смеси.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631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Слабые стороны</a:t>
                      </a: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</a:rPr>
                        <a:t>W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DEE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слабость инновационной составляющей в                            промышленности;</a:t>
                      </a:r>
                    </a:p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вытеснение продукции предприятий района продукцией другого производства;</a:t>
                      </a:r>
                    </a:p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дефицит кадров из-за возникших демографических диспропорций.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D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1724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Возможности</a:t>
                      </a: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</a:rPr>
                        <a:t>O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A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расширение рынка продукции местных производителей;</a:t>
                      </a:r>
                    </a:p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организация логистического центра;</a:t>
                      </a:r>
                    </a:p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внедрение инновационных технологий;</a:t>
                      </a:r>
                    </a:p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вовлечение в сельхозпроизводство  неиспользуемых угодий;</a:t>
                      </a:r>
                    </a:p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возможности локализации производства для белорусского бизнеса;</a:t>
                      </a:r>
                    </a:p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развитие специализированных видов туризма: рыболовство, охота.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59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Угрозы</a:t>
                      </a: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</a:rPr>
                        <a:t>T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B7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демографическое старение населения;</a:t>
                      </a:r>
                    </a:p>
                    <a:p>
                      <a:pPr marL="171450" marR="0" lvl="0" indent="-17145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отток из района способной творческой молодежи.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0197" name="TextBox 9"/>
          <p:cNvSpPr txBox="1">
            <a:spLocks noChangeArrowheads="1"/>
          </p:cNvSpPr>
          <p:nvPr/>
        </p:nvSpPr>
        <p:spPr bwMode="auto">
          <a:xfrm>
            <a:off x="7121525" y="7189788"/>
            <a:ext cx="43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 i="1">
                <a:solidFill>
                  <a:srgbClr val="339533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29</a:t>
            </a:r>
          </a:p>
        </p:txBody>
      </p:sp>
      <p:sp>
        <p:nvSpPr>
          <p:cNvPr id="50198" name="TextBox 10"/>
          <p:cNvSpPr txBox="1">
            <a:spLocks noChangeArrowheads="1"/>
          </p:cNvSpPr>
          <p:nvPr/>
        </p:nvSpPr>
        <p:spPr bwMode="auto">
          <a:xfrm>
            <a:off x="925513" y="184150"/>
            <a:ext cx="1028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Шумячский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район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Смоленской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области</a:t>
            </a:r>
          </a:p>
        </p:txBody>
      </p:sp>
      <p:sp>
        <p:nvSpPr>
          <p:cNvPr id="50199" name="TextBox 11"/>
          <p:cNvSpPr txBox="1">
            <a:spLocks noChangeArrowheads="1"/>
          </p:cNvSpPr>
          <p:nvPr/>
        </p:nvSpPr>
        <p:spPr bwMode="auto">
          <a:xfrm>
            <a:off x="236538" y="439738"/>
            <a:ext cx="209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70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50200" name="Picture 3" descr="Буфер обмена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7163"/>
            <a:ext cx="66833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25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 rot="5400000">
            <a:off x="5740341" y="3063446"/>
            <a:ext cx="1649891" cy="1681624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1" r="12441"/>
          <a:stretch/>
        </p:blipFill>
        <p:spPr>
          <a:xfrm>
            <a:off x="311207" y="1256461"/>
            <a:ext cx="1626821" cy="1626821"/>
          </a:xfrm>
          <a:prstGeom prst="ellipse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0" y="1219126"/>
            <a:ext cx="1690011" cy="1690011"/>
          </a:xfrm>
          <a:prstGeom prst="rect">
            <a:avLst/>
          </a:prstGeom>
        </p:spPr>
      </p:pic>
      <p:sp>
        <p:nvSpPr>
          <p:cNvPr id="36" name="Стрелка вправо 35"/>
          <p:cNvSpPr/>
          <p:nvPr/>
        </p:nvSpPr>
        <p:spPr>
          <a:xfrm>
            <a:off x="2867749" y="5314915"/>
            <a:ext cx="812936" cy="143148"/>
          </a:xfrm>
          <a:prstGeom prst="rightArrow">
            <a:avLst/>
          </a:prstGeom>
          <a:solidFill>
            <a:srgbClr val="48F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1238763" y="5300775"/>
            <a:ext cx="812936" cy="143148"/>
          </a:xfrm>
          <a:prstGeom prst="rightArrow">
            <a:avLst/>
          </a:prstGeom>
          <a:solidFill>
            <a:srgbClr val="48F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19" y="3357851"/>
            <a:ext cx="3978693" cy="1203934"/>
          </a:xfrm>
          <a:prstGeom prst="rect">
            <a:avLst/>
          </a:prstGeom>
          <a:ln w="38100">
            <a:solidFill>
              <a:srgbClr val="77DAFF"/>
            </a:solidFill>
            <a:prstDash val="sysDash"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833" y="1495840"/>
            <a:ext cx="3692156" cy="1129387"/>
          </a:xfrm>
          <a:prstGeom prst="rect">
            <a:avLst/>
          </a:prstGeom>
          <a:ln w="38100">
            <a:solidFill>
              <a:srgbClr val="77DAFF"/>
            </a:solidFill>
            <a:prstDash val="sysDash"/>
          </a:ln>
        </p:spPr>
      </p:pic>
      <p:sp>
        <p:nvSpPr>
          <p:cNvPr id="33" name="Овал 32"/>
          <p:cNvSpPr/>
          <p:nvPr/>
        </p:nvSpPr>
        <p:spPr>
          <a:xfrm>
            <a:off x="3685824" y="4917932"/>
            <a:ext cx="942420" cy="912323"/>
          </a:xfrm>
          <a:prstGeom prst="ellipse">
            <a:avLst/>
          </a:prstGeom>
          <a:solidFill>
            <a:srgbClr val="D4EA8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055510" y="4917933"/>
            <a:ext cx="942420" cy="912323"/>
          </a:xfrm>
          <a:prstGeom prst="ellipse">
            <a:avLst/>
          </a:prstGeom>
          <a:solidFill>
            <a:srgbClr val="77DA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545661" y="4917934"/>
            <a:ext cx="942420" cy="912323"/>
          </a:xfrm>
          <a:prstGeom prst="ellipse">
            <a:avLst/>
          </a:prstGeom>
          <a:solidFill>
            <a:srgbClr val="C0C96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061031" y="312564"/>
            <a:ext cx="549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Историческая справка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57989" y="719034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91775" y="5143266"/>
            <a:ext cx="103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1587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4682" y="5893873"/>
            <a:ext cx="168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Первое упоминание литовским князем Казимиром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0824" y="5910506"/>
            <a:ext cx="159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Создание военного поселения</a:t>
            </a: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61082" y="5882684"/>
            <a:ext cx="1791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Образование </a:t>
            </a:r>
            <a:r>
              <a:rPr lang="ru-RU" sz="1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Шумячского</a:t>
            </a: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района </a:t>
            </a:r>
            <a:r>
              <a:rPr lang="ru-RU" sz="1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Рославльского</a:t>
            </a: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уезда Смоленской губернии</a:t>
            </a: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7006" y="3348708"/>
            <a:ext cx="3941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В 18 веке по настоянию военного министра Аракчеева стали создаваться военные поселения. Могилевское военное поселение было организовано на землях нынешнего </a:t>
            </a:r>
            <a:r>
              <a:rPr lang="ru-RU" sz="12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Шумячского</a:t>
            </a:r>
            <a:r>
              <a:rPr 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района, входившего тогда в </a:t>
            </a:r>
            <a:r>
              <a:rPr lang="ru-RU" sz="12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Климовичский</a:t>
            </a:r>
            <a:r>
              <a:rPr 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уезд Могилевской губернии.</a:t>
            </a:r>
            <a:endParaRPr lang="ru-RU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023003" y="5155657"/>
            <a:ext cx="103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1810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41370" y="5143265"/>
            <a:ext cx="103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1929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906" y="3033406"/>
            <a:ext cx="1690011" cy="1690011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3601126" y="1546322"/>
            <a:ext cx="3619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Шумячи как населенный пункт упоминается в литовской грамоте 16 века. По предположению историков название поселка Шумячи происходит от князей </a:t>
            </a:r>
            <a:r>
              <a:rPr lang="ru-RU" sz="12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Шемяк</a:t>
            </a:r>
            <a:r>
              <a:rPr 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(</a:t>
            </a:r>
            <a:r>
              <a:rPr lang="ru-RU" sz="12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Шемячичей</a:t>
            </a:r>
            <a:r>
              <a:rPr 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). </a:t>
            </a:r>
            <a:endParaRPr lang="ru-RU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3" name="Стрелка вправо 62"/>
          <p:cNvSpPr/>
          <p:nvPr/>
        </p:nvSpPr>
        <p:spPr>
          <a:xfrm>
            <a:off x="4625164" y="5358809"/>
            <a:ext cx="701748" cy="127592"/>
          </a:xfrm>
          <a:prstGeom prst="rightArrow">
            <a:avLst/>
          </a:prstGeom>
          <a:solidFill>
            <a:srgbClr val="48F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5337544" y="4916188"/>
            <a:ext cx="956930" cy="912323"/>
          </a:xfrm>
          <a:prstGeom prst="ellipse">
            <a:avLst/>
          </a:prstGeom>
          <a:solidFill>
            <a:srgbClr val="A2D7D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5243650" y="5143265"/>
            <a:ext cx="103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1972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76038" y="5876428"/>
            <a:ext cx="1757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Восстановление </a:t>
            </a:r>
            <a:r>
              <a:rPr lang="ru-RU" sz="1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районна</a:t>
            </a: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существующем </a:t>
            </a:r>
          </a:p>
          <a:p>
            <a:pPr algn="ctr"/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виде</a:t>
            </a: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1705116" y="1267941"/>
            <a:ext cx="1652676" cy="1652676"/>
          </a:xfrm>
          <a:prstGeom prst="ellips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69" y="1242289"/>
            <a:ext cx="1690011" cy="169001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23" y="3078134"/>
            <a:ext cx="1686011" cy="1686011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4735920" y="3702421"/>
            <a:ext cx="1030263" cy="460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Место для фото</a:t>
            </a: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4537833" y="3134832"/>
            <a:ext cx="1578158" cy="1582137"/>
          </a:xfrm>
          <a:prstGeom prst="ellipse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5" name="Picture 3" descr="Буфер обмена0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57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52" t="7485" r="9452" b="8220"/>
          <a:stretch/>
        </p:blipFill>
        <p:spPr>
          <a:xfrm>
            <a:off x="51621" y="1396689"/>
            <a:ext cx="7641758" cy="46408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55119" y="719034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2810" y="1611366"/>
            <a:ext cx="3196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ГЛАВА МУНИЦИПАЛЬНОГО ОБРАЗОВАНИЯ </a:t>
            </a:r>
            <a:endParaRPr lang="ru-RU" sz="14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«ШУМЯЧСКИЙ РАЙОН» СМОЛЕНСКОЙ ОБЛАСТИ:</a:t>
            </a:r>
            <a:endParaRPr lang="ru-RU" sz="14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7174" y="4126459"/>
            <a:ext cx="31476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ЗАМЕСТИТЕЛЬ ГЛАВЫ МУНИЦИПАЛЬНОГО ОБРАЗОВАНИЯ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«ШУМЯЧСКИЙ РАЙОН» СМОЛЕНСКОЙ ОБЛАСТИ:</a:t>
            </a:r>
            <a:endParaRPr lang="ru-RU" sz="14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11953" y="1763632"/>
            <a:ext cx="2583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all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Департамент </a:t>
            </a:r>
            <a:r>
              <a:rPr lang="ru-RU" sz="1400" b="1" cap="all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инвестиционного развития Смоленской области</a:t>
            </a:r>
            <a:r>
              <a:rPr lang="ru-RU" sz="14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11952" y="3996081"/>
            <a:ext cx="2583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all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ООО </a:t>
            </a:r>
            <a:r>
              <a:rPr lang="ru-RU" sz="1400" b="1" cap="all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«Корпорация инвестиционного развития»</a:t>
            </a:r>
            <a:r>
              <a:rPr lang="ru-RU" sz="14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ru-RU" sz="14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965" y="2647577"/>
            <a:ext cx="37532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Васильев </a:t>
            </a:r>
          </a:p>
          <a:p>
            <a:pPr algn="ctr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Александр Николаевич</a:t>
            </a:r>
          </a:p>
          <a:p>
            <a:pPr algn="ctr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Телефон: (48133) 4-11-44   </a:t>
            </a:r>
          </a:p>
          <a:p>
            <a:pPr algn="ctr"/>
            <a:r>
              <a:rPr lang="en-US" sz="1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Email: </a:t>
            </a:r>
            <a:r>
              <a:rPr lang="en-US" sz="1400" u="sng" dirty="0" smtClean="0">
                <a:latin typeface="Open Sans" pitchFamily="34" charset="0"/>
                <a:ea typeface="Open Sans" pitchFamily="34" charset="0"/>
                <a:cs typeface="Open Sans" pitchFamily="34" charset="0"/>
                <a:hlinkClick r:id="rId4"/>
              </a:rPr>
              <a:t>shumichi@admin-smolensk.ru</a:t>
            </a:r>
            <a:r>
              <a:rPr lang="ru-RU" sz="1400" u="sng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pPr algn="ctr"/>
            <a:r>
              <a:rPr lang="ru-RU" sz="1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Сайт:</a:t>
            </a:r>
            <a:r>
              <a:rPr lang="ru-RU" sz="14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1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shumichi.admin-smolensk.ru</a:t>
            </a:r>
          </a:p>
          <a:p>
            <a:pPr algn="ctr"/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6502" y="5298906"/>
            <a:ext cx="2888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Варсанова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Галина Аркадьевна</a:t>
            </a:r>
          </a:p>
          <a:p>
            <a:pPr algn="ctr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Телефон: (48133) 4-13-30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11953" y="2717739"/>
            <a:ext cx="26914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Телефон: (4812) 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20-55-20</a:t>
            </a:r>
          </a:p>
          <a:p>
            <a:pPr algn="ctr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Факс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(4812) 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20-55-39</a:t>
            </a:r>
          </a:p>
          <a:p>
            <a:pPr algn="ctr"/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400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dep@smolinvest.com</a:t>
            </a:r>
            <a:endParaRPr lang="en-US" sz="1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Сайт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dep-invest.admin-smolensk.ru</a:t>
            </a:r>
            <a:endParaRPr lang="ru-RU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49170" y="4837685"/>
            <a:ext cx="3016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Телефон: (4812) 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77-00-22</a:t>
            </a:r>
          </a:p>
          <a:p>
            <a:pPr algn="ctr"/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smolregion67@yandex.ru</a:t>
            </a:r>
            <a:endParaRPr lang="ru-RU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Сайт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corp.smolinvest.com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61031" y="317130"/>
            <a:ext cx="549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Контакты</a:t>
            </a:r>
            <a:endParaRPr lang="ru-RU" sz="2800" dirty="0" smtClean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21" name="Picture 3" descr="Буфер обмена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64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55" y="3885677"/>
            <a:ext cx="1188818" cy="2999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031" y="318545"/>
            <a:ext cx="5457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Шумячский</a:t>
            </a:r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район сегодня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7989" y="719034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24" y="5003911"/>
            <a:ext cx="1823357" cy="149334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34785" y="2524878"/>
            <a:ext cx="1176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4577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Население</a:t>
            </a:r>
            <a:endParaRPr lang="ru-RU" sz="1400" dirty="0">
              <a:solidFill>
                <a:srgbClr val="245776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2324" y="1531027"/>
            <a:ext cx="1761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4577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Общая площадь</a:t>
            </a:r>
            <a:endParaRPr lang="ru-RU" sz="1400" dirty="0">
              <a:solidFill>
                <a:srgbClr val="245776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2913" y="3331468"/>
            <a:ext cx="2367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4577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Городские поселения</a:t>
            </a:r>
            <a:endParaRPr lang="ru-RU" sz="1400" dirty="0">
              <a:solidFill>
                <a:srgbClr val="245776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7544" y="4374426"/>
            <a:ext cx="2071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4577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Сельские поселения</a:t>
            </a:r>
            <a:endParaRPr lang="ru-RU" sz="1400" dirty="0">
              <a:solidFill>
                <a:srgbClr val="245776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2555" y="1858127"/>
            <a:ext cx="1784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1 367,71 кв. км.</a:t>
            </a:r>
            <a:endParaRPr lang="ru-RU" sz="1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53904" y="3566146"/>
            <a:ext cx="938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</a:t>
            </a:r>
            <a:endParaRPr lang="ru-RU" sz="1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3893" y="2794842"/>
            <a:ext cx="2001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8,196 тыс. чел.</a:t>
            </a:r>
            <a:endParaRPr lang="ru-RU" sz="1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60518" y="4564592"/>
            <a:ext cx="924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7</a:t>
            </a:r>
            <a:endParaRPr lang="ru-RU" sz="1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" y="3345652"/>
            <a:ext cx="811050" cy="8110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1" y="4332414"/>
            <a:ext cx="802911" cy="80291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6" y="1405505"/>
            <a:ext cx="828964" cy="82896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080406" y="5100335"/>
            <a:ext cx="196124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Озерное</a:t>
            </a:r>
          </a:p>
          <a:p>
            <a:pPr marL="228600" indent="-228600">
              <a:buAutoNum type="arabicPeriod"/>
            </a:pPr>
            <a:r>
              <a:rPr lang="ru-RU" sz="11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Понятовское</a:t>
            </a:r>
            <a:endParaRPr lang="ru-RU" sz="11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>
              <a:buAutoNum type="arabicPeriod"/>
            </a:pPr>
            <a:r>
              <a:rPr lang="ru-RU" sz="11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Руссковское</a:t>
            </a:r>
            <a:endParaRPr lang="ru-RU" sz="11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>
              <a:buAutoNum type="arabicPeriod"/>
            </a:pPr>
            <a:r>
              <a:rPr lang="ru-RU" sz="11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Студенецкое</a:t>
            </a:r>
            <a:endParaRPr lang="ru-RU" sz="11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>
              <a:buAutoNum type="arabicPeriod"/>
            </a:pPr>
            <a:r>
              <a:rPr lang="ru-RU" sz="11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Надейковичское</a:t>
            </a:r>
            <a:endParaRPr lang="ru-RU" sz="11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>
              <a:buAutoNum type="arabicPeriod"/>
            </a:pPr>
            <a:r>
              <a:rPr lang="ru-RU" sz="11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Снегиревское</a:t>
            </a:r>
            <a:endParaRPr lang="ru-RU" sz="11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>
              <a:buAutoNum type="arabicPeriod"/>
            </a:pPr>
            <a:r>
              <a:rPr lang="ru-RU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Первомайское</a:t>
            </a:r>
          </a:p>
          <a:p>
            <a:endParaRPr lang="ru-RU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" y="2382810"/>
            <a:ext cx="838421" cy="83842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09395" y="3895091"/>
            <a:ext cx="10147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Шумячское</a:t>
            </a:r>
            <a:endParaRPr lang="ru-R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39" name="Picture 3" descr="Буфер обмена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31" y="1333945"/>
            <a:ext cx="1770093" cy="16125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13" y="2376186"/>
            <a:ext cx="4692324" cy="34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67" y="4679027"/>
            <a:ext cx="2568400" cy="1789887"/>
          </a:xfrm>
          <a:prstGeom prst="rect">
            <a:avLst/>
          </a:prstGeom>
          <a:ln w="38100">
            <a:solidFill>
              <a:srgbClr val="77DAFF"/>
            </a:solidFill>
            <a:prstDash val="sysDash"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5" y="3454269"/>
            <a:ext cx="2556136" cy="866630"/>
          </a:xfrm>
          <a:prstGeom prst="rect">
            <a:avLst/>
          </a:prstGeom>
          <a:ln w="38100">
            <a:solidFill>
              <a:srgbClr val="77DAFF"/>
            </a:solidFill>
            <a:prstDash val="sysDash"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69" y="2235928"/>
            <a:ext cx="2492734" cy="853874"/>
          </a:xfrm>
          <a:prstGeom prst="rect">
            <a:avLst/>
          </a:prstGeom>
          <a:ln w="38100">
            <a:solidFill>
              <a:srgbClr val="77DAFF"/>
            </a:solidFill>
            <a:prstDash val="sysDash"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0" y="1330080"/>
            <a:ext cx="2563139" cy="501772"/>
          </a:xfrm>
          <a:prstGeom prst="rect">
            <a:avLst/>
          </a:prstGeom>
          <a:ln w="38100">
            <a:solidFill>
              <a:srgbClr val="77DAFF"/>
            </a:solidFill>
            <a:prstDash val="sysDash"/>
          </a:ln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114658" y="317130"/>
            <a:ext cx="5391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Природные ресурсы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57989" y="719034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3467" y="4696606"/>
            <a:ext cx="254915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районе имеются </a:t>
            </a:r>
            <a:r>
              <a:rPr lang="ru-RU" sz="1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бетонитовые</a:t>
            </a:r>
            <a:r>
              <a:rPr lang="ru-RU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глины. Строительные пески - </a:t>
            </a:r>
            <a:r>
              <a:rPr lang="ru-RU" sz="1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месторожение</a:t>
            </a:r>
            <a:r>
              <a:rPr lang="ru-RU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Вороновское</a:t>
            </a:r>
            <a:r>
              <a:rPr lang="ru-RU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Залежи песков стекольных  -  в районе с. Первомайский. Имеется мел. Известно месторождение трепела, опоки у д. Городец. Предварительно  изучены месторождения трепелов и опок «</a:t>
            </a:r>
            <a:r>
              <a:rPr lang="ru-RU" sz="1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Крымки-песчанки</a:t>
            </a:r>
            <a:r>
              <a:rPr lang="ru-RU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», «</a:t>
            </a:r>
            <a:r>
              <a:rPr lang="ru-RU" sz="1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Серковка</a:t>
            </a:r>
            <a:r>
              <a:rPr lang="ru-RU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», «Богдановка».</a:t>
            </a:r>
            <a:endParaRPr lang="ru-RU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1385" y="3459125"/>
            <a:ext cx="2576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 algn="just"/>
            <a:r>
              <a:rPr lang="ru-RU" sz="1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Климат умеренно континентальный со сравнительно теплым летом и умеренно холодной зимой. Наиболее холодный месяц-январь, наиболее теплый - июль.</a:t>
            </a:r>
            <a:endParaRPr lang="ru-RU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6368" y="1351195"/>
            <a:ext cx="2576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 algn="just"/>
            <a:r>
              <a:rPr lang="ru-RU" sz="1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3 основных реки: Остер, </a:t>
            </a:r>
            <a:r>
              <a:rPr lang="ru-RU" sz="1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Шумячка</a:t>
            </a:r>
            <a:r>
              <a:rPr lang="ru-RU" sz="1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ru-RU" sz="1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Сож</a:t>
            </a:r>
            <a:r>
              <a:rPr lang="ru-RU" sz="1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ru-RU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4" y="2033483"/>
            <a:ext cx="346851" cy="33390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9" y="1160964"/>
            <a:ext cx="385217" cy="38521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5" y="3252709"/>
            <a:ext cx="385217" cy="407341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9" y="4462490"/>
            <a:ext cx="377130" cy="391145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13467" y="2255331"/>
            <a:ext cx="2438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sz="1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Район расположен на </a:t>
            </a:r>
            <a:r>
              <a:rPr lang="ru-RU" sz="1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Остёрской</a:t>
            </a:r>
            <a:r>
              <a:rPr lang="ru-RU" sz="1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и </a:t>
            </a:r>
            <a:r>
              <a:rPr lang="ru-RU" sz="1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Ипутьской</a:t>
            </a:r>
            <a:r>
              <a:rPr lang="ru-RU" sz="1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равнинах. Рельеф – остатки днепровского ледника - </a:t>
            </a:r>
            <a:r>
              <a:rPr lang="ru-RU" sz="1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озовые</a:t>
            </a:r>
            <a:r>
              <a:rPr lang="ru-RU" sz="1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гряды и </a:t>
            </a:r>
            <a:r>
              <a:rPr lang="ru-RU" sz="10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камовые</a:t>
            </a:r>
            <a:r>
              <a:rPr lang="ru-RU" sz="1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холмы.</a:t>
            </a:r>
            <a:endParaRPr lang="ru-RU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26" name="Picture 3" descr="Буфер обмена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65" y="1282456"/>
            <a:ext cx="4418147" cy="31548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07" y="4553651"/>
            <a:ext cx="2962662" cy="149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7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926"/>
            <a:ext cx="2296633" cy="1368007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42" y="1151926"/>
            <a:ext cx="2296633" cy="1368007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01" y="1151927"/>
            <a:ext cx="2668401" cy="1360712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086043" y="184040"/>
            <a:ext cx="5453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Социально-экономическое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развитие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257989" y="719034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6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6672" y="1278285"/>
            <a:ext cx="2263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Среднемесячная </a:t>
            </a:r>
          </a:p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заработная </a:t>
            </a:r>
          </a:p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плата </a:t>
            </a:r>
          </a:p>
          <a:p>
            <a:pPr algn="ctr"/>
            <a:r>
              <a:rPr lang="ru-RU" sz="16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работников</a:t>
            </a:r>
            <a:endParaRPr lang="ru-RU" sz="1600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415540" y="1178981"/>
            <a:ext cx="27424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Объем отгруженных </a:t>
            </a:r>
          </a:p>
          <a:p>
            <a:pPr algn="ctr"/>
            <a:r>
              <a:rPr lang="ru-RU" sz="13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товаров собственного производства, выполненных работ и услуг по всем видам экономической </a:t>
            </a:r>
          </a:p>
          <a:p>
            <a:pPr algn="ctr"/>
            <a:r>
              <a:rPr lang="ru-RU" sz="13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деятельности </a:t>
            </a:r>
            <a:endParaRPr lang="ru-RU" sz="1300" b="1" dirty="0" smtClean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276934" y="1311460"/>
            <a:ext cx="2262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Оборот</a:t>
            </a:r>
          </a:p>
          <a:p>
            <a:pPr algn="ctr"/>
            <a:r>
              <a:rPr lang="ru-RU" dirty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</a:t>
            </a:r>
            <a:r>
              <a:rPr lang="ru-RU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озничной</a:t>
            </a:r>
          </a:p>
          <a:p>
            <a:pPr algn="ctr"/>
            <a:r>
              <a:rPr lang="ru-RU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торговли</a:t>
            </a:r>
            <a:endParaRPr lang="ru-RU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6097" y="2722232"/>
            <a:ext cx="121475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29,9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тыс.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руб.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endParaRPr lang="ru-RU" sz="1050" dirty="0">
              <a:solidFill>
                <a:srgbClr val="007F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332134" y="2764161"/>
            <a:ext cx="16955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166,7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млн. руб.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805377" y="2659055"/>
            <a:ext cx="1351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487,7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млн. руб.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1" y="3795343"/>
            <a:ext cx="2481721" cy="2727167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5" y="4795226"/>
            <a:ext cx="849733" cy="848073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788849" y="3842570"/>
            <a:ext cx="200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Естественный прирост </a:t>
            </a:r>
            <a:endParaRPr lang="ru-RU" sz="1200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составил</a:t>
            </a:r>
            <a:endParaRPr lang="ru-RU" sz="1200" b="1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99626" y="4637479"/>
            <a:ext cx="1928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Уровень безработицы</a:t>
            </a:r>
            <a:endParaRPr lang="ru-RU" sz="1200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52773" y="5390948"/>
            <a:ext cx="1517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Численность </a:t>
            </a:r>
          </a:p>
          <a:p>
            <a:pPr algn="ctr"/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трудоспособного</a:t>
            </a:r>
          </a:p>
          <a:p>
            <a:pPr algn="ctr"/>
            <a:r>
              <a:rPr lang="ru-RU" sz="1200" dirty="0" smtClean="0">
                <a:solidFill>
                  <a:srgbClr val="007FA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населения</a:t>
            </a:r>
            <a:endParaRPr lang="ru-RU" sz="1200" dirty="0">
              <a:solidFill>
                <a:srgbClr val="007FA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159753" y="4227764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38 чел.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439901" y="4912763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1,72 %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70555" y="5966948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4,3 тыс. чел.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7" name="Рисунок 106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10" y="4235622"/>
            <a:ext cx="1754826" cy="326704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3633106" y="4234932"/>
            <a:ext cx="1312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год</a:t>
            </a:r>
            <a:endParaRPr lang="ru-RU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513155" y="4623838"/>
            <a:ext cx="155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F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Объем доходов</a:t>
            </a:r>
            <a:endParaRPr lang="ru-RU" sz="1400" b="1" dirty="0">
              <a:solidFill>
                <a:srgbClr val="007F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411809" y="5290767"/>
            <a:ext cx="1769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F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 расходов</a:t>
            </a:r>
            <a:endParaRPr lang="ru-RU" sz="1400" b="1" dirty="0">
              <a:solidFill>
                <a:srgbClr val="007FA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27" y="4981967"/>
            <a:ext cx="1743208" cy="277408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48" y="5608785"/>
            <a:ext cx="1749287" cy="326704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 rot="10800000" flipV="1">
            <a:off x="3430598" y="5635198"/>
            <a:ext cx="17360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373,5 млн.руб.</a:t>
            </a:r>
            <a:endParaRPr lang="ru-RU" sz="13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443853" y="4964546"/>
            <a:ext cx="1601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373,5 млн. руб.</a:t>
            </a:r>
            <a:endParaRPr lang="ru-RU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3" name="Рисунок 1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18" y="4304235"/>
            <a:ext cx="1476146" cy="147614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050" y="2952246"/>
            <a:ext cx="393612" cy="19126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35" y="2607657"/>
            <a:ext cx="1008046" cy="102267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513982" y="266640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73,0%</a:t>
            </a: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46764" y="2941908"/>
            <a:ext cx="102979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средне-</a:t>
            </a:r>
          </a:p>
          <a:p>
            <a:pPr algn="ctr"/>
            <a:r>
              <a:rPr lang="ru-RU" sz="105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областному</a:t>
            </a:r>
          </a:p>
          <a:p>
            <a:pPr algn="ctr"/>
            <a:r>
              <a:rPr lang="ru-RU" sz="105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уровню</a:t>
            </a:r>
            <a:endParaRPr lang="ru-RU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9" name="Picture 3" descr="Буфер обмена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67" y="2589154"/>
            <a:ext cx="1008046" cy="102267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085547" y="2731574"/>
            <a:ext cx="108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73,5 %</a:t>
            </a: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47991" y="3079141"/>
            <a:ext cx="10297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уровню</a:t>
            </a:r>
          </a:p>
          <a:p>
            <a:pPr algn="ctr"/>
            <a:r>
              <a:rPr lang="ru-RU" sz="105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года</a:t>
            </a:r>
            <a:endParaRPr lang="ru-RU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7743" y="2987994"/>
            <a:ext cx="393612" cy="1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164" y="1103613"/>
            <a:ext cx="4552052" cy="44640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061031" y="319424"/>
            <a:ext cx="549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Инвестиции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57989" y="719034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7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8399" y="1169275"/>
            <a:ext cx="4389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457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Структура инвестиций в основной капитал</a:t>
            </a:r>
            <a:endParaRPr lang="ru-RU" sz="1400" b="1" dirty="0">
              <a:solidFill>
                <a:srgbClr val="2457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1" y="1091607"/>
            <a:ext cx="2319174" cy="69533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56416" y="1181559"/>
            <a:ext cx="2320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457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Объем инвестиций в основной капитал</a:t>
            </a:r>
            <a:endParaRPr lang="ru-RU" sz="1400" b="1" dirty="0">
              <a:solidFill>
                <a:srgbClr val="2457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5879" y="1952703"/>
            <a:ext cx="1176916" cy="409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C0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49,</a:t>
            </a:r>
            <a:endParaRPr lang="ru-RU" sz="2000" b="1" dirty="0">
              <a:solidFill>
                <a:srgbClr val="00C0C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6682" y="2251629"/>
            <a:ext cx="1022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</a:t>
            </a:r>
            <a:r>
              <a:rPr lang="ru-RU" sz="1600" dirty="0" smtClean="0"/>
              <a:t>лн. руб.</a:t>
            </a:r>
            <a:endParaRPr lang="ru-RU" sz="1600" dirty="0"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1" y="2684219"/>
            <a:ext cx="2334402" cy="64767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3" y="2899512"/>
            <a:ext cx="894598" cy="887295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368995" y="2945723"/>
            <a:ext cx="745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ru-RU" sz="4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66052" y="2969905"/>
            <a:ext cx="1861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457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Реализующиеся инвестиционные проекты</a:t>
            </a:r>
            <a:endParaRPr lang="ru-RU" sz="1400" b="1" dirty="0">
              <a:solidFill>
                <a:srgbClr val="2457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0" y="4176208"/>
            <a:ext cx="2791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ООО «</a:t>
            </a:r>
            <a:r>
              <a:rPr lang="ru-RU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АгроТехПром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pPr algn="ctr"/>
            <a:r>
              <a:rPr lang="ru-RU" sz="1600" b="1" dirty="0" smtClean="0">
                <a:solidFill>
                  <a:srgbClr val="0085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250 млн</a:t>
            </a:r>
            <a:r>
              <a:rPr lang="ru-RU" sz="1600" b="1" dirty="0">
                <a:solidFill>
                  <a:srgbClr val="0085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руб.</a:t>
            </a:r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883066192"/>
              </p:ext>
            </p:extLst>
          </p:nvPr>
        </p:nvGraphicFramePr>
        <p:xfrm>
          <a:off x="2728238" y="892973"/>
          <a:ext cx="5314655" cy="6128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34" name="Picture 3" descr="Буфер обмена0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3542" y="1939225"/>
            <a:ext cx="687297" cy="6414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43" y="4730206"/>
            <a:ext cx="1769396" cy="176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3F7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" y="4103926"/>
            <a:ext cx="5869913" cy="2305911"/>
          </a:xfrm>
          <a:prstGeom prst="rect">
            <a:avLst/>
          </a:prstGeom>
          <a:ln w="12700">
            <a:solidFill>
              <a:srgbClr val="78A45A"/>
            </a:solidFill>
            <a:prstDash val="lgDash"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89" y="2173149"/>
            <a:ext cx="5707696" cy="1228915"/>
          </a:xfrm>
          <a:prstGeom prst="rect">
            <a:avLst/>
          </a:prstGeom>
          <a:ln w="12700">
            <a:solidFill>
              <a:srgbClr val="6FCECE"/>
            </a:solidFill>
            <a:prstDash val="lgDash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1031" y="156237"/>
            <a:ext cx="5498644" cy="768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031" y="319424"/>
            <a:ext cx="549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Инвестиционный потенциал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1288" y="2280840"/>
            <a:ext cx="5481049" cy="105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4625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Развитие молочно-мясного животноводства и сопутствующих высокотехнологических отраслей промышленной переработки.</a:t>
            </a:r>
          </a:p>
          <a:p>
            <a:pPr indent="174625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Производство экологически чистой продукции( рыборазведение, овощеводство, садоводство), ориентированной на внутренний рынок.</a:t>
            </a: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45148" y="1700843"/>
            <a:ext cx="2869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9BC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Сельское хозяйство</a:t>
            </a:r>
            <a:endParaRPr lang="ru-RU" sz="2000" b="1" dirty="0">
              <a:solidFill>
                <a:srgbClr val="79BC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6815" y="3575202"/>
            <a:ext cx="262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Промышленность</a:t>
            </a:r>
            <a:endParaRPr lang="ru-RU" sz="20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8370" y="719034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95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8</a:t>
            </a:r>
            <a:endParaRPr lang="ru-RU" b="1" i="1" dirty="0">
              <a:solidFill>
                <a:srgbClr val="33953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4173"/>
            <a:ext cx="7559675" cy="4399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19" y="1179472"/>
            <a:ext cx="751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Приоритетные направления инвестирования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1" name="Рисунок 30" descr="Сельское хозйство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451" y="1944718"/>
            <a:ext cx="1420190" cy="1420190"/>
          </a:xfrm>
          <a:prstGeom prst="rect">
            <a:avLst/>
          </a:prstGeom>
        </p:spPr>
      </p:pic>
      <p:pic>
        <p:nvPicPr>
          <p:cNvPr id="34" name="Рисунок 33" descr="промышленность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5996239" y="4103926"/>
            <a:ext cx="1258374" cy="121736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26326" y="4291987"/>
            <a:ext cx="56364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25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Развитие свободных площадей действующих промышленных предприятий.</a:t>
            </a:r>
          </a:p>
          <a:p>
            <a:pPr indent="174625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Создание и развитие промышленных зон с концентрацией производственных мощностей, ориентированных на экспорт продукции.</a:t>
            </a:r>
          </a:p>
          <a:p>
            <a:pPr indent="174625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Дальнейшая модернизация существующих технологических процессов путём внедрения инновационных проектов.</a:t>
            </a:r>
          </a:p>
          <a:p>
            <a:pPr indent="174625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Создание производств по переработке древесины и изделий из дерева.</a:t>
            </a:r>
          </a:p>
          <a:p>
            <a:pPr indent="174625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Создание и развитие пищевого производства.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6277" y="183360"/>
            <a:ext cx="1027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Шумячский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Смоленской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области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6368" y="439579"/>
            <a:ext cx="2103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29" name="Picture 3" descr="Буфер обмена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90" y="156950"/>
            <a:ext cx="668154" cy="8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56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DA\Desktop\Льнозавод_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1192213"/>
            <a:ext cx="2928937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55575"/>
            <a:ext cx="5499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2060575" y="317500"/>
            <a:ext cx="549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Инвестиционные площадки</a:t>
            </a:r>
          </a:p>
        </p:txBody>
      </p:sp>
      <p:sp>
        <p:nvSpPr>
          <p:cNvPr id="13317" name="TextBox 14"/>
          <p:cNvSpPr txBox="1">
            <a:spLocks noChangeArrowheads="1"/>
          </p:cNvSpPr>
          <p:nvPr/>
        </p:nvSpPr>
        <p:spPr bwMode="auto">
          <a:xfrm>
            <a:off x="7258050" y="7189788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 i="1">
                <a:solidFill>
                  <a:srgbClr val="339533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9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36538" y="1206500"/>
          <a:ext cx="7026275" cy="1813440"/>
        </p:xfrm>
        <a:graphic>
          <a:graphicData uri="http://schemas.openxmlformats.org/drawingml/2006/table">
            <a:tbl>
              <a:tblPr/>
              <a:tblGrid>
                <a:gridCol w="3798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7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965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Инвестиционная площадка </a:t>
                      </a: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№ 67-24-01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FAC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FAC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FAC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FAC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FAC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FAC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п.Шумячи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FAC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FAC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                                                              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FAC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FAC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FAC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                        </a:t>
                      </a: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   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                                                            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        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yandex.ru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4960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Местоположение:</a:t>
                      </a:r>
                    </a:p>
                    <a:p>
                      <a:pPr marL="0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  <a:p>
                      <a:pPr marL="174625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п. Шумячи, ул. Льнозавод;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FAC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  <a:p>
                      <a:pPr marL="174625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- расстояние до г. Москвы: 425 км;</a:t>
                      </a:r>
                    </a:p>
                    <a:p>
                      <a:pPr marL="174625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- расстояние до г. Смоленска: 135 км;</a:t>
                      </a:r>
                    </a:p>
                    <a:p>
                      <a:pPr marL="174625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- расстояние до центра п. Шумячи: 2 км.</a:t>
                      </a:r>
                    </a:p>
                    <a:p>
                      <a:pPr marL="0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FAC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28600" y="3030538"/>
          <a:ext cx="7029450" cy="1051192"/>
        </p:xfrm>
        <a:graphic>
          <a:graphicData uri="http://schemas.openxmlformats.org/drawingml/2006/table">
            <a:tbl>
              <a:tblPr/>
              <a:tblGrid>
                <a:gridCol w="184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455">
                <a:tc rowSpan="4"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Характеристика</a:t>
                      </a:r>
                    </a:p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участка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75B6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Площадь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4 га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75B6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Категория земли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земли населенных пунктов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75B6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Форма собственности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государственная собственность не разграничена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Приоритетное направление использования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2E75B6"/>
                        </a:solidFill>
                        <a:effectLst/>
                        <a:latin typeface="Open Sans Semibold" pitchFamily="34" charset="0"/>
                        <a:cs typeface="Open Sans Semibold" pitchFamily="34" charset="0"/>
                      </a:endParaRP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для производственной деятельности</a:t>
                      </a:r>
                    </a:p>
                  </a:txBody>
                  <a:tcPr marT="45674" marB="45674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27013" y="4076700"/>
          <a:ext cx="6854825" cy="1737120"/>
        </p:xfrm>
        <a:graphic>
          <a:graphicData uri="http://schemas.openxmlformats.org/drawingml/2006/table">
            <a:tbl>
              <a:tblPr/>
              <a:tblGrid>
                <a:gridCol w="136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742">
                <a:tc rowSpan="4"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Инженерная инфраструктура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Электроснабжение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ближайший центр питания ПС Шумячи 110/35/10 на расстоянии 1,5 км по прямой до границы земельного участка. Резерв мощности для тех. присоединения составляет 5,78 МВА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Газоснабжение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газопровод высокого давления на расстоянии 70 м, тех. присоединение – 2 мес. мощность Ду 219 (0,6 МПа)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Водоснабжение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точка подключения на расстоянии 250 м от участка, диаметр трубы в точке подключения – 110 мм; мощность 4 атм., Ориентировочная стоимость тех. подключения – 60 тыс. руб.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Водоотведение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точка подключения на расстоянии 300 м от участка. Сроки тех. присоединения – 2 мес. Ориентировочная стоимость  100 тыс. руб.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27013" y="5811838"/>
          <a:ext cx="5581650" cy="365482"/>
        </p:xfrm>
        <a:graphic>
          <a:graphicData uri="http://schemas.openxmlformats.org/drawingml/2006/table">
            <a:tbl>
              <a:tblPr/>
              <a:tblGrid>
                <a:gridCol w="2820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Подъездные пути</a:t>
                      </a:r>
                    </a:p>
                  </a:txBody>
                  <a:tcPr marT="45581" marB="45581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автомобильная дорога (обход п. Шумячи, асфальт) на расстоянии 0,5 км</a:t>
                      </a:r>
                    </a:p>
                  </a:txBody>
                  <a:tcPr marT="45581" marB="45581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27013" y="6176963"/>
          <a:ext cx="5105400" cy="244475"/>
        </p:xfrm>
        <a:graphic>
          <a:graphicData uri="http://schemas.openxmlformats.org/drawingml/2006/table">
            <a:tbl>
              <a:tblPr/>
              <a:tblGrid>
                <a:gridCol w="2820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FAC"/>
                          </a:solidFill>
                          <a:effectLst/>
                          <a:latin typeface="Open Sans Semibold" pitchFamily="34" charset="0"/>
                          <a:cs typeface="Open Sans Semibold" pitchFamily="34" charset="0"/>
                        </a:rPr>
                        <a:t>Условия предоставления</a:t>
                      </a:r>
                    </a:p>
                  </a:txBody>
                  <a:tcPr marT="45839" marB="45839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аренда: 1,35 руб/кв.м.</a:t>
                      </a:r>
                    </a:p>
                  </a:txBody>
                  <a:tcPr marT="45839" marB="45839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382" name="TextBox 17"/>
          <p:cNvSpPr txBox="1">
            <a:spLocks noChangeArrowheads="1"/>
          </p:cNvSpPr>
          <p:nvPr/>
        </p:nvSpPr>
        <p:spPr bwMode="auto">
          <a:xfrm>
            <a:off x="925513" y="184150"/>
            <a:ext cx="1028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Шумячский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район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Смоленской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области</a:t>
            </a:r>
          </a:p>
        </p:txBody>
      </p:sp>
      <p:sp>
        <p:nvSpPr>
          <p:cNvPr id="13383" name="TextBox 24"/>
          <p:cNvSpPr txBox="1">
            <a:spLocks noChangeArrowheads="1"/>
          </p:cNvSpPr>
          <p:nvPr/>
        </p:nvSpPr>
        <p:spPr bwMode="auto">
          <a:xfrm>
            <a:off x="236538" y="439738"/>
            <a:ext cx="209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70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13384" name="Picture 3" descr="Буфер обмена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7163"/>
            <a:ext cx="66833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11277</TotalTime>
  <Words>2944</Words>
  <Application>Microsoft Office PowerPoint</Application>
  <PresentationFormat>Произвольный</PresentationFormat>
  <Paragraphs>864</Paragraphs>
  <Slides>30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Open Sans</vt:lpstr>
      <vt:lpstr>Open Sans Semibold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Андреенкова Наталья</cp:lastModifiedBy>
  <cp:revision>1500</cp:revision>
  <cp:lastPrinted>2023-04-25T14:23:27Z</cp:lastPrinted>
  <dcterms:created xsi:type="dcterms:W3CDTF">2017-05-10T15:02:08Z</dcterms:created>
  <dcterms:modified xsi:type="dcterms:W3CDTF">2023-07-04T12:16:28Z</dcterms:modified>
</cp:coreProperties>
</file>