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432288.7</c:v>
                </c:pt>
                <c:pt idx="1">
                  <c:v>525969.19999999995</c:v>
                </c:pt>
                <c:pt idx="2">
                  <c:v>630908.6</c:v>
                </c:pt>
                <c:pt idx="3">
                  <c:v>541706.6</c:v>
                </c:pt>
                <c:pt idx="4">
                  <c:v>469536.1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426712.5</c:v>
                </c:pt>
                <c:pt idx="1">
                  <c:v>540447.19999999995</c:v>
                </c:pt>
                <c:pt idx="2">
                  <c:v>638574</c:v>
                </c:pt>
                <c:pt idx="3">
                  <c:v>541615.4</c:v>
                </c:pt>
                <c:pt idx="4">
                  <c:v>469444.9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5576.2000000000116</c:v>
                </c:pt>
                <c:pt idx="1">
                  <c:v>-14478</c:v>
                </c:pt>
                <c:pt idx="2">
                  <c:v>-7665.4000000000233</c:v>
                </c:pt>
                <c:pt idx="3">
                  <c:v>91.199999999953434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162587</c:v>
                </c:pt>
                <c:pt idx="1">
                  <c:v>105933.3</c:v>
                </c:pt>
                <c:pt idx="2">
                  <c:v>190721.6</c:v>
                </c:pt>
                <c:pt idx="3">
                  <c:v>1020.3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161012</c:v>
                </c:pt>
                <c:pt idx="1">
                  <c:v>23305.599999999999</c:v>
                </c:pt>
                <c:pt idx="2">
                  <c:v>199399.4</c:v>
                </c:pt>
                <c:pt idx="3">
                  <c:v>1030.0999999999999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3.8138699588860715E-2"/>
                  <c:y val="6.97330298669269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1.4972269688739324E-2"/>
                  <c:y val="-1.00644760449620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7.1415436984681016E-2"/>
                  <c:y val="7.49950866337418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18260013332673491"/>
                  <c:y val="-8.675023615857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0.13353487600322547"/>
                  <c:y val="-0.30729476393652566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7.3609166358579045E-2"/>
                  <c:y val="-0.2409045665776977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8259217641824617"/>
                  <c:y val="-0.3094406370258601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7194282476073477"/>
                  <c:y val="-0.277013053704678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2.5592619870341178E-2"/>
                  <c:y val="1.636198512676477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18311781755585119"/>
                  <c:y val="-0.224527048873729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7560528299909466"/>
                  <c:y val="2.41862831493726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25375806243456173"/>
                  <c:y val="0.460724135089042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3778038398875942"/>
                  <c:y val="-2.83146202760360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0.13989621702497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1220975478166534"/>
                  <c:y val="-0.122519859509424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34389067110700977"/>
                  <c:y val="-0.13258433555438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241286.2</c:v>
                </c:pt>
                <c:pt idx="1">
                  <c:v>83380</c:v>
                </c:pt>
                <c:pt idx="2">
                  <c:v>10253.799999999999</c:v>
                </c:pt>
                <c:pt idx="3">
                  <c:v>171302</c:v>
                </c:pt>
                <c:pt idx="4">
                  <c:v>1105.8</c:v>
                </c:pt>
                <c:pt idx="5">
                  <c:v>83370.600000000006</c:v>
                </c:pt>
                <c:pt idx="6">
                  <c:v>52</c:v>
                </c:pt>
                <c:pt idx="7">
                  <c:v>190</c:v>
                </c:pt>
                <c:pt idx="8">
                  <c:v>1</c:v>
                </c:pt>
                <c:pt idx="9">
                  <c:v>1.5</c:v>
                </c:pt>
                <c:pt idx="10">
                  <c:v>3</c:v>
                </c:pt>
                <c:pt idx="12">
                  <c:v>28144.5</c:v>
                </c:pt>
                <c:pt idx="13">
                  <c:v>6966.7</c:v>
                </c:pt>
                <c:pt idx="14">
                  <c:v>2055</c:v>
                </c:pt>
                <c:pt idx="15">
                  <c:v>250</c:v>
                </c:pt>
                <c:pt idx="16">
                  <c:v>6979.9</c:v>
                </c:pt>
                <c:pt idx="17">
                  <c:v>3231.9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37.78515880696677</c:v>
                </c:pt>
                <c:pt idx="1">
                  <c:v>13.057218114110503</c:v>
                </c:pt>
                <c:pt idx="2">
                  <c:v>1.6057340261269641</c:v>
                </c:pt>
                <c:pt idx="3">
                  <c:v>26.825708531822468</c:v>
                </c:pt>
                <c:pt idx="4">
                  <c:v>0.17316708791776678</c:v>
                </c:pt>
                <c:pt idx="5">
                  <c:v>13.055746084243957</c:v>
                </c:pt>
                <c:pt idx="6" formatCode="0.000">
                  <c:v>8.1431439425970996E-3</c:v>
                </c:pt>
                <c:pt idx="7" formatCode="0.000">
                  <c:v>2.9753795174874014E-2</c:v>
                </c:pt>
                <c:pt idx="8" formatCode="0.000">
                  <c:v>1.5659892197302113E-4</c:v>
                </c:pt>
                <c:pt idx="9" formatCode="0.000">
                  <c:v>2.3489838295953172E-4</c:v>
                </c:pt>
                <c:pt idx="10" formatCode="0.000">
                  <c:v>4.6979676591906344E-4</c:v>
                </c:pt>
                <c:pt idx="11" formatCode="0.000">
                  <c:v>0</c:v>
                </c:pt>
                <c:pt idx="12" formatCode="0.000">
                  <c:v>4.4073983594696937</c:v>
                </c:pt>
                <c:pt idx="13">
                  <c:v>1.0909777097094464</c:v>
                </c:pt>
                <c:pt idx="14">
                  <c:v>0.32181078465455842</c:v>
                </c:pt>
                <c:pt idx="15">
                  <c:v>3.9149730493255284E-2</c:v>
                </c:pt>
                <c:pt idx="16">
                  <c:v>1.0930448154794901</c:v>
                </c:pt>
                <c:pt idx="17">
                  <c:v>0.50611205592460706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8.5825931952906748E-2"/>
                  <c:y val="-8.18035858063943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5872564773601694"/>
                  <c:y val="-0.158500757609377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553491772847729"/>
                  <c:y val="-0.346413876614278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7.1917352950023855E-2"/>
                  <c:y val="-0.33838813057508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9029436679989638"/>
                  <c:y val="-0.31749221786182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3886450064091914"/>
                  <c:y val="-7.37106375964446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665454693654171"/>
                  <c:y val="-0.308434189421363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42733523134711432"/>
                  <c:y val="-0.102002117502361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5834774310053552"/>
                  <c:y val="0.101684016661066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Лист1!$A$2:$A$18</c:f>
              <c:strCache>
                <c:ptCount val="13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2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3"/>
                <c:pt idx="0">
                  <c:v>265270.3</c:v>
                </c:pt>
                <c:pt idx="1">
                  <c:v>75242.3</c:v>
                </c:pt>
                <c:pt idx="2">
                  <c:v>10023.6</c:v>
                </c:pt>
                <c:pt idx="3">
                  <c:v>145655.20000000001</c:v>
                </c:pt>
                <c:pt idx="4">
                  <c:v>741.8</c:v>
                </c:pt>
                <c:pt idx="5">
                  <c:v>19651.900000000001</c:v>
                </c:pt>
                <c:pt idx="6">
                  <c:v>0</c:v>
                </c:pt>
                <c:pt idx="7">
                  <c:v>4980.1000000000004</c:v>
                </c:pt>
                <c:pt idx="8">
                  <c:v>6532.4</c:v>
                </c:pt>
                <c:pt idx="10">
                  <c:v>0</c:v>
                </c:pt>
                <c:pt idx="11">
                  <c:v>2042.9</c:v>
                </c:pt>
                <c:pt idx="12">
                  <c:v>5325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3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2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3"/>
                <c:pt idx="0">
                  <c:v>49.540138354410942</c:v>
                </c:pt>
                <c:pt idx="1">
                  <c:v>14.051757592554065</c:v>
                </c:pt>
                <c:pt idx="2">
                  <c:v>1.8719416791449082</c:v>
                </c:pt>
                <c:pt idx="3">
                  <c:v>27.201608171134868</c:v>
                </c:pt>
                <c:pt idx="4">
                  <c:v>0.13853369424056156</c:v>
                </c:pt>
                <c:pt idx="5">
                  <c:v>3.6700597274819251</c:v>
                </c:pt>
                <c:pt idx="6" formatCode="0">
                  <c:v>0</c:v>
                </c:pt>
                <c:pt idx="7">
                  <c:v>0.93005075584715657</c:v>
                </c:pt>
                <c:pt idx="8" formatCode="0">
                  <c:v>1.2199481049569214</c:v>
                </c:pt>
                <c:pt idx="9" formatCode="0">
                  <c:v>0</c:v>
                </c:pt>
                <c:pt idx="10" formatCode="0">
                  <c:v>0</c:v>
                </c:pt>
                <c:pt idx="11">
                  <c:v>0.3815185817795137</c:v>
                </c:pt>
                <c:pt idx="12">
                  <c:v>0.9944620137921143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8741644033139E-2"/>
          <c:y val="0.54849920435165755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0.15030442452629711"/>
                  <c:y val="-1.01278743192610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6.8349204034666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4486170504904658"/>
                  <c:y val="-0.220900509088142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5.3680264246990204E-2"/>
                  <c:y val="-0.286026861848820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36402662265137775"/>
                  <c:y val="-0.2196273132445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39113784761744"/>
                  <c:y val="-5.00551564986400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99139489457581"/>
                      <c:h val="0.21839913017567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7260443684980171"/>
                  <c:y val="0.125565988093804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-7.8181720264208179E-2"/>
                  <c:y val="-3.50792161437365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9.7878465015316996E-2"/>
                  <c:y val="-0.154699714073782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2"/>
                <c:pt idx="0">
                  <c:v>231650.9</c:v>
                </c:pt>
                <c:pt idx="1">
                  <c:v>74495.7</c:v>
                </c:pt>
                <c:pt idx="2">
                  <c:v>10014.6</c:v>
                </c:pt>
                <c:pt idx="3">
                  <c:v>104677.3</c:v>
                </c:pt>
                <c:pt idx="4">
                  <c:v>740.2</c:v>
                </c:pt>
                <c:pt idx="5">
                  <c:v>19397.5</c:v>
                </c:pt>
                <c:pt idx="6">
                  <c:v>0</c:v>
                </c:pt>
                <c:pt idx="8">
                  <c:v>5009.7</c:v>
                </c:pt>
                <c:pt idx="9">
                  <c:v>6522.5</c:v>
                </c:pt>
                <c:pt idx="10">
                  <c:v>2032.9</c:v>
                </c:pt>
                <c:pt idx="11">
                  <c:v>2603.8000000000002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2"/>
                <c:pt idx="0">
                  <c:v>50.673407928208327</c:v>
                </c:pt>
                <c:pt idx="1">
                  <c:v>16.295861552868686</c:v>
                </c:pt>
                <c:pt idx="2">
                  <c:v>2.1906839603810524</c:v>
                </c:pt>
                <c:pt idx="3">
                  <c:v>22.898057049307564</c:v>
                </c:pt>
                <c:pt idx="4">
                  <c:v>0.16191802642881942</c:v>
                </c:pt>
                <c:pt idx="5">
                  <c:v>4.2431841632707714</c:v>
                </c:pt>
                <c:pt idx="6">
                  <c:v>0</c:v>
                </c:pt>
                <c:pt idx="8">
                  <c:v>1.0958669778444428</c:v>
                </c:pt>
                <c:pt idx="9">
                  <c:v>1.4267904990299576</c:v>
                </c:pt>
                <c:pt idx="10">
                  <c:v>0.44469488776972033</c:v>
                </c:pt>
                <c:pt idx="11">
                  <c:v>0.56957870469516347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148665</c:v>
                </c:pt>
                <c:pt idx="1">
                  <c:v>578.6</c:v>
                </c:pt>
                <c:pt idx="2">
                  <c:v>200</c:v>
                </c:pt>
                <c:pt idx="3">
                  <c:v>84280.6</c:v>
                </c:pt>
                <c:pt idx="4">
                  <c:v>63320</c:v>
                </c:pt>
                <c:pt idx="5">
                  <c:v>249263.2</c:v>
                </c:pt>
                <c:pt idx="6">
                  <c:v>67330.3</c:v>
                </c:pt>
                <c:pt idx="7">
                  <c:v>20433.2</c:v>
                </c:pt>
                <c:pt idx="8">
                  <c:v>4502.1000000000004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23.280778735119188</c:v>
                </c:pt>
                <c:pt idx="1">
                  <c:v>9.0608136253590044E-2</c:v>
                </c:pt>
                <c:pt idx="2">
                  <c:v>3.1319784394604228E-2</c:v>
                </c:pt>
                <c:pt idx="3">
                  <c:v>13.198251103239405</c:v>
                </c:pt>
                <c:pt idx="4" formatCode="0.00">
                  <c:v>9.9158437393316987</c:v>
                </c:pt>
                <c:pt idx="5">
                  <c:v>39.034348407545565</c:v>
                </c:pt>
                <c:pt idx="6">
                  <c:v>10.543852396120105</c:v>
                </c:pt>
                <c:pt idx="7">
                  <c:v>3.1998170924591354</c:v>
                </c:pt>
                <c:pt idx="8">
                  <c:v>0.70502400661473852</c:v>
                </c:pt>
                <c:pt idx="9" formatCode="0.0000">
                  <c:v>1.5659892197302113E-4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5405608527157223E-2"/>
                  <c:y val="-4.68994606659866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1.6036850247264776E-2"/>
                  <c:y val="-4.12084894607669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125732.2</c:v>
                </c:pt>
                <c:pt idx="1">
                  <c:v>643.20000000000005</c:v>
                </c:pt>
                <c:pt idx="2">
                  <c:v>19651.900000000001</c:v>
                </c:pt>
                <c:pt idx="3">
                  <c:v>45169.599999999999</c:v>
                </c:pt>
                <c:pt idx="4">
                  <c:v>265963.2</c:v>
                </c:pt>
                <c:pt idx="5">
                  <c:v>64154.1</c:v>
                </c:pt>
                <c:pt idx="6">
                  <c:v>14150.2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8"/>
                <c:pt idx="0">
                  <c:v>23.214295605331753</c:v>
                </c:pt>
                <c:pt idx="1">
                  <c:v>0.11875585516955389</c:v>
                </c:pt>
                <c:pt idx="2">
                  <c:v>3.628386489748999</c:v>
                </c:pt>
                <c:pt idx="3">
                  <c:v>8.3397924061981996</c:v>
                </c:pt>
                <c:pt idx="4">
                  <c:v>49.10554611261054</c:v>
                </c:pt>
                <c:pt idx="5">
                  <c:v>11.844954925580033</c:v>
                </c:pt>
                <c:pt idx="6">
                  <c:v>2.6125918871583047</c:v>
                </c:pt>
                <c:pt idx="7" formatCode="0.0000">
                  <c:v>1.8463285940540096E-4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8.6658004183110038E-2"/>
                  <c:y val="-4.21043789188058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124530.5</c:v>
                </c:pt>
                <c:pt idx="1">
                  <c:v>813.3</c:v>
                </c:pt>
                <c:pt idx="2">
                  <c:v>19397.5</c:v>
                </c:pt>
                <c:pt idx="3">
                  <c:v>5516</c:v>
                </c:pt>
                <c:pt idx="4">
                  <c:v>232105.9</c:v>
                </c:pt>
                <c:pt idx="5">
                  <c:v>63504.3</c:v>
                </c:pt>
                <c:pt idx="6">
                  <c:v>11276.5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27.24091918319133</c:v>
                </c:pt>
                <c:pt idx="1">
                  <c:v>0.17790854105371381</c:v>
                </c:pt>
                <c:pt idx="2">
                  <c:v>4.2431832350785852</c:v>
                </c:pt>
                <c:pt idx="3">
                  <c:v>1.2066193439718251</c:v>
                </c:pt>
                <c:pt idx="4">
                  <c:v>50.77292762690174</c:v>
                </c:pt>
                <c:pt idx="5">
                  <c:v>13.891500508591367</c:v>
                </c:pt>
                <c:pt idx="6">
                  <c:v>2.4667228122368177</c:v>
                </c:pt>
                <c:pt idx="7">
                  <c:v>2.1874897461418151E-4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11359.7</c:v>
                </c:pt>
                <c:pt idx="1">
                  <c:v>1004.4</c:v>
                </c:pt>
                <c:pt idx="2">
                  <c:v>3013.2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820.6</c:v>
                </c:pt>
                <c:pt idx="4">
                  <c:v>729.4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72935.199999999997</c:v>
                </c:pt>
                <c:pt idx="1">
                  <c:v>557973.4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11.560343289027919</c:v>
                </c:pt>
                <c:pt idx="1">
                  <c:v>88.439656710972088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15%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81444.3</c:v>
                </c:pt>
                <c:pt idx="1">
                  <c:v>460262.3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15.034762360288761</c:v>
                </c:pt>
                <c:pt idx="1">
                  <c:v>84.965237639711248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84789.1</c:v>
                </c:pt>
                <c:pt idx="1">
                  <c:v>384747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18.058057729746448</c:v>
                </c:pt>
                <c:pt idx="1">
                  <c:v>81.941942270253548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55,1%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40196.1</c:v>
                </c:pt>
                <c:pt idx="1">
                  <c:v>14874.8</c:v>
                </c:pt>
                <c:pt idx="2">
                  <c:v>3526.6</c:v>
                </c:pt>
                <c:pt idx="4">
                  <c:v>36.5</c:v>
                </c:pt>
                <c:pt idx="5">
                  <c:v>778.7</c:v>
                </c:pt>
                <c:pt idx="6">
                  <c:v>1261</c:v>
                </c:pt>
                <c:pt idx="7">
                  <c:v>5353.9</c:v>
                </c:pt>
                <c:pt idx="8" formatCode="General">
                  <c:v>1508</c:v>
                </c:pt>
                <c:pt idx="9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55.112072085906391</c:v>
                </c:pt>
                <c:pt idx="1">
                  <c:v>20.394542004409395</c:v>
                </c:pt>
                <c:pt idx="2">
                  <c:v>4.8352510173414212</c:v>
                </c:pt>
                <c:pt idx="3">
                  <c:v>0</c:v>
                </c:pt>
                <c:pt idx="4">
                  <c:v>5.0044422994658277E-2</c:v>
                </c:pt>
                <c:pt idx="5">
                  <c:v>1.067660059888778</c:v>
                </c:pt>
                <c:pt idx="6">
                  <c:v>1.72893198345929</c:v>
                </c:pt>
                <c:pt idx="7">
                  <c:v>7.3406256512630383</c:v>
                </c:pt>
                <c:pt idx="8">
                  <c:v>2.0675887637245118</c:v>
                </c:pt>
                <c:pt idx="9">
                  <c:v>7.4032840110125164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43411.4</c:v>
                </c:pt>
                <c:pt idx="1">
                  <c:v>19651.900000000001</c:v>
                </c:pt>
                <c:pt idx="2">
                  <c:v>3753.2</c:v>
                </c:pt>
                <c:pt idx="3">
                  <c:v>38.5</c:v>
                </c:pt>
                <c:pt idx="4">
                  <c:v>841.8</c:v>
                </c:pt>
                <c:pt idx="5">
                  <c:v>1302.5999999999999</c:v>
                </c:pt>
                <c:pt idx="6">
                  <c:v>5477</c:v>
                </c:pt>
                <c:pt idx="7" formatCode="General">
                  <c:v>1568.3</c:v>
                </c:pt>
                <c:pt idx="8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53.301949921602855</c:v>
                </c:pt>
                <c:pt idx="1">
                  <c:v>24.129251525275553</c:v>
                </c:pt>
                <c:pt idx="2">
                  <c:v>4.6083028523788636</c:v>
                </c:pt>
                <c:pt idx="3">
                  <c:v>4.7271570877274398E-2</c:v>
                </c:pt>
                <c:pt idx="4">
                  <c:v>1.0335898276490803</c:v>
                </c:pt>
                <c:pt idx="5">
                  <c:v>1.5993752785646136</c:v>
                </c:pt>
                <c:pt idx="6">
                  <c:v>6.7248413946709578</c:v>
                </c:pt>
                <c:pt idx="7">
                  <c:v>1.9256105092682971</c:v>
                </c:pt>
                <c:pt idx="8">
                  <c:v>6.6298071197124901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7.5496269650264236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3.9057055399593858E-2"/>
                  <c:y val="-8.32132112894732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4900641690150414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ЕСХН 0,0%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0"/>
                  <c:y val="0.23450394934264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2.6752031960467767E-2"/>
                  <c:y val="-9.74661702008779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46449.9</c:v>
                </c:pt>
                <c:pt idx="1">
                  <c:v>19397.5</c:v>
                </c:pt>
                <c:pt idx="2">
                  <c:v>4011.5</c:v>
                </c:pt>
                <c:pt idx="3">
                  <c:v>40.9</c:v>
                </c:pt>
                <c:pt idx="4">
                  <c:v>910</c:v>
                </c:pt>
                <c:pt idx="5">
                  <c:v>1345.6</c:v>
                </c:pt>
                <c:pt idx="6">
                  <c:v>5603</c:v>
                </c:pt>
                <c:pt idx="7" formatCode="General">
                  <c:v>1631.1</c:v>
                </c:pt>
                <c:pt idx="8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54.782867137403265</c:v>
                </c:pt>
                <c:pt idx="1">
                  <c:v>22.877350980255713</c:v>
                </c:pt>
                <c:pt idx="2">
                  <c:v>4.7311505842142445</c:v>
                </c:pt>
                <c:pt idx="3">
                  <c:v>4.823733239296088E-2</c:v>
                </c:pt>
                <c:pt idx="4">
                  <c:v>1.0732511608213791</c:v>
                </c:pt>
                <c:pt idx="5">
                  <c:v>1.5869964417596127</c:v>
                </c:pt>
                <c:pt idx="6">
                  <c:v>6.608160718771634</c:v>
                </c:pt>
                <c:pt idx="7">
                  <c:v>1.9237142510063203</c:v>
                </c:pt>
                <c:pt idx="8">
                  <c:v>6.3682713933748563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D49E8CE-7E63-4D52-9CC9-D12B0248A16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A8B581D-33F6-4F9A-B6F6-A51F6B037928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21,1%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43-44FA-8F20-1220F1EF80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262015</c:v>
                </c:pt>
                <c:pt idx="1">
                  <c:v>117605.1</c:v>
                </c:pt>
                <c:pt idx="2">
                  <c:v>177110.2</c:v>
                </c:pt>
                <c:pt idx="3">
                  <c:v>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2026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2028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2024– 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2028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2024– 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06.07.2026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26.12.2025 года №291 «О 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годов»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редакции решения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27.02.2026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 25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2027-2028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72107797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0288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210,64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216,75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222,82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229,06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634,6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238221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68777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729,4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729,4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5921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</a:t>
                      </a:r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0,0003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0,0004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4493114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2028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07150"/>
              </p:ext>
            </p:extLst>
          </p:nvPr>
        </p:nvGraphicFramePr>
        <p:xfrm>
          <a:off x="251520" y="1138772"/>
          <a:ext cx="8136903" cy="52425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01.01.2028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3 646,8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4 072,2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4 239,5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64 281,5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44 799,1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38 796,3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36 467,6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40 722,2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42 394,6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71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2495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2028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340674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7 753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72206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12199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2028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141850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338131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02207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2028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1609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8257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525 969,2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630 908,6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541 706,6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469 536,1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71 283,2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72 935,2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81 444,3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84 789,1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454 686,0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557 973,4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r>
                        <a:rPr lang="ru-RU" sz="140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262,3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384 747,0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93982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13 755,5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14 874,8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19 651,9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19 397,5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22916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51551"/>
              </p:ext>
            </p:extLst>
          </p:nvPr>
        </p:nvGraphicFramePr>
        <p:xfrm>
          <a:off x="413792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337671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2028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241389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0577476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377773"/>
              </p:ext>
            </p:extLst>
          </p:nvPr>
        </p:nvGraphicFramePr>
        <p:xfrm>
          <a:off x="-1" y="714205"/>
          <a:ext cx="8337947" cy="72512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241 286,2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83 380,0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10 253,8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171 302,0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1 105,8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83 370,6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28 144,5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6 966,7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2 055,0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6 979,9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3 231,9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00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682847"/>
              </p:ext>
            </p:extLst>
          </p:nvPr>
        </p:nvGraphicFramePr>
        <p:xfrm>
          <a:off x="0" y="840277"/>
          <a:ext cx="8388425" cy="7653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778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270,3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231 650,9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75 242,3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74 495,7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10 023,6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10 014,6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145 655,2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104 677,3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19 651,9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19 397,5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4 980,1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5 009,7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532,5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6 522,5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2 042,9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2 032,9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1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5 325,0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2 603,8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3467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522113"/>
              </p:ext>
            </p:extLst>
          </p:nvPr>
        </p:nvGraphicFramePr>
        <p:xfrm>
          <a:off x="144016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699179"/>
              </p:ext>
            </p:extLst>
          </p:nvPr>
        </p:nvGraphicFramePr>
        <p:xfrm>
          <a:off x="-108520" y="476672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575144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927427"/>
              </p:ext>
            </p:extLst>
          </p:nvPr>
        </p:nvGraphicFramePr>
        <p:xfrm>
          <a:off x="0" y="1196752"/>
          <a:ext cx="8388424" cy="40012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148 665,0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578,6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84 280,6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63 320,0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249 263,2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67 330,3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20 433,2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4 502,1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9778026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33049"/>
              </p:ext>
            </p:extLst>
          </p:nvPr>
        </p:nvGraphicFramePr>
        <p:xfrm>
          <a:off x="0" y="1196752"/>
          <a:ext cx="8388424" cy="4213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2028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1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125 732,2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124 530,5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643,2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813,3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19 651,9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19 397,5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0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45 169,6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5 516,0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265 963,2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232 105,9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64 154,1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63 504,3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150,2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864508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953071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0284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184676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6726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2028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10 390,3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10 796,6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39943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2028год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11359,7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1004,4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3013,2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18813852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3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62 394,2 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56 223,0 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12 806,5тыс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82 365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8 167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2 636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32 151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679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724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71 985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5 999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881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8 527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2028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63 662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302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529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8 612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718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44138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228 999,6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262 015,0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162 587,0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161 012,0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34 767,1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117 605,1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105 933,3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23 305,6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176 624,2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177 110,2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190 721,6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199 399,4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11 227,8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244,0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1 020,3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1 030,1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25172</TotalTime>
  <Words>5423</Words>
  <Application>Microsoft Office PowerPoint</Application>
  <PresentationFormat>Экран (4:3)</PresentationFormat>
  <Paragraphs>1030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окружного Совета депутатов от 26.12.2025 года №291 «О бюджете муниципального образования «Шумячский муниципальный округ» Смоленской области на 2026 год и на плановый период 2027 и 2028 годов» (в редакции решения от 27.02.2026 года № 25)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2026 ГОД И НА ПЛАНОВЫЙ ПЕРИОД  2027 и 2028 ГОДОВ </vt:lpstr>
      <vt:lpstr> ОСНОВНЫЕ НАПРАВЛЕНИЯ НАЛОГОВОЙ ПОЛИТИКИ МУНИЦИПАЛЬНОГО ОБРАЗОВАНИЯ «ШУМЯЧСКИЙ МУНИЦИПАЛЬНЫЙ ОКРУГ» СМОЛЕНСКОЙ ОБЛАСТИ НА 2026 ГОД И ПЛАНОВЫЙ ПЕРИОД 2027 и 2028 ГОДОВ </vt:lpstr>
      <vt:lpstr> ОСНОВНЫЕ НАПРАВЛЕНИЯ НАЛОГОВОЙ ПОЛИТИКИ МУНИЦИПАЛЬНОГО ОБРАЗОВАНИЯ «ШУМЯЧСКИЙ МУНИЦИПАЛЬНЫЙ ОКРУГ» СМОЛЕНСКОЙ ОБЛАСТИ НА 2026 ГОД И пЛАНОВЫЙ ПЕРИОД 2027 и 2028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2026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2027-2028 гг. </vt:lpstr>
      <vt:lpstr>III. ДОХОДЫ БЮДЖЕТА</vt:lpstr>
      <vt:lpstr>Состав Доходов бюджета </vt:lpstr>
      <vt:lpstr>Структура доходов бюджета        На 2026 год </vt:lpstr>
      <vt:lpstr>Структура доходов бюджета        на 2027 год </vt:lpstr>
      <vt:lpstr>Структура доходов бюджета        на 2028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Структура налоговых и неналоговых доходов  бюджета на 2028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2026 год  </vt:lpstr>
      <vt:lpstr>Безвозмездные поступления  на 2027 год  </vt:lpstr>
      <vt:lpstr>Безвозмездные поступления  на 2028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2026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2027-2028 гг.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ДИНАМИКА РАСПРЕДЕЛЕНИЯ БЮДЖЕТНЫХ АССИГНОВАНИЙ В РАЗРЕЗЕ МУНИЦИПАЛЬНЫХ ПРОГРАММ И НЕПРОГРАММНЫХ НАПРАВЛЕНИЙ ДЕЯТЕЛЬНОСТИ В 2028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пЛАНОВЫЙ период 2027-2028 гг.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ДИНАМИКА РАСПРЕДЕЛЕНИЯ БЮДЖЕТНЫХ АССИГНОВАНИЙ ПО РАЗДЕЛАМ БЮДЖЕТНОЙ КЛАССИФИКАЦИИ В 2028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2145</cp:revision>
  <cp:lastPrinted>2026-07-06T12:05:12Z</cp:lastPrinted>
  <dcterms:created xsi:type="dcterms:W3CDTF">2015-12-24T11:55:56Z</dcterms:created>
  <dcterms:modified xsi:type="dcterms:W3CDTF">2026-07-06T13:38:35Z</dcterms:modified>
</cp:coreProperties>
</file>