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306" r:id="rId48"/>
    <p:sldId id="35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6445" autoAdjust="0"/>
  </p:normalViewPr>
  <p:slideViewPr>
    <p:cSldViewPr>
      <p:cViewPr varScale="1">
        <p:scale>
          <a:sx n="113" d="100"/>
          <a:sy n="113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432288.7</c:v>
                </c:pt>
                <c:pt idx="1">
                  <c:v>525969.19999999995</c:v>
                </c:pt>
                <c:pt idx="2">
                  <c:v>605451.30000000005</c:v>
                </c:pt>
                <c:pt idx="3">
                  <c:v>489126.5</c:v>
                </c:pt>
                <c:pt idx="4">
                  <c:v>457754.5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426712.5</c:v>
                </c:pt>
                <c:pt idx="1">
                  <c:v>540447.19999999995</c:v>
                </c:pt>
                <c:pt idx="2">
                  <c:v>605360.1</c:v>
                </c:pt>
                <c:pt idx="3">
                  <c:v>489035.3</c:v>
                </c:pt>
                <c:pt idx="4">
                  <c:v>457663.3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5576.2000000000116</c:v>
                </c:pt>
                <c:pt idx="1">
                  <c:v>-14478</c:v>
                </c:pt>
                <c:pt idx="2">
                  <c:v>91.200000000069849</c:v>
                </c:pt>
                <c:pt idx="3">
                  <c:v>91.200000000011642</c:v>
                </c:pt>
                <c:pt idx="4">
                  <c:v>91.200000000011642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162587</c:v>
                </c:pt>
                <c:pt idx="1">
                  <c:v>53608.800000000003</c:v>
                </c:pt>
                <c:pt idx="2">
                  <c:v>190466</c:v>
                </c:pt>
                <c:pt idx="3">
                  <c:v>1020.3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6530313966680297E-2"/>
                  <c:y val="-2.12442124035280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13-4C40-9EFD-00A9ED811C17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0045E-2"/>
                  <c:y val="0.175383831810895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161012</c:v>
                </c:pt>
                <c:pt idx="1">
                  <c:v>11811</c:v>
                </c:pt>
                <c:pt idx="2">
                  <c:v>199112.3</c:v>
                </c:pt>
                <c:pt idx="3">
                  <c:v>1030.0999999999999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3.8138699588860715E-2"/>
                  <c:y val="6.97330298669269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14289576643950663"/>
                  <c:y val="0.121291676440567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18260013332673491"/>
                  <c:y val="-8.6750236158571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0.13353487600322547"/>
                  <c:y val="-0.30729476393652566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7.3609166358579045E-2"/>
                  <c:y val="-0.2409045665776977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8259217641824617"/>
                  <c:y val="-0.3094406370258601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7194282476073477"/>
                  <c:y val="-0.277013053704678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2.5592619870341178E-2"/>
                  <c:y val="1.636198512676477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0.18311781755585119"/>
                  <c:y val="-0.224527048873729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7560528299909466"/>
                  <c:y val="2.41862831493726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11511863556485796"/>
                  <c:y val="0.368130955475391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3778038398875942"/>
                  <c:y val="-2.83146202760360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0.139896217024972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1220975478166534"/>
                  <c:y val="-0.122519859509424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dLbl>
              <c:idx val="17"/>
              <c:layout>
                <c:manualLayout>
                  <c:x val="0.34389067110700977"/>
                  <c:y val="-0.13258433555438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14-4558-B9BB-B97CFD8E7E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8"/>
                <c:pt idx="0">
                  <c:v>238731.4</c:v>
                </c:pt>
                <c:pt idx="1">
                  <c:v>75463.8</c:v>
                </c:pt>
                <c:pt idx="2">
                  <c:v>10253.799999999999</c:v>
                </c:pt>
                <c:pt idx="3">
                  <c:v>204041.7</c:v>
                </c:pt>
                <c:pt idx="4">
                  <c:v>1105.8</c:v>
                </c:pt>
                <c:pt idx="5">
                  <c:v>34874.800000000003</c:v>
                </c:pt>
                <c:pt idx="6">
                  <c:v>52</c:v>
                </c:pt>
                <c:pt idx="7">
                  <c:v>50</c:v>
                </c:pt>
                <c:pt idx="8">
                  <c:v>1</c:v>
                </c:pt>
                <c:pt idx="9">
                  <c:v>1.5</c:v>
                </c:pt>
                <c:pt idx="10">
                  <c:v>3</c:v>
                </c:pt>
                <c:pt idx="12">
                  <c:v>28144.5</c:v>
                </c:pt>
                <c:pt idx="13">
                  <c:v>6966.7</c:v>
                </c:pt>
                <c:pt idx="14">
                  <c:v>2055</c:v>
                </c:pt>
                <c:pt idx="15">
                  <c:v>150</c:v>
                </c:pt>
                <c:pt idx="16">
                  <c:v>440</c:v>
                </c:pt>
                <c:pt idx="17">
                  <c:v>3025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8"/>
                <c:pt idx="0">
                  <c:v>39.436269327342401</c:v>
                </c:pt>
                <c:pt idx="1">
                  <c:v>12.465937623893222</c:v>
                </c:pt>
                <c:pt idx="2">
                  <c:v>1.6938350733447867</c:v>
                </c:pt>
                <c:pt idx="3">
                  <c:v>33.705844456191357</c:v>
                </c:pt>
                <c:pt idx="4">
                  <c:v>0.18266816439804415</c:v>
                </c:pt>
                <c:pt idx="5">
                  <c:v>5.7610017179859927</c:v>
                </c:pt>
                <c:pt idx="6" formatCode="0.000">
                  <c:v>8.5899299590326429E-3</c:v>
                </c:pt>
                <c:pt idx="7" formatCode="0.000">
                  <c:v>8.2595480375313862E-3</c:v>
                </c:pt>
                <c:pt idx="8" formatCode="0.000">
                  <c:v>1.6519096075062775E-4</c:v>
                </c:pt>
                <c:pt idx="9" formatCode="0.000">
                  <c:v>2.477864411259416E-4</c:v>
                </c:pt>
                <c:pt idx="10" formatCode="0.000">
                  <c:v>4.9557288225188321E-4</c:v>
                </c:pt>
                <c:pt idx="11" formatCode="0.000">
                  <c:v>0</c:v>
                </c:pt>
                <c:pt idx="12" formatCode="0.000">
                  <c:v>4.649216994846042</c:v>
                </c:pt>
                <c:pt idx="13">
                  <c:v>1.150835866261398</c:v>
                </c:pt>
                <c:pt idx="14">
                  <c:v>0.33946742434254001</c:v>
                </c:pt>
                <c:pt idx="15">
                  <c:v>2.4778644112594159E-2</c:v>
                </c:pt>
                <c:pt idx="16">
                  <c:v>7.2684022730276202E-2</c:v>
                </c:pt>
                <c:pt idx="17">
                  <c:v>0.49970265627064892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5.5606660902759786E-2"/>
                  <c:y val="-4.22707993888407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8.5825931952906748E-2"/>
                  <c:y val="-8.18035858063943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5872564773601694"/>
                  <c:y val="-0.1585007576093778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1553491772847729"/>
                  <c:y val="-0.346413876614278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-7.1917352950023855E-2"/>
                  <c:y val="-0.33838813057508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28938439242696384"/>
                  <c:y val="-6.87855426575288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39029436679989638"/>
                  <c:y val="-0.31749221786182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43886450064091914"/>
                  <c:y val="-7.37106375964446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15665454693654171"/>
                  <c:y val="-0.308434189421363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42733523134711432"/>
                  <c:y val="-0.102002117502361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5834774310053552"/>
                  <c:y val="0.1016840166610664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3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2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3"/>
                <c:pt idx="0">
                  <c:v>264292.40000000002</c:v>
                </c:pt>
                <c:pt idx="1">
                  <c:v>64685.3</c:v>
                </c:pt>
                <c:pt idx="2">
                  <c:v>10023.6</c:v>
                </c:pt>
                <c:pt idx="3">
                  <c:v>104758</c:v>
                </c:pt>
                <c:pt idx="4">
                  <c:v>741.8</c:v>
                </c:pt>
                <c:pt idx="5">
                  <c:v>19651.900000000001</c:v>
                </c:pt>
                <c:pt idx="6">
                  <c:v>0</c:v>
                </c:pt>
                <c:pt idx="7">
                  <c:v>4980.1000000000004</c:v>
                </c:pt>
                <c:pt idx="8">
                  <c:v>6532.4</c:v>
                </c:pt>
                <c:pt idx="10">
                  <c:v>0</c:v>
                </c:pt>
                <c:pt idx="11">
                  <c:v>2042.9</c:v>
                </c:pt>
                <c:pt idx="12">
                  <c:v>5177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3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2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0.0</c:formatCode>
                <c:ptCount val="13"/>
                <c:pt idx="0">
                  <c:v>54.731909475830086</c:v>
                </c:pt>
                <c:pt idx="1">
                  <c:v>13.395579986472983</c:v>
                </c:pt>
                <c:pt idx="2">
                  <c:v>2.0757720154719941</c:v>
                </c:pt>
                <c:pt idx="3">
                  <c:v>21.694174228502249</c:v>
                </c:pt>
                <c:pt idx="4">
                  <c:v>0.15361822908706704</c:v>
                </c:pt>
                <c:pt idx="5">
                  <c:v>4.0696819576653187</c:v>
                </c:pt>
                <c:pt idx="6" formatCode="0">
                  <c:v>0</c:v>
                </c:pt>
                <c:pt idx="7">
                  <c:v>1.0313213031497743</c:v>
                </c:pt>
                <c:pt idx="8" formatCode="0">
                  <c:v>1.3527847394019368</c:v>
                </c:pt>
                <c:pt idx="9" formatCode="0">
                  <c:v>0</c:v>
                </c:pt>
                <c:pt idx="10" formatCode="0">
                  <c:v>0</c:v>
                </c:pt>
                <c:pt idx="11">
                  <c:v>0.42306104098405134</c:v>
                </c:pt>
                <c:pt idx="12">
                  <c:v>1.0720970234345457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798741644033139E-2"/>
          <c:y val="0.54849920435165755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0.15030442452629711"/>
                  <c:y val="-1.01278743192610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1.352577407619808E-2"/>
                  <c:y val="-6.83492040346662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6.5930507078252307E-2"/>
                  <c:y val="-0.14420333728515911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0.14486170504904658"/>
                  <c:y val="-0.220900509088142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5.3680264246990204E-2"/>
                  <c:y val="-0.2860268618488204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36402662265137775"/>
                  <c:y val="-0.2196273132445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039113784761744"/>
                  <c:y val="-5.00551564986400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799139489457581"/>
                      <c:h val="0.21839913017567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7260443684980171"/>
                  <c:y val="0.125565988093804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-7.8181720264208179E-2"/>
                  <c:y val="-3.50792161437365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9.7878465015316996E-2"/>
                  <c:y val="-0.154699714073782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2"/>
                <c:pt idx="0">
                  <c:v>230660.6</c:v>
                </c:pt>
                <c:pt idx="1">
                  <c:v>63985.3</c:v>
                </c:pt>
                <c:pt idx="2">
                  <c:v>10014.6</c:v>
                </c:pt>
                <c:pt idx="3">
                  <c:v>104555.3</c:v>
                </c:pt>
                <c:pt idx="4">
                  <c:v>740.2</c:v>
                </c:pt>
                <c:pt idx="5">
                  <c:v>19397.5</c:v>
                </c:pt>
                <c:pt idx="6">
                  <c:v>0</c:v>
                </c:pt>
                <c:pt idx="8">
                  <c:v>5009.7</c:v>
                </c:pt>
                <c:pt idx="9">
                  <c:v>6522.5</c:v>
                </c:pt>
                <c:pt idx="10">
                  <c:v>2032.9</c:v>
                </c:pt>
                <c:pt idx="11">
                  <c:v>2444.9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</c:formatCode>
                <c:ptCount val="12"/>
                <c:pt idx="0">
                  <c:v>51.791536576302278</c:v>
                </c:pt>
                <c:pt idx="1">
                  <c:v>14.366983374254962</c:v>
                </c:pt>
                <c:pt idx="2">
                  <c:v>2.2486351036849674</c:v>
                </c:pt>
                <c:pt idx="3">
                  <c:v>23.476396247110507</c:v>
                </c:pt>
                <c:pt idx="4">
                  <c:v>0.16620131645274031</c:v>
                </c:pt>
                <c:pt idx="5">
                  <c:v>4.3554310130937992</c:v>
                </c:pt>
                <c:pt idx="6">
                  <c:v>0</c:v>
                </c:pt>
                <c:pt idx="8">
                  <c:v>1.1248564374943164</c:v>
                </c:pt>
                <c:pt idx="9">
                  <c:v>1.4645340266995388</c:v>
                </c:pt>
                <c:pt idx="10">
                  <c:v>0.45645860067113719</c:v>
                </c:pt>
                <c:pt idx="11">
                  <c:v>0.54896730423575357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141942.70000000001</c:v>
                </c:pt>
                <c:pt idx="1">
                  <c:v>578.6</c:v>
                </c:pt>
                <c:pt idx="2">
                  <c:v>200</c:v>
                </c:pt>
                <c:pt idx="3">
                  <c:v>35644.800000000003</c:v>
                </c:pt>
                <c:pt idx="4">
                  <c:v>101992.9</c:v>
                </c:pt>
                <c:pt idx="5">
                  <c:v>241980.3</c:v>
                </c:pt>
                <c:pt idx="6">
                  <c:v>63017.3</c:v>
                </c:pt>
                <c:pt idx="7">
                  <c:v>19652.3</c:v>
                </c:pt>
                <c:pt idx="8">
                  <c:v>350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23.44765485787876</c:v>
                </c:pt>
                <c:pt idx="1">
                  <c:v>9.557950567918358E-2</c:v>
                </c:pt>
                <c:pt idx="2">
                  <c:v>3.3038197607737144E-2</c:v>
                </c:pt>
                <c:pt idx="3">
                  <c:v>5.8881997304413458</c:v>
                </c:pt>
                <c:pt idx="4" formatCode="0.00">
                  <c:v>16.848307923930868</c:v>
                </c:pt>
                <c:pt idx="5">
                  <c:v>39.972964842897582</c:v>
                </c:pt>
                <c:pt idx="6">
                  <c:v>10.40989005053027</c:v>
                </c:pt>
                <c:pt idx="7">
                  <c:v>3.2463828542326634</c:v>
                </c:pt>
                <c:pt idx="8">
                  <c:v>5.7816845813540005E-2</c:v>
                </c:pt>
                <c:pt idx="9" formatCode="0.0000">
                  <c:v>1.6519098803868573E-4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124370.3</c:v>
                </c:pt>
                <c:pt idx="1">
                  <c:v>643.20000000000005</c:v>
                </c:pt>
                <c:pt idx="2">
                  <c:v>19651.900000000001</c:v>
                </c:pt>
                <c:pt idx="3">
                  <c:v>5486.3</c:v>
                </c:pt>
                <c:pt idx="4">
                  <c:v>264979</c:v>
                </c:pt>
                <c:pt idx="5">
                  <c:v>53597.1</c:v>
                </c:pt>
                <c:pt idx="6">
                  <c:v>14156.5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8"/>
                <c:pt idx="0">
                  <c:v>25.755660816347071</c:v>
                </c:pt>
                <c:pt idx="1">
                  <c:v>0.13319933325781505</c:v>
                </c:pt>
                <c:pt idx="2">
                  <c:v>4.0696828004497139</c:v>
                </c:pt>
                <c:pt idx="3">
                  <c:v>1.1361497233400975</c:v>
                </c:pt>
                <c:pt idx="4">
                  <c:v>54.874107785016449</c:v>
                </c:pt>
                <c:pt idx="5">
                  <c:v>11.099343881455907</c:v>
                </c:pt>
                <c:pt idx="6">
                  <c:v>2.931648571617318</c:v>
                </c:pt>
                <c:pt idx="7" formatCode="0.0000">
                  <c:v>2.0708851563715027E-4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124249.5</c:v>
                </c:pt>
                <c:pt idx="1">
                  <c:v>813.3</c:v>
                </c:pt>
                <c:pt idx="2">
                  <c:v>19397.5</c:v>
                </c:pt>
                <c:pt idx="3">
                  <c:v>5516</c:v>
                </c:pt>
                <c:pt idx="4">
                  <c:v>231121.8</c:v>
                </c:pt>
                <c:pt idx="5">
                  <c:v>52993.9</c:v>
                </c:pt>
                <c:pt idx="6">
                  <c:v>11270.4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8"/>
                <c:pt idx="0">
                  <c:v>27.898453263110532</c:v>
                </c:pt>
                <c:pt idx="1">
                  <c:v>0.18261491626837767</c:v>
                </c:pt>
                <c:pt idx="2">
                  <c:v>4.3554319910437185</c:v>
                </c:pt>
                <c:pt idx="3">
                  <c:v>1.2385391345584302</c:v>
                </c:pt>
                <c:pt idx="4">
                  <c:v>51.895104088032383</c:v>
                </c:pt>
                <c:pt idx="5">
                  <c:v>11.899024482029732</c:v>
                </c:pt>
                <c:pt idx="6">
                  <c:v>2.5306075892181532</c:v>
                </c:pt>
                <c:pt idx="7">
                  <c:v>2.2453573867991849E-4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11359.7</c:v>
                </c:pt>
                <c:pt idx="1">
                  <c:v>1004.4</c:v>
                </c:pt>
                <c:pt idx="2">
                  <c:v>3013.2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820.6</c:v>
                </c:pt>
                <c:pt idx="4">
                  <c:v>729.4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72935.199999999997</c:v>
                </c:pt>
                <c:pt idx="1">
                  <c:v>532516.1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12.046418927500859</c:v>
                </c:pt>
                <c:pt idx="1">
                  <c:v>87.953581072499148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8.3294054465377923E-2"/>
          <c:w val="0.83883439146809602"/>
          <c:h val="0.81781632143901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17%</a:t>
                    </a:r>
                    <a:endParaRPr lang="ru-RU" baseline="0" dirty="0"/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81444.3</c:v>
                </c:pt>
                <c:pt idx="1">
                  <c:v>407682.2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16.650968614458634</c:v>
                </c:pt>
                <c:pt idx="1">
                  <c:v>83.349031385541366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84789.1</c:v>
                </c:pt>
                <c:pt idx="1">
                  <c:v>372965.4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18.522832653747805</c:v>
                </c:pt>
                <c:pt idx="1">
                  <c:v>81.477167346252202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1.0514729524316709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itchFamily="18" charset="0"/>
                        <a:cs typeface="Times New Roman" pitchFamily="18" charset="0"/>
                      </a:defRPr>
                    </a:pPr>
                    <a:fld id="{00F27F9D-36BF-42C3-A9CD-DFC0449FBB4B}" type="CATEGORYNAME">
                      <a:rPr lang="ru-RU"/>
                      <a:pPr>
                        <a:defRPr sz="100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55,1%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6.3842235575902476E-2"/>
                  <c:y val="0.26122681463764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038759212296247E-2"/>
                  <c:y val="-4.47081182717243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layout>
                <c:manualLayout>
                  <c:x val="-4.1177035558919863E-2"/>
                  <c:y val="-5.918477741417678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1.6439619009353905E-3"/>
                  <c:y val="0.135161603461970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dLbl>
              <c:idx val="6"/>
              <c:layout>
                <c:manualLayout>
                  <c:x val="1.832880635978515E-4"/>
                  <c:y val="-0.127325955387256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A-4DD5-905A-0AB21166C0D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40196.1</c:v>
                </c:pt>
                <c:pt idx="1">
                  <c:v>14874.8</c:v>
                </c:pt>
                <c:pt idx="2">
                  <c:v>3526.6</c:v>
                </c:pt>
                <c:pt idx="4">
                  <c:v>36.5</c:v>
                </c:pt>
                <c:pt idx="5">
                  <c:v>778.7</c:v>
                </c:pt>
                <c:pt idx="6">
                  <c:v>1261</c:v>
                </c:pt>
                <c:pt idx="7">
                  <c:v>5353.9</c:v>
                </c:pt>
                <c:pt idx="8" formatCode="General">
                  <c:v>1508</c:v>
                </c:pt>
                <c:pt idx="9">
                  <c:v>5399.6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55.112072085906391</c:v>
                </c:pt>
                <c:pt idx="1">
                  <c:v>20.394542004409395</c:v>
                </c:pt>
                <c:pt idx="2">
                  <c:v>4.8352510173414212</c:v>
                </c:pt>
                <c:pt idx="3">
                  <c:v>0</c:v>
                </c:pt>
                <c:pt idx="4">
                  <c:v>5.0044422994658277E-2</c:v>
                </c:pt>
                <c:pt idx="5">
                  <c:v>1.067660059888778</c:v>
                </c:pt>
                <c:pt idx="6">
                  <c:v>1.72893198345929</c:v>
                </c:pt>
                <c:pt idx="7">
                  <c:v>7.3406256512630383</c:v>
                </c:pt>
                <c:pt idx="8">
                  <c:v>2.0675887637245118</c:v>
                </c:pt>
                <c:pt idx="9">
                  <c:v>7.4032840110125164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2.091177594446831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0"/>
                  <c:y val="0.224762653645525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-3.4521840792052963E-2"/>
                  <c:y val="-0.118265379697883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-3.1435973958597609E-3"/>
                  <c:y val="6.95554218857417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14E-2"/>
                  <c:y val="2.3317423259871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0"/>
                  <c:y val="-6.159472272120995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0.12000449418189839"/>
                  <c:y val="0.57745564216804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7.9000779750914629E-2"/>
                  <c:y val="-7.05024127083016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dLbl>
              <c:idx val="7"/>
              <c:layout>
                <c:manualLayout>
                  <c:x val="0.1767849616803683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42-478D-81F4-CAAFB1C6FAC7}"/>
                </c:ext>
              </c:extLst>
            </c:dLbl>
            <c:dLbl>
              <c:idx val="8"/>
              <c:layout>
                <c:manualLayout>
                  <c:x val="0.21100093404425635"/>
                  <c:y val="3.3790400865492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42-478D-81F4-CAAFB1C6FA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43411.4</c:v>
                </c:pt>
                <c:pt idx="1">
                  <c:v>19651.900000000001</c:v>
                </c:pt>
                <c:pt idx="2">
                  <c:v>3753.2</c:v>
                </c:pt>
                <c:pt idx="3">
                  <c:v>38.5</c:v>
                </c:pt>
                <c:pt idx="4">
                  <c:v>841.8</c:v>
                </c:pt>
                <c:pt idx="5">
                  <c:v>1302.5999999999999</c:v>
                </c:pt>
                <c:pt idx="6">
                  <c:v>5477</c:v>
                </c:pt>
                <c:pt idx="7" formatCode="General">
                  <c:v>1568.3</c:v>
                </c:pt>
                <c:pt idx="8">
                  <c:v>5399.6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53.301949921602855</c:v>
                </c:pt>
                <c:pt idx="1">
                  <c:v>24.129251525275553</c:v>
                </c:pt>
                <c:pt idx="2">
                  <c:v>4.6083028523788636</c:v>
                </c:pt>
                <c:pt idx="3">
                  <c:v>4.7271570877274398E-2</c:v>
                </c:pt>
                <c:pt idx="4">
                  <c:v>1.0335898276490803</c:v>
                </c:pt>
                <c:pt idx="5">
                  <c:v>1.5993752785646136</c:v>
                </c:pt>
                <c:pt idx="6">
                  <c:v>6.7248413946709578</c:v>
                </c:pt>
                <c:pt idx="7">
                  <c:v>1.9256105092682971</c:v>
                </c:pt>
                <c:pt idx="8">
                  <c:v>6.6298071197124901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7.5496269650264236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3.9057055399593858E-2"/>
                  <c:y val="-8.32132112894732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0"/>
                  <c:y val="0.4900641690150414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ЕСХН 0,0%</a:t>
                    </a:r>
                    <a:endParaRPr lang="ru-RU" sz="10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0"/>
                  <c:y val="0.23450394934264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2.6752031960467767E-2"/>
                  <c:y val="-9.74661702008779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6.410875402431207E-2"/>
                  <c:y val="-9.98095989707742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dLbl>
              <c:idx val="7"/>
              <c:layout>
                <c:manualLayout>
                  <c:x val="0.16039194133125123"/>
                  <c:y val="-8.73761231828961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FA-4962-A588-EB54DCB7E9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46449.9</c:v>
                </c:pt>
                <c:pt idx="1">
                  <c:v>19397.5</c:v>
                </c:pt>
                <c:pt idx="2">
                  <c:v>4011.5</c:v>
                </c:pt>
                <c:pt idx="3">
                  <c:v>40.9</c:v>
                </c:pt>
                <c:pt idx="4">
                  <c:v>910</c:v>
                </c:pt>
                <c:pt idx="5">
                  <c:v>1345.6</c:v>
                </c:pt>
                <c:pt idx="6">
                  <c:v>5603</c:v>
                </c:pt>
                <c:pt idx="7" formatCode="General">
                  <c:v>1631.1</c:v>
                </c:pt>
                <c:pt idx="8">
                  <c:v>5399.6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54.782867137403265</c:v>
                </c:pt>
                <c:pt idx="1">
                  <c:v>22.877350980255713</c:v>
                </c:pt>
                <c:pt idx="2">
                  <c:v>4.7311505842142445</c:v>
                </c:pt>
                <c:pt idx="3">
                  <c:v>4.823733239296088E-2</c:v>
                </c:pt>
                <c:pt idx="4">
                  <c:v>1.0732511608213791</c:v>
                </c:pt>
                <c:pt idx="5">
                  <c:v>1.5869964417596127</c:v>
                </c:pt>
                <c:pt idx="6">
                  <c:v>6.608160718771634</c:v>
                </c:pt>
                <c:pt idx="7">
                  <c:v>1.9237142510063203</c:v>
                </c:pt>
                <c:pt idx="8">
                  <c:v>6.3682713933748563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262015</c:v>
                </c:pt>
                <c:pt idx="1">
                  <c:v>92466.2</c:v>
                </c:pt>
                <c:pt idx="2">
                  <c:v>176816.9</c:v>
                </c:pt>
                <c:pt idx="3">
                  <c:v>1218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2026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2028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2024– 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  <dgm:t>
        <a:bodyPr/>
        <a:lstStyle/>
        <a:p>
          <a:endParaRPr lang="ru-RU"/>
        </a:p>
      </dgm:t>
    </dgm:pt>
    <dgm:pt modelId="{5E16577E-B988-41EE-B27E-C08E21EC5784}" type="sibTrans" cxnId="{7F50A311-8250-48B7-AB18-43CDF618E642}">
      <dgm:prSet/>
      <dgm:spPr/>
      <dgm:t>
        <a:bodyPr/>
        <a:lstStyle/>
        <a:p>
          <a:endParaRPr lang="ru-RU"/>
        </a:p>
      </dgm:t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2028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2028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5752" y="1360951"/>
          <a:ext cx="3180953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334" y="1449533"/>
        <a:ext cx="3003789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180953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03789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2024– 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окружного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Совета депутатов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 26.12.2025 года №291 «О бюджете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на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годов»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677656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2027-2028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муниципальный округ»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Смоленской 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сложный и многоуровневый процесс, основанный на правовых нормах. Формирование, рассмотрение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72107797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02889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210,64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216,75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222,82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229,06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578,5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634,6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564,4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682,1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733,3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2026-2027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 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НА ПЛАНОВЫЙ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ПЕРИОД 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2028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размещение основных положений решения о бюджете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Шумячского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округа!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от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25.06.2025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537.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Шумячском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округе.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округ» Смоленской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ПЛАНОВЫЙ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2028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работы, направленной на повышение объемов поступлений в бюджет 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за счет создания условий для роста общего объема фонда оплаты труда, легализации «теневой» заработной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платы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округа. 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2028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бюджета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810993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3234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В 2023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684" y="260648"/>
            <a:ext cx="6768752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«Шумячский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068777"/>
              </p:ext>
            </p:extLst>
          </p:nvPr>
        </p:nvGraphicFramePr>
        <p:xfrm>
          <a:off x="683566" y="2372463"/>
          <a:ext cx="7381326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4503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02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51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729,4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0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729,4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59219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2027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</a:t>
                      </a:r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бюджета</a:t>
                      </a:r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0,0003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0,0004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бюджета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«Шумячский 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Смоленской 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4493114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 муниципального образования «Шумячский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Смоленской области в динамике на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2027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2028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07150"/>
              </p:ext>
            </p:extLst>
          </p:nvPr>
        </p:nvGraphicFramePr>
        <p:xfrm>
          <a:off x="251520" y="1138772"/>
          <a:ext cx="8136903" cy="52425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49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01.01.2026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01.01.2027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01.01.2028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3 469,8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3 646,8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4 072,2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4 239,5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68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42 500,5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64 281,5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44 799,1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38 796,3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574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34 697,6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36 467,6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40 722,2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42 394,6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67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7716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271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период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2027-2028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02495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2027 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2028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1340674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 округе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7 753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человека</a:t>
            </a:r>
            <a:endParaRPr lang="ru-RU" sz="48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</a:endParaRP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2026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143957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2027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886104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2028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612283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675132"/>
              </p:ext>
            </p:extLst>
          </p:nvPr>
        </p:nvGraphicFramePr>
        <p:xfrm>
          <a:off x="608721" y="1300960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02207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2028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16098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«Шумячский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населению;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*ПАО «МРСК Центра», электросетевая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компания;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магазинах;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ПО «Шумячи хлеб», производство хлеба и мучных кондитерских изделий, тортов и пирожных недлительного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хранения.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ОБЛАСТИ                                    В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607655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525 969,2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605 451,3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489 126,5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457 754,5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71 283,2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72 935,2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81 444,3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84 789,1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454 686,0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532 516,1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407 682,2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372 965,4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7 635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93982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2028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округа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13 755,5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14 874,8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19 651,9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19 397,5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22916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округов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124950463"/>
              </p:ext>
            </p:extLst>
          </p:nvPr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94606"/>
              </p:ext>
            </p:extLst>
          </p:nvPr>
        </p:nvGraphicFramePr>
        <p:xfrm>
          <a:off x="413792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686425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2028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994307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20577476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80512" y="0"/>
            <a:ext cx="755576" cy="84046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«Шумячский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Шумячского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39"/>
            <a:ext cx="842275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образованием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83477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разрезе муниципальных программ и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непрограммных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деятельности в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году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813010"/>
              </p:ext>
            </p:extLst>
          </p:nvPr>
        </p:nvGraphicFramePr>
        <p:xfrm>
          <a:off x="-1" y="714205"/>
          <a:ext cx="8337947" cy="72512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238 731,4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75 463,8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10 253,8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204 041,7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1 105,8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34 874,8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28 144,5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6 966,7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2 055,0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3 025,0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00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836712"/>
            <a:ext cx="755576" cy="8027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разрезе муниципальных программ и непрограммных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деятельности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плановом периоде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2027-2028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736624"/>
              </p:ext>
            </p:extLst>
          </p:nvPr>
        </p:nvGraphicFramePr>
        <p:xfrm>
          <a:off x="0" y="840277"/>
          <a:ext cx="8388425" cy="76536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778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264 292,4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230 660,6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64 685,3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63 985,3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10 023,6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10 014,6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104 758,0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104 555,3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4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19 651,9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19 397,5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4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4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4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4 980,1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5 009,7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3442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532,5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6 522,5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2 042,9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2 032,9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3442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42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1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5 177,0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2 444,9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3467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613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398170"/>
              </p:ext>
            </p:extLst>
          </p:nvPr>
        </p:nvGraphicFramePr>
        <p:xfrm>
          <a:off x="144016" y="620688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110837"/>
              </p:ext>
            </p:extLst>
          </p:nvPr>
        </p:nvGraphicFramePr>
        <p:xfrm>
          <a:off x="-108520" y="476672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45935"/>
              </p:ext>
            </p:extLst>
          </p:nvPr>
        </p:nvGraphicFramePr>
        <p:xfrm>
          <a:off x="-17748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по разделам бюджетной классификации на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696386"/>
              </p:ext>
            </p:extLst>
          </p:nvPr>
        </p:nvGraphicFramePr>
        <p:xfrm>
          <a:off x="0" y="1196752"/>
          <a:ext cx="8388424" cy="40012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</a:t>
                      </a:r>
                      <a:r>
                        <a:rPr lang="en-US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141 942,7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578,6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35 644,8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101 992,9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241 980,3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63 017,3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19 652,3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9778026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2027-2028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072635"/>
              </p:ext>
            </p:extLst>
          </p:nvPr>
        </p:nvGraphicFramePr>
        <p:xfrm>
          <a:off x="0" y="1196752"/>
          <a:ext cx="8388424" cy="42138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2027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2028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11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124 370,3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124 249,5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643,2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813,3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19 651,9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19 397,5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70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5 486,3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5 516,0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264 979,0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231 121,8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53 591,1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52 993,9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14 156,5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11 270,4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864508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118610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998654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16133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6726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2028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10 390,3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10 796,6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139943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2028год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11359,7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1004,4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3013,2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18813852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направлены на развитие страны по ряду приоритетных проектов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период до 2030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перспективу до 2036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в муниципальном образовании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 предусмотрена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проектов, в плановом периоде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 реализация 3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62 394,2 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56 223,0 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12 806,5тыс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78 081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6 507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13 155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1 096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2 535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31 211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8 128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677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64 997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5 416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1 882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35 218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2 935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7 123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594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2028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62 077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5 173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1 528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31 343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2 612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599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60860598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78987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228 999,6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262 015,0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162 587,0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161 012,0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34 767,1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92 466,2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53 608,8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11 811,0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176 624,2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176 816,9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190 466,0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199 112,3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11 227,8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1 218,0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1 020,3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1 030,1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из иных бюджетов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59846"/>
              </p:ext>
            </p:extLst>
          </p:nvPr>
        </p:nvGraphicFramePr>
        <p:xfrm>
          <a:off x="323528" y="1628800"/>
          <a:ext cx="7920880" cy="16175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«Шумячский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МУНИЦИПАЛЬНЫЙ ОКРУГ»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ТАТЬЯНА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24611</TotalTime>
  <Words>5339</Words>
  <Application>Microsoft Office PowerPoint</Application>
  <PresentationFormat>Экран (4:3)</PresentationFormat>
  <Paragraphs>947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окружного Совета депутатов от 26.12.2025 года №291 «О бюджете муниципального образования «Шумячский муниципальный округ» Смоленской области на 2026 год и на плановый период 2027 и 2028 годов»   </vt:lpstr>
      <vt:lpstr>Уважаемые жители Шумячского муниципального округа!</vt:lpstr>
      <vt:lpstr>Об округе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муниципальный округ» СМОЛЕНСКОЙ ОБЛАСТИ НА 2026 ГОД И НА ПЛАНОВЫЙ ПЕРИОД  2027 и 2028 ГОДОВ </vt:lpstr>
      <vt:lpstr> ОСНОВНЫЕ НАПРАВЛЕНИЯ НАЛОГОВОЙ ПОЛИТИКИ МУНИЦИПАЛЬНОГО ОБРАЗОВАНИЯ «ШУМЯЧСКИЙ МУНИЦИПАЛЬНЫЙ ОКРУГ» СМОЛЕНСКОЙ ОБЛАСТИ НА 2026 ГОД И ПЛАНОВЫЙ ПЕРИОД 2027 и 2028 ГОДОВ </vt:lpstr>
      <vt:lpstr> ОСНОВНЫЕ НАПРАВЛЕНИЯ НАЛОГОВОЙ ПОЛИТИКИ МУНИЦИПАЛЬНОГО ОБРАЗОВАНИЯ «ШУМЯЧСКИЙ МУНИЦИПАЛЬНЫЙ ОКРУГ» СМОЛЕНСКОЙ ОБЛАСТИ НА 2026 ГОД И пЛАНОВЫЙ ПЕРИОД 2027 и 2028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 муниципального образования «Шумячский муниципальный округ» Смоленской области на 2026 год </vt:lpstr>
      <vt:lpstr>Источники финансирования дефицита бюджета муниципального образования «Шумячский муниципальный округ» Смоленской области на    пЛАНОВЫЙ период 2027-2028 гг. </vt:lpstr>
      <vt:lpstr>III. ДОХОДЫ БЮДЖЕТА</vt:lpstr>
      <vt:lpstr>Состав Доходов бюджета </vt:lpstr>
      <vt:lpstr>Структура доходов бюджета        На 2026 год </vt:lpstr>
      <vt:lpstr>Структура доходов бюджета        на 2027 год </vt:lpstr>
      <vt:lpstr>Структура доходов бюджета        на 2028 год </vt:lpstr>
      <vt:lpstr>Структура налоговых и неналоговых доходов  бюджета на 2026 год </vt:lpstr>
      <vt:lpstr>Структура налоговых и неналоговых доходов  бюджета на 2027 год </vt:lpstr>
      <vt:lpstr>Структура налоговых и неналоговых доходов  бюджета на 2028 год </vt:lpstr>
      <vt:lpstr>Сведения об основных налогоплательщиках в муниципальном образовании «Шумячский муниципальный округ»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2026 год  </vt:lpstr>
      <vt:lpstr>Безвозмездные поступления  на 2027 год  </vt:lpstr>
      <vt:lpstr>Безвозмездные поступления  на 2028 год  </vt:lpstr>
      <vt:lpstr> IV.РАСХОДЫ БЮДЖЕТА </vt:lpstr>
      <vt:lpstr> Муниципальные программы</vt:lpstr>
      <vt:lpstr>Расходы бюджета муниципального образования «Шумячский  МУНИЦИПАЛЬНЫЙ ОКРУГ» в разрезе муниципальных программ и  непрограммных направлений деятельности в 2026 году</vt:lpstr>
      <vt:lpstr>Расходы бюджета муниципального образования «Шумячский МУНИЦИПАЛЬНЫЙ  ОКРУГ» в разрезе муниципальных программ и непрограммных направлений  деятельности в плановом периоде 2027-2028 гг.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ДИНАМИКА РАСПРЕДЕЛЕНИЯ БЮДЖЕТНЫХ АССИГНОВАНИЙ В РАЗРЕЗЕ МУНИЦИПАЛЬНЫХ ПРОГРАММ И НЕПРОГРАММНЫХ НАПРАВЛЕНИЙ ДЕЯТЕЛЬНОСТИ В 2027 ГОДУ</vt:lpstr>
      <vt:lpstr>ДИНАМИКА РАСПРЕДЕЛЕНИЯ БЮДЖЕТНЫХ АССИГНОВАНИЙ В РАЗРЕЗЕ МУНИЦИПАЛЬНЫХ ПРОГРАММ И НЕПРОГРАММНЫХ НАПРАВЛЕНИЙ ДЕЯТЕЛЬНОСТИ В 2028 ГОДУ</vt:lpstr>
      <vt:lpstr>Расходы бюджета муниципального образования «Шумячский муниципальный округ» Смоленской области по разделам бюджетной классификации на 2025 год</vt:lpstr>
      <vt:lpstr>Расходы бюджета муниципального образования «Шумячский МУНИЦИПАЛЬНЫЙ ОКРУГ» Смоленской области по разделам бюджетной классификации на пЛАНОВЫЙ период 2027-2028 гг.</vt:lpstr>
      <vt:lpstr>ДИНАМИКА РАСПРЕДЕЛЕНИЯ БЮДЖЕТНЫХ АССИГНОВАНИЙ ПО РАЗДЕЛАМ БЮДЖЕТНОЙ КЛАССИФИКАЦИИ В 2026 ГОДУ</vt:lpstr>
      <vt:lpstr>ДИНАМИКА РАСПРЕДЕЛЕНИЯ БЮДЖЕТНЫХ АССИГНОВАНИЙ ПО РАЗДЕЛАМ БЮДЖЕТНОЙ КЛАССИФИКАЦИИ В 2027 ГОДУ</vt:lpstr>
      <vt:lpstr>ДИНАМИКА РАСПРЕДЕЛЕНИЯ БЮДЖЕТНЫХ АССИГНОВАНИЙ ПО РАЗДЕЛАМ БЮДЖЕТНОЙ КЛАССИФИКАЦИИ В 2028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МУНИЦИПАЛЬНЫЙ ОКРУГ»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2123</cp:revision>
  <cp:lastPrinted>2026-07-01T12:41:25Z</cp:lastPrinted>
  <dcterms:created xsi:type="dcterms:W3CDTF">2015-12-24T11:55:56Z</dcterms:created>
  <dcterms:modified xsi:type="dcterms:W3CDTF">2026-07-02T08:55:16Z</dcterms:modified>
</cp:coreProperties>
</file>