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64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472 781,5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472781.5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481 473,7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481473.7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-8 692,2</a:t>
                    </a:r>
                    <a:endParaRPr lang="en-US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8692.2000000000007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7502351268591429E-2"/>
                  <c:y val="2.1043846533785496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700" baseline="0" dirty="0" smtClean="0">
                        <a:solidFill>
                          <a:srgbClr val="C00000"/>
                        </a:solidFill>
                      </a:rPr>
                      <a:t>14 315,9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13,4 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92 713,2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86,6 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14315.9</c:v>
                </c:pt>
                <c:pt idx="1">
                  <c:v>92713.2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13.375708101815301</c:v>
                      </c:pt>
                      <c:pt idx="1">
                        <c:v>86.624291898184708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1388899855941"/>
          <c:y val="0.48476575964493973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layout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4.1011455682482207E-3"/>
                  <c:y val="6.4166944413582812E-3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457335778118316E-2"/>
                      <c:h val="0.2449950361640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layout>
                <c:manualLayout>
                  <c:x val="-0.24466977840952256"/>
                  <c:y val="0.22305440562063492"/>
                </c:manualLayout>
              </c:layout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-57,2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0.11340045936560961"/>
                  <c:y val="4.7348442765618635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29,4</a:t>
                    </a:r>
                    <a:r>
                      <a:rPr lang="ru-RU" baseline="0" dirty="0"/>
                      <a:t>
0,0%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layout>
                <c:manualLayout>
                  <c:x val="0.27499783876479938"/>
                  <c:y val="-0.14111061733881419"/>
                </c:manualLayout>
              </c:layout>
              <c:tx>
                <c:rich>
                  <a:bodyPr/>
                  <a:lstStyle/>
                  <a:p>
                    <a:fld id="{0298944D-8E2E-479F-BBFF-35A63B7D29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222FB09-A55D-49C8-9C79-789CD1BF3F5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0.31844831749640307"/>
                  <c:y val="-6.9025984292343634E-2"/>
                </c:manualLayout>
              </c:layout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240,4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2.5878385172886261E-2"/>
                  <c:y val="-0.35266970336629261"/>
                </c:manualLayout>
              </c:layout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197,2
</a:t>
                    </a:r>
                    <a:r>
                      <a:rPr lang="ru-RU" baseline="0" dirty="0" smtClean="0"/>
                      <a:t>0,2%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layout>
                <c:manualLayout>
                  <c:x val="-8.0473517963601096E-2"/>
                  <c:y val="-0.16600229604118061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31142269775351"/>
                      <c:h val="0.30909849048111465"/>
                    </c:manualLayout>
                  </c15:layout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435,8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layout>
                <c:manualLayout>
                  <c:x val="8.2150433209581944E-2"/>
                  <c:y val="-0.21711513535533089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24616474913589448"/>
                  <c:y val="-0.18383512943006333"/>
                </c:manualLayout>
              </c:layout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189,1</a:t>
                    </a:r>
                    <a:endParaRPr lang="ru-RU" baseline="0" dirty="0"/>
                  </a:p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0,2%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39531672789341127"/>
                  <c:y val="-4.7857752272539557E-2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0,0%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19,6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 на имущество физических лиц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Земельный налог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составляющих казну муниципальных округов (за исключением земельных участков)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7417.5</c:v>
                </c:pt>
                <c:pt idx="1">
                  <c:v>3305</c:v>
                </c:pt>
                <c:pt idx="2">
                  <c:v>-57.2</c:v>
                </c:pt>
                <c:pt idx="3">
                  <c:v>29.4</c:v>
                </c:pt>
                <c:pt idx="4">
                  <c:v>1.5</c:v>
                </c:pt>
                <c:pt idx="5">
                  <c:v>240.4</c:v>
                </c:pt>
                <c:pt idx="6">
                  <c:v>197.2</c:v>
                </c:pt>
                <c:pt idx="7">
                  <c:v>435.8</c:v>
                </c:pt>
                <c:pt idx="8">
                  <c:v>522.6</c:v>
                </c:pt>
                <c:pt idx="9">
                  <c:v>189.1</c:v>
                </c:pt>
                <c:pt idx="10">
                  <c:v>19.600000000000001</c:v>
                </c:pt>
                <c:pt idx="11">
                  <c:v>1546.5</c:v>
                </c:pt>
                <c:pt idx="12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 на имущество физических лиц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Земельный налог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составляющих казну муниципальных округов (за исключением земельных участков)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6.9303581923047091</c:v>
                </c:pt>
                <c:pt idx="1">
                  <c:v>3.0879452410606087</c:v>
                </c:pt>
                <c:pt idx="2">
                  <c:v>-5.3443409315784209E-2</c:v>
                </c:pt>
                <c:pt idx="3">
                  <c:v>2.7469164928042931E-2</c:v>
                </c:pt>
                <c:pt idx="4">
                  <c:v>1.4014880065328027E-3</c:v>
                </c:pt>
                <c:pt idx="5">
                  <c:v>0.22461181118032386</c:v>
                </c:pt>
                <c:pt idx="6">
                  <c:v>0.1842489565921791</c:v>
                </c:pt>
                <c:pt idx="7">
                  <c:v>0.40717898216466364</c:v>
                </c:pt>
                <c:pt idx="8">
                  <c:v>0.48827842147602846</c:v>
                </c:pt>
                <c:pt idx="9">
                  <c:v>0.176680921356902</c:v>
                </c:pt>
                <c:pt idx="10">
                  <c:v>1.8312776618695292E-2</c:v>
                </c:pt>
                <c:pt idx="11">
                  <c:v>1.4449341347353195</c:v>
                </c:pt>
                <c:pt idx="12">
                  <c:v>2.074202249668548E-2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49,0%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BE27558-572E-4FED-A7DB-7467363C6A7D}" type="CATEGORYNAME">
                      <a:rPr lang="ru-RU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7967D66-9C37-43CF-8550-01D679FB888C}" type="VALUE">
                      <a:rPr lang="ru-RU" baseline="0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0,8%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36,5%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363934470473928E-2"/>
                  <c:y val="-0.2119098960144399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0F4FA5E-C3BA-4E39-9C2F-ADCAC69AE390}" type="CATEGORYNAME">
                      <a:rPr lang="ru-RU"/>
                      <a:pPr>
                        <a:defRPr sz="12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5F56C23-827B-4B1D-8C14-8B42D2EDF1BF}" type="VALUE">
                      <a:rPr lang="ru-RU" baseline="0"/>
                      <a:pPr>
                        <a:defRPr sz="12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0,3%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52495.199999999997</c:v>
                </c:pt>
                <c:pt idx="1">
                  <c:v>824.2</c:v>
                </c:pt>
                <c:pt idx="2">
                  <c:v>39066.400000000001</c:v>
                </c:pt>
                <c:pt idx="3">
                  <c:v>329.1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49.047595467027186</c:v>
                </c:pt>
                <c:pt idx="1">
                  <c:v>0.77007094332289072</c:v>
                </c:pt>
                <c:pt idx="2">
                  <c:v>36.500727372275385</c:v>
                </c:pt>
                <c:pt idx="3">
                  <c:v>0.30748646863329693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бюджета 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1 квартал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2025</a:t>
            </a:r>
          </a:p>
          <a:p>
            <a:pPr algn="ctr"/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 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года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1 квартал 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</a:t>
            </a:r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485423"/>
              </p:ext>
            </p:extLst>
          </p:nvPr>
        </p:nvGraphicFramePr>
        <p:xfrm>
          <a:off x="251520" y="980728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/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37069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01.04.2025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r>
                        <a:rPr lang="ru-RU" sz="1600" b="1" i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495,2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824,2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39 066,4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329,1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-1,7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96061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 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ШУМЯЧСКИЙ МУНИЦИПАЛЬНЫЙ ОКРУГ» </a:t>
            </a:r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546737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1 квартал 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107 029,1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14 315,9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92 713,2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7 974                                                                    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13,4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579958"/>
              </p:ext>
            </p:extLst>
          </p:nvPr>
        </p:nvGraphicFramePr>
        <p:xfrm>
          <a:off x="251520" y="1988840"/>
          <a:ext cx="8640959" cy="4198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2025 </a:t>
                      </a: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01.04.2025 </a:t>
                      </a: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92 149,2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14 220,6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15,4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31 221,7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2 980,2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38 230,0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2 906,6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215 756,6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43 874,5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20,3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71 348,0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14 159,0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19,8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28 519,3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948,0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13,8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300,0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137,7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45,9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400" kern="12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МЕЖБЮДЖЕТНЫЕ ТРАНСФЕРТЫ</a:t>
                      </a:r>
                      <a:r>
                        <a:rPr lang="ru-RU" sz="1500" b="1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ОБЩЕГО ХАРАКТЕРА БЮДЖЕТАМ БЮДЖЕТНОЙ СИСТЕМЫ РФ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31778"/>
              </p:ext>
            </p:extLst>
          </p:nvPr>
        </p:nvGraphicFramePr>
        <p:xfrm>
          <a:off x="251520" y="870586"/>
          <a:ext cx="8640961" cy="688203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01.04.2025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210 440,1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44 107,9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 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81 985,4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16 284,5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7 884,6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1 299,9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 муниципальный округ» 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114 677,7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15 693,4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955 5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2 671,3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 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показателей доступности 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инвалидов объектов и услуг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 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(волонтерства) в муниципальном образовании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энергетической  эффективности н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4 926,2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 Формирование комфортной </a:t>
                      </a:r>
                      <a:r>
                        <a:rPr lang="ru-RU" sz="10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454 430,4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80 499,6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  <a:endParaRPr kumimoji="0"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00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987713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01.04.2025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24 563,4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16 796,7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5 754,0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916,7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1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округ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482,9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4 957,6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12 234,3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1 квартал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2025 </a:t>
            </a:r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22186" y="4077072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99592" y="2732894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10 306</a:t>
            </a:r>
            <a:endParaRPr lang="ru-RU" sz="1400" b="1" dirty="0"/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859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365 </a:t>
            </a:r>
            <a:r>
              <a:rPr lang="ru-RU" sz="1400" dirty="0"/>
              <a:t>руб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30,0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495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41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5 502</a:t>
            </a:r>
            <a:endParaRPr lang="ru-RU" sz="1400" b="1" dirty="0"/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459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1 </a:t>
            </a:r>
            <a:r>
              <a:rPr lang="ru-RU" sz="1400" b="1" dirty="0" smtClean="0"/>
              <a:t>776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148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-8 692,2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ПРОФИЦИТ (+)             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24 849,9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 Татьяна Владиславовна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 муниципальный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округ» Смоленской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Т.В. Павлова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49080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 от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25.12.2024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редакции Решения Шумячского               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 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31.01.2025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№5, от 28.02.2025 года №34)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 «ШУМЯЧСКИЙ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квартал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714273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3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ЗА 1 квартал 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года</a:t>
            </a:r>
            <a:endParaRPr lang="ru-RU" sz="2300" b="1" dirty="0">
              <a:ln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за 1 квартал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года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доходам исполнен в сумме 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7 029,1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472 781,5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22,6%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82 179,2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478 993,7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17,2%.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8 692,2 тыс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рублей на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01.04.2025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года бюджет исполнен с профицитом в размере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24 849,9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478 993,7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107 029,1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472 781,5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82 179,2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3343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</a:t>
                      </a:r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2025 </a:t>
                      </a:r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01.04.2025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69 395,3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14 315,9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20,6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403 386,2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92 713,2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23,0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</a:t>
            </a: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БЮДЖЕТА ОКРУГА</a:t>
            </a:r>
            <a:b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</a:t>
            </a:r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1 квартал </a:t>
            </a: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2025 </a:t>
            </a:r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94524"/>
              </p:ext>
            </p:extLst>
          </p:nvPr>
        </p:nvGraphicFramePr>
        <p:xfrm>
          <a:off x="0" y="1196752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b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квартал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</a:t>
            </a:r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33901"/>
              </p:ext>
            </p:extLst>
          </p:nvPr>
        </p:nvGraphicFramePr>
        <p:xfrm>
          <a:off x="323527" y="1340768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54439</TotalTime>
  <Words>1250</Words>
  <Application>Microsoft Office PowerPoint</Application>
  <PresentationFormat>Экран (4:3)</PresentationFormat>
  <Paragraphs>293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округа!</vt:lpstr>
      <vt:lpstr>БЮДЖЕТ  округа</vt:lpstr>
      <vt:lpstr>ГЛОССАРИЙ</vt:lpstr>
      <vt:lpstr>ОСНОВНЫЕ ХАРАКТЕРИСТИКИ  БЮДЖЕТА МУНИЦИПАЛЬНОГО ОБРАЗОВАНИЯ «ШУМЯЧСКИЙ муниципальный округ» СМОЛЕНСКОЙ ОБЛАСТИ ЗА 1 квартал 2025 годА</vt:lpstr>
      <vt:lpstr>ИСПОЛНЕНИЕ БЮДЖЕТА МУНИЦИПАЛЬНОГО ОБРАЗОВАНИЯ «ШУМЯЧСКИЙ муниципальный округ» СМОЛЕНСКОЙ ОБЛАСТИ ЗА 1 квартал 2025 года</vt:lpstr>
      <vt:lpstr>ДОХОДЫ</vt:lpstr>
      <vt:lpstr>СТРУКТУРА ДОХОДОВ БЮДЖЕТА ОКРУГА ЗА 1 квартал 2025 год</vt:lpstr>
      <vt:lpstr>СТРУКТУРА НАЛОГОВЫХ И НЕНАЛОГОВЫХ ДОХОДОВ БЮДЖЕТА  ЗА 1 квартал 2025 года</vt:lpstr>
      <vt:lpstr>БЕЗВОЗМЕЗДНЫЕ ПОСТУПЛЕНИЯ ЗА 1 квартал 2025 ГОДА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БЮДЖЕТА МУНИЦИПАЛЬНОГО ОБРАЗОВАНИЯ «ШУМЯЧСКИЙ МУНИЦИПАЛЬНЫЙ ОКРУГ»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1 квартал 2025 год</vt:lpstr>
      <vt:lpstr>ДЕФИЦИТ ( - )            -8 692,2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783</cp:revision>
  <cp:lastPrinted>2023-08-15T09:42:19Z</cp:lastPrinted>
  <dcterms:created xsi:type="dcterms:W3CDTF">2017-04-19T10:14:44Z</dcterms:created>
  <dcterms:modified xsi:type="dcterms:W3CDTF">2025-06-24T13:47:02Z</dcterms:modified>
</cp:coreProperties>
</file>