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1"/>
  </p:notesMasterIdLst>
  <p:sldIdLst>
    <p:sldId id="256" r:id="rId2"/>
    <p:sldId id="263" r:id="rId3"/>
    <p:sldId id="266" r:id="rId4"/>
    <p:sldId id="264" r:id="rId5"/>
    <p:sldId id="265" r:id="rId6"/>
    <p:sldId id="267" r:id="rId7"/>
    <p:sldId id="257" r:id="rId8"/>
    <p:sldId id="268" r:id="rId9"/>
    <p:sldId id="269" r:id="rId10"/>
    <p:sldId id="270" r:id="rId11"/>
    <p:sldId id="271" r:id="rId12"/>
    <p:sldId id="272" r:id="rId13"/>
    <p:sldId id="273" r:id="rId14"/>
    <p:sldId id="258" r:id="rId15"/>
    <p:sldId id="262" r:id="rId16"/>
    <p:sldId id="275" r:id="rId17"/>
    <p:sldId id="274" r:id="rId18"/>
    <p:sldId id="259" r:id="rId19"/>
    <p:sldId id="261" r:id="rId20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EB9631B5-78F2-41C9-869B-9F39066F8104}" styleName="Средний стиль 3 - 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82" autoAdjust="0"/>
    <p:restoredTop sz="94660" autoAdjust="0"/>
  </p:normalViewPr>
  <p:slideViewPr>
    <p:cSldViewPr>
      <p:cViewPr varScale="1">
        <p:scale>
          <a:sx n="117" d="100"/>
          <a:sy n="117" d="100"/>
        </p:scale>
        <p:origin x="145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983947266503099"/>
          <c:y val="4.3249361182090745E-2"/>
          <c:w val="0.86016052733496906"/>
          <c:h val="0.928451203834494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1323378399285327E-2"/>
                  <c:y val="-4.84507673750535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525 969,2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#,##0.0</c:formatCode>
                <c:ptCount val="1"/>
                <c:pt idx="0">
                  <c:v>525969.19999999995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887-4548-87BA-998C6AD8555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0321112969429815"/>
                  <c:y val="-7.6424048121637292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540 447,2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#,##0.0</c:formatCode>
                <c:ptCount val="1"/>
                <c:pt idx="0">
                  <c:v>540447.19999999995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887-4548-87BA-998C6AD8555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0653594771242004E-2"/>
                  <c:y val="-6.6666666666666693E-2"/>
                </c:manualLayout>
              </c:layout>
              <c:tx>
                <c:rich>
                  <a:bodyPr/>
                  <a:lstStyle/>
                  <a:p>
                    <a:r>
                      <a:rPr lang="en-US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-7 966,6</a:t>
                    </a:r>
                    <a:endParaRPr lang="en-US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887-4548-87BA-998C6AD8555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Лист1!$D$2</c:f>
              <c:numCache>
                <c:formatCode>#,##0.0</c:formatCode>
                <c:ptCount val="1"/>
                <c:pt idx="0">
                  <c:v>7966.6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887-4548-87BA-998C6AD8555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1936256"/>
        <c:axId val="91937792"/>
        <c:axId val="0"/>
      </c:bar3DChart>
      <c:catAx>
        <c:axId val="919362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one"/>
        <c:crossAx val="91937792"/>
        <c:crosses val="autoZero"/>
        <c:auto val="1"/>
        <c:lblAlgn val="ctr"/>
        <c:lblOffset val="100"/>
        <c:noMultiLvlLbl val="0"/>
      </c:catAx>
      <c:valAx>
        <c:axId val="91937792"/>
        <c:scaling>
          <c:orientation val="minMax"/>
        </c:scaling>
        <c:delete val="1"/>
        <c:axPos val="l"/>
        <c:numFmt formatCode="#,##0.0" sourceLinked="1"/>
        <c:majorTickMark val="out"/>
        <c:minorTickMark val="none"/>
        <c:tickLblPos val="none"/>
        <c:crossAx val="91936256"/>
        <c:crosses val="autoZero"/>
        <c:crossBetween val="between"/>
      </c:valAx>
      <c:spPr>
        <a:effectLst>
          <a:outerShdw blurRad="152400" dist="317500" dir="5400000" sx="90000" sy="-19000" rotWithShape="0">
            <a:prstClr val="black">
              <a:alpha val="15000"/>
            </a:prstClr>
          </a:outerShdw>
        </a:effectLst>
      </c:spPr>
    </c:plotArea>
    <c:legend>
      <c:legendPos val="l"/>
      <c:legendEntry>
        <c:idx val="0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b="1">
                <a:solidFill>
                  <a:schemeClr val="accent1">
                    <a:lumMod val="50000"/>
                  </a:schemeClr>
                </a:solidFill>
              </a:defRPr>
            </a:pPr>
            <a:endParaRPr lang="ru-RU"/>
          </a:p>
        </c:txPr>
      </c:legendEntry>
      <c:layout>
        <c:manualLayout>
          <c:xMode val="edge"/>
          <c:yMode val="edge"/>
          <c:x val="0"/>
          <c:y val="0.69998234323170461"/>
          <c:w val="0.32155223493686502"/>
          <c:h val="0.1996909073595000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latin typeface="Times New Roman" pitchFamily="18" charset="0"/>
          <a:cs typeface="Times New Roman" pitchFamily="18" charset="0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7777777777872E-2"/>
          <c:y val="8.5874159899234762E-2"/>
          <c:w val="0.8902777777777775"/>
          <c:h val="0.8728752360849063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explosion val="25"/>
          <c:dLbls>
            <c:dLbl>
              <c:idx val="0"/>
              <c:layout>
                <c:manualLayout>
                  <c:x val="6.6113517060367347E-2"/>
                  <c:y val="2.3168777766325831E-2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НАЛОГОВЫЕ
И НЕНАЛОГОВЫЕ </a:t>
                    </a:r>
                    <a:r>
                      <a:rPr lang="ru-RU" sz="1700" baseline="0" dirty="0">
                        <a:solidFill>
                          <a:srgbClr val="C00000"/>
                        </a:solidFill>
                      </a:rPr>
                      <a:t> </a:t>
                    </a:r>
                    <a:r>
                      <a:rPr lang="ru-RU" sz="1700" baseline="0" dirty="0" smtClean="0">
                        <a:solidFill>
                          <a:srgbClr val="C00000"/>
                        </a:solidFill>
                      </a:rPr>
                      <a:t>74 108,2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14,1 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67B1-484F-A23A-D74238779E42}"/>
                </c:ext>
              </c:extLst>
            </c:dLbl>
            <c:dLbl>
              <c:idx val="1"/>
              <c:layout>
                <c:manualLayout>
                  <c:x val="0.20152034120734913"/>
                  <c:y val="-0.3123648911834431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</a:t>
                    </a: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451 617,1</a:t>
                    </a:r>
                    <a:endParaRPr lang="ru-RU" sz="1700" dirty="0">
                      <a:solidFill>
                        <a:srgbClr val="C00000"/>
                      </a:solidFill>
                    </a:endParaRPr>
                  </a:p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 smtClean="0">
                        <a:solidFill>
                          <a:srgbClr val="C00000"/>
                        </a:solidFill>
                      </a:rPr>
                      <a:t>85,9 </a:t>
                    </a:r>
                    <a:r>
                      <a:rPr lang="ru-RU" sz="1700" dirty="0">
                        <a:solidFill>
                          <a:srgbClr val="C00000"/>
                        </a:solidFill>
                      </a:rPr>
                      <a:t>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7B1-484F-A23A-D74238779E42}"/>
                </c:ext>
              </c:extLst>
            </c:dLbl>
            <c:dLbl>
              <c:idx val="2"/>
              <c:layout>
                <c:manualLayout>
                  <c:x val="0.1978063210848644"/>
                  <c:y val="-0.31625016899059438"/>
                </c:manualLayout>
              </c:layout>
              <c:tx>
                <c:rich>
                  <a:bodyPr/>
                  <a:lstStyle/>
                  <a:p>
                    <a:pPr>
                      <a:defRPr sz="1700" b="1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  <a:reflection blurRad="6350" stA="55000" endA="300" endPos="45500" dir="5400000" sy="-100000" algn="bl" rotWithShape="0"/>
                        </a:effectLst>
                      </a:defRPr>
                    </a:pPr>
                    <a:r>
                      <a:rPr lang="ru-RU" sz="1700" dirty="0">
                        <a:solidFill>
                          <a:srgbClr val="C00000"/>
                        </a:solidFill>
                      </a:rPr>
                      <a:t>БЕЗВОЗМЕЗДНЫЕ ПОСТУПЛЕНИЯ
116 981,9
90,2%</a:t>
                    </a:r>
                  </a:p>
                </c:rich>
              </c:tx>
              <c:numFmt formatCode="#,##0.0" sourceLinked="0"/>
              <c:spPr/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7B1-484F-A23A-D74238779E42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700">
                    <a:solidFill>
                      <a:srgbClr val="C00000"/>
                    </a:solidFill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val>
            <c:numRef>
              <c:f>Лист1!$B$2:$B$3</c:f>
              <c:numCache>
                <c:formatCode>#,##0.0</c:formatCode>
                <c:ptCount val="2"/>
                <c:pt idx="0">
                  <c:v>74108.2</c:v>
                </c:pt>
                <c:pt idx="1">
                  <c:v>451617.1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Лист1!$A$2:$A$3</c15:sqref>
                        </c15:formulaRef>
                      </c:ext>
                    </c:extLst>
                    <c:strCache>
                      <c:ptCount val="2"/>
                      <c:pt idx="0">
                        <c:v>НАЛОГОВЫЕ И НЕНАЛОГОВЫЕ</c:v>
                      </c:pt>
                      <c:pt idx="1">
                        <c:v>БЕЗВОЗМЕЗДНЫЕ ПОСТУПЛЕНИЯ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3-67B1-484F-A23A-D74238779E4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extLst>
          <c:ext xmlns:c15="http://schemas.microsoft.com/office/drawing/2012/chart" uri="{02D57815-91ED-43cb-92C2-25804820EDAC}">
            <c15:filteredPie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Лист1!$C$1</c15:sqref>
                        </c15:formulaRef>
                      </c:ext>
                    </c:extLst>
                    <c:strCache>
                      <c:ptCount val="1"/>
                      <c:pt idx="0">
                        <c:v>Столбец1</c:v>
                      </c:pt>
                    </c:strCache>
                  </c:strRef>
                </c:tx>
                <c:dLbls>
                  <c:spPr>
                    <a:noFill/>
                    <a:ln>
                      <a:noFill/>
                    </a:ln>
                    <a:effectLst/>
                  </c:sp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extLst>
                    <c:ext uri="{CE6537A1-D6FC-4f65-9D91-7224C49458BB}"/>
                  </c:extLst>
                </c:dLbls>
                <c:val>
                  <c:numRef>
                    <c:extLst>
                      <c:ext uri="{02D57815-91ED-43cb-92C2-25804820EDAC}">
                        <c15:formulaRef>
                          <c15:sqref>Лист1!$C$2:$C$3</c15:sqref>
                        </c15:formulaRef>
                      </c:ext>
                    </c:extLst>
                    <c:numCache>
                      <c:formatCode>0.0</c:formatCode>
                      <c:ptCount val="2"/>
                      <c:pt idx="0">
                        <c:v>14.096373143921362</c:v>
                      </c:pt>
                      <c:pt idx="1">
                        <c:v>85.903626856078645</c:v>
                      </c:pt>
                    </c:numCache>
                  </c:numRef>
                </c:val>
                <c:extLst>
                  <c:ext uri="{02D57815-91ED-43cb-92C2-25804820EDAC}">
                    <c15:filteredCategoryTitle>
                      <c15:cat>
                        <c:strRef>
                          <c:extLst>
                            <c:ext uri="{02D57815-91ED-43cb-92C2-25804820EDAC}">
                              <c15:formulaRef>
                                <c15:sqref>Лист1!$A$2:$A$3</c15:sqref>
                              </c15:formulaRef>
                            </c:ext>
                          </c:extLst>
                          <c:strCache>
                            <c:ptCount val="2"/>
                            <c:pt idx="0">
                              <c:v>НАЛОГОВЫЕ И НЕНАЛОГОВЫЕ</c:v>
                            </c:pt>
                            <c:pt idx="1">
                              <c:v>БЕЗВОЗМЕЗДНЫЕ ПОСТУПЛЕНИЯ</c:v>
                            </c:pt>
                          </c:strCache>
                        </c:strRef>
                      </c15:cat>
                    </c15:filteredCategoryTitle>
                  </c:ext>
                  <c:ext xmlns:c16="http://schemas.microsoft.com/office/drawing/2014/chart" uri="{C3380CC4-5D6E-409C-BE32-E72D297353CC}">
                    <c16:uniqueId val="{00000004-67B1-484F-A23A-D74238779E42}"/>
                  </c:ext>
                </c:extLst>
              </c15:ser>
            </c15:filteredPieSeries>
          </c:ext>
        </c:extLst>
      </c:pie3D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7073240345018029"/>
          <c:y val="0.48006258563863274"/>
          <c:w val="0.52724028992601457"/>
          <c:h val="0.51523416458769256"/>
        </c:manualLayout>
      </c:layout>
      <c:pie3DChart>
        <c:varyColors val="1"/>
        <c:ser>
          <c:idx val="0"/>
          <c:order val="0"/>
          <c:explosion val="37"/>
          <c:dLbls>
            <c:dLbl>
              <c:idx val="0"/>
              <c:tx>
                <c:rich>
                  <a:bodyPr/>
                  <a:lstStyle/>
                  <a:p>
                    <a:fld id="{5D076DE7-3794-432A-A83A-67564E52A60F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3A5DBA5B-D62A-4A87-BE60-9A5050DBF740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7,3%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668A-414F-8C0A-D54336840521}"/>
                </c:ext>
              </c:extLst>
            </c:dLbl>
            <c:dLbl>
              <c:idx val="1"/>
              <c:layout>
                <c:manualLayout>
                  <c:x val="0.22732714811533708"/>
                  <c:y val="-7.0547716920343045E-3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41127754-081B-4C7A-9B59-E4425B8DF3DD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02F00F61-DFF7-4CA0-8D88-E433C2C812AF}" type="VALUE">
                      <a:rPr lang="ru-RU" baseline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2,6%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6457335778118316E-2"/>
                      <c:h val="0.2449950361640728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3C2-4B48-AFAA-2CCB6CB9878D}"/>
                </c:ext>
              </c:extLst>
            </c:dLbl>
            <c:dLbl>
              <c:idx val="2"/>
              <c:layout>
                <c:manualLayout>
                  <c:x val="-5.2024847209938024E-2"/>
                  <c:y val="5.9389327111802309E-2"/>
                </c:manualLayout>
              </c:layout>
              <c:tx>
                <c:rich>
                  <a:bodyPr/>
                  <a:lstStyle/>
                  <a:p>
                    <a:fld id="{07872804-97A4-4289-8A1D-EC64322DD61A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13 580,2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3C2-4B48-AFAA-2CCB6CB9878D}"/>
                </c:ext>
              </c:extLst>
            </c:dLbl>
            <c:dLbl>
              <c:idx val="3"/>
              <c:layout>
                <c:manualLayout>
                  <c:x val="-6.4345741194864733E-2"/>
                  <c:y val="-1.1441321334666519E-2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D4909597-7888-4862-91D5-4A8227B46AF1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1 294,8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0,2%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3C2-4B48-AFAA-2CCB6CB9878D}"/>
                </c:ext>
              </c:extLst>
            </c:dLbl>
            <c:dLbl>
              <c:idx val="4"/>
              <c:layout>
                <c:manualLayout>
                  <c:x val="0.41318536415109253"/>
                  <c:y val="-0.15522016072288264"/>
                </c:manualLayout>
              </c:layout>
              <c:tx>
                <c:rich>
                  <a:bodyPr/>
                  <a:lstStyle/>
                  <a:p>
                    <a:fld id="{0298944D-8E2E-479F-BBFF-35A63B7D299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9222FB09-A55D-49C8-9C79-789CD1BF3F5D}" type="VALUE">
                      <a:rPr lang="ru-RU" baseline="0"/>
                      <a:pPr/>
                      <a:t>[ЗНАЧЕНИЕ]</a:t>
                    </a:fld>
                    <a:r>
                      <a:rPr lang="ru-RU" baseline="0" dirty="0"/>
                      <a:t>
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3C2-4B48-AFAA-2CCB6CB9878D}"/>
                </c:ext>
              </c:extLst>
            </c:dLbl>
            <c:dLbl>
              <c:idx val="5"/>
              <c:layout>
                <c:manualLayout>
                  <c:x val="-7.2989845004461776E-2"/>
                  <c:y val="-0.13957375106469661"/>
                </c:manualLayout>
              </c:layout>
              <c:tx>
                <c:rich>
                  <a:bodyPr/>
                  <a:lstStyle/>
                  <a:p>
                    <a:fld id="{ED571511-920C-4F26-8181-DBDECD8A6C2B}" type="CATEGORYNAME">
                      <a:rPr lang="ru-RU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725,4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0,1%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3C2-4B48-AFAA-2CCB6CB9878D}"/>
                </c:ext>
              </c:extLst>
            </c:dLbl>
            <c:dLbl>
              <c:idx val="6"/>
              <c:layout>
                <c:manualLayout>
                  <c:x val="-9.2694331513511516E-2"/>
                  <c:y val="-0.34326334111024703"/>
                </c:manualLayout>
              </c:layout>
              <c:tx>
                <c:rich>
                  <a:bodyPr/>
                  <a:lstStyle/>
                  <a:p>
                    <a:fld id="{BC099C25-A2D1-4CCD-859A-F4D90359D292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3 284,6</a:t>
                    </a:r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0,6%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3C2-4B48-AFAA-2CCB6CB9878D}"/>
                </c:ext>
              </c:extLst>
            </c:dLbl>
            <c:dLbl>
              <c:idx val="7"/>
              <c:layout>
                <c:manualLayout>
                  <c:x val="-3.0277619778763371E-3"/>
                  <c:y val="-0.22479206014146577"/>
                </c:manualLayout>
              </c:layout>
              <c:tx>
                <c:rich>
                  <a:bodyPr/>
                  <a:lstStyle/>
                  <a:p>
                    <a:pPr>
                      <a:defRPr sz="800" b="1">
                        <a:solidFill>
                          <a:schemeClr val="accent6">
                            <a:lumMod val="50000"/>
                          </a:schemeClr>
                        </a:solidFill>
                      </a:defRPr>
                    </a:pPr>
                    <a:fld id="{A822EF4C-4FDC-4157-927D-59954266E12E}" type="CATEGORYNAME">
                      <a:rPr lang="ru-RU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B3F0CF8B-9B4C-45FD-835B-B039455B5AA6}" type="CELLREF">
                      <a:rPr lang="ru-RU" baseline="0" smtClean="0"/>
                      <a:pPr>
                        <a:defRPr sz="800" b="1">
                          <a:solidFill>
                            <a:schemeClr val="accent6">
                              <a:lumMod val="50000"/>
                            </a:schemeClr>
                          </a:solidFill>
                        </a:defRPr>
                      </a:pPr>
                      <a:t>[ССЫЛКА НА ЯЧЕЙКУ]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1,0%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831142269775351"/>
                      <c:h val="0.30909849048111465"/>
                    </c:manualLayout>
                  </c15:layout>
                  <c15:dlblFieldTable>
                    <c15:dlblFTEntry>
                      <c15:txfldGUID>{B3F0CF8B-9B4C-45FD-835B-B039455B5AA6}</c15:txfldGUID>
                      <c15:f>Лист1!$B$9</c15:f>
                      <c15:dlblFieldTableCache>
                        <c:ptCount val="1"/>
                        <c:pt idx="0">
                          <c:v>5 114,6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6-E3C2-4B48-AFAA-2CCB6CB9878D}"/>
                </c:ext>
              </c:extLst>
            </c:dLbl>
            <c:dLbl>
              <c:idx val="8"/>
              <c:layout>
                <c:manualLayout>
                  <c:x val="8.2150433209581944E-2"/>
                  <c:y val="-0.21711513535533089"/>
                </c:manualLayout>
              </c:layout>
              <c:tx>
                <c:rich>
                  <a:bodyPr/>
                  <a:lstStyle/>
                  <a:p>
                    <a:fld id="{2B89AAB3-8662-4ADE-930A-217639E8E8DD}" type="CATEGORYNAME">
                      <a:rPr lang="ru-RU" sz="800" dirty="0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DD0189B-BA02-4836-A1CE-EE420EE7E477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
0,5%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793244735892521"/>
                      <c:h val="0.3498895421876201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E3C2-4B48-AFAA-2CCB6CB9878D}"/>
                </c:ext>
              </c:extLst>
            </c:dLbl>
            <c:dLbl>
              <c:idx val="9"/>
              <c:layout>
                <c:manualLayout>
                  <c:x val="0.24616474913589448"/>
                  <c:y val="-0.18383512943006333"/>
                </c:manualLayout>
              </c:layout>
              <c:tx>
                <c:rich>
                  <a:bodyPr anchorCtr="0"/>
                  <a:lstStyle/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fld id="{1ECB244D-84FC-40C6-8ED4-661F7B106462}" type="CATEGORYNAME">
                      <a:rPr lang="ru-RU"/>
                      <a:pPr lvl="1" algn="ctr" rtl="0">
                        <a:defRPr sz="1000" b="1" i="0" u="none" strike="noStrike" kern="1200" baseline="0">
                          <a:solidFill>
                            <a:srgbClr val="C17529">
                              <a:lumMod val="50000"/>
                            </a:srgbClr>
                          </a:solidFill>
                          <a:effectLst/>
                          <a:latin typeface="+mn-lt"/>
                          <a:ea typeface="+mn-ea"/>
                          <a:cs typeface="+mn-cs"/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1 724,8</a:t>
                    </a:r>
                    <a:endParaRPr lang="ru-RU" baseline="0" dirty="0"/>
                  </a:p>
                  <a:p>
                    <a:pPr lvl="1" algn="ctr" rtl="0">
                      <a:defRPr sz="1000" b="1" i="0" u="none" strike="noStrike" kern="1200" baseline="0">
                        <a:solidFill>
                          <a:srgbClr val="C17529">
                            <a:lumMod val="50000"/>
                          </a:srgbClr>
                        </a:solidFill>
                        <a:effectLst/>
                        <a:latin typeface="+mn-lt"/>
                        <a:ea typeface="+mn-ea"/>
                        <a:cs typeface="+mn-cs"/>
                      </a:defRPr>
                    </a:pPr>
                    <a:r>
                      <a:rPr lang="ru-RU" baseline="0" dirty="0" smtClean="0"/>
                      <a:t>0,3%</a:t>
                    </a:r>
                  </a:p>
                </c:rich>
              </c:tx>
              <c:numFmt formatCode="0.0%" sourceLinked="0"/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3C2-4B48-AFAA-2CCB6CB9878D}"/>
                </c:ext>
              </c:extLst>
            </c:dLbl>
            <c:dLbl>
              <c:idx val="10"/>
              <c:layout>
                <c:manualLayout>
                  <c:x val="0.39531672789341127"/>
                  <c:y val="-4.7857752272539557E-2"/>
                </c:manualLayout>
              </c:layout>
              <c:tx>
                <c:rich>
                  <a:bodyPr/>
                  <a:lstStyle/>
                  <a:p>
                    <a:fld id="{25930CBC-4429-4C80-8508-79CE9961DB05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
</a:t>
                    </a:r>
                    <a:fld id="{80AA1C1E-7F34-4A5F-A221-33C65FF453B3}" type="CELLREF">
                      <a:rPr lang="ru-RU" baseline="0" smtClean="0"/>
                      <a:pPr/>
                      <a:t>[ССЫЛКА НА ЯЧЕЙКУ]</a:t>
                    </a:fld>
                    <a:r>
                      <a:rPr lang="ru-RU" baseline="0" dirty="0"/>
                      <a:t>
0,0%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>
                    <c15:dlblFTEntry>
                      <c15:txfldGUID>{80AA1C1E-7F34-4A5F-A221-33C65FF453B3}</c15:txfldGUID>
                      <c15:f>Лист1!$B$12</c15:f>
                      <c15:dlblFieldTableCache>
                        <c:ptCount val="1"/>
                        <c:pt idx="0">
                          <c:v>69,1</c:v>
                        </c:pt>
                      </c15:dlblFieldTableCache>
                    </c15:dlblFTEntry>
                  </c15:dlblFieldTable>
                  <c15:showDataLabelsRange val="0"/>
                </c:ext>
                <c:ext xmlns:c16="http://schemas.microsoft.com/office/drawing/2014/chart" uri="{C3380CC4-5D6E-409C-BE32-E72D297353CC}">
                  <c16:uniqueId val="{00000000-B697-4B4A-9677-AC28FBCE03DA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3C2-4B48-AFAA-2CCB6CB9878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3C2-4B48-AFAA-2CCB6CB9878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726-4C7D-B977-B97F1FF84C3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Налог на имущество физических лиц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Земельный налог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составляющих казну муниципальных округов (за исключением земельных участков)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Лист1!$B$2:$B$14</c:f>
              <c:numCache>
                <c:formatCode>#,##0.0</c:formatCode>
                <c:ptCount val="13"/>
                <c:pt idx="0">
                  <c:v>38508.6</c:v>
                </c:pt>
                <c:pt idx="1">
                  <c:v>13580.2</c:v>
                </c:pt>
                <c:pt idx="2">
                  <c:v>3516.2</c:v>
                </c:pt>
                <c:pt idx="3">
                  <c:v>1294.8</c:v>
                </c:pt>
                <c:pt idx="4">
                  <c:v>34.299999999999997</c:v>
                </c:pt>
                <c:pt idx="5">
                  <c:v>725.4</c:v>
                </c:pt>
                <c:pt idx="6">
                  <c:v>3284.6</c:v>
                </c:pt>
                <c:pt idx="7">
                  <c:v>5114.6000000000004</c:v>
                </c:pt>
                <c:pt idx="8">
                  <c:v>2263.9</c:v>
                </c:pt>
                <c:pt idx="9">
                  <c:v>1724.8</c:v>
                </c:pt>
                <c:pt idx="10">
                  <c:v>69.099999999999994</c:v>
                </c:pt>
                <c:pt idx="11">
                  <c:v>2491.6999999999998</c:v>
                </c:pt>
                <c:pt idx="12">
                  <c:v>307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E3C2-4B48-AFAA-2CCB6CB9878D}"/>
            </c:ext>
          </c:extLst>
        </c:ser>
        <c:ser>
          <c:idx val="1"/>
          <c:order val="1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Лист1!$A$2:$A$15</c:f>
              <c:strCache>
                <c:ptCount val="13"/>
                <c:pt idx="0">
                  <c:v>Налог на доходы физических лиц</c:v>
                </c:pt>
                <c:pt idx="1">
                  <c:v>Акцизы по подакцизным товарам (продукции), производимым на территории Российской Федерации</c:v>
                </c:pt>
                <c:pt idx="2">
                  <c:v>Налог, взимаемый в связи с применением упрощенной системы налогообложения</c:v>
                </c:pt>
                <c:pt idx="3">
                  <c:v>Налог на имущество физических лиц</c:v>
                </c:pt>
                <c:pt idx="4">
                  <c:v>Единый сельскохозяйственный налог</c:v>
                </c:pt>
                <c:pt idx="5">
                  <c:v>Налог, взимаемый в связи с применением патентной системы налогообложения</c:v>
                </c:pt>
                <c:pt idx="6">
                  <c:v>Государственная пошлина по делам, рассматриваемым в судах общей юрисдикции, мировыми судьями</c:v>
                </c:pt>
                <c:pt idx="7">
                  <c:v>Земельный налог</c:v>
                </c:pt>
                <c:pt idx="8">
                  <c:v>Доходы, получаемые в виде арендной платы за земельные участки, государственная собственность на которые не разграничена, а также средства от продажи права на заключение договоров аренды указанных земельных участков</c:v>
                </c:pt>
                <c:pt idx="9">
                  <c:v>Доходы от сдачи в аренду имущества, составляющих казну муниципальных округов (за исключением земельных участков)</c:v>
                </c:pt>
                <c:pt idx="10">
                  <c:v>Платежи при пользовании природными ресурсами</c:v>
                </c:pt>
                <c:pt idx="11">
                  <c:v>Доходы от продажи материальных и нематериальных активов</c:v>
                </c:pt>
                <c:pt idx="12">
                  <c:v>Штрафы, санкции, возмещение ущерба</c:v>
                </c:pt>
              </c:strCache>
            </c:strRef>
          </c:cat>
          <c:val>
            <c:numRef>
              <c:f>Лист1!$C$2:$C$14</c:f>
              <c:numCache>
                <c:formatCode>0.0</c:formatCode>
                <c:ptCount val="13"/>
                <c:pt idx="0">
                  <c:v>7.3248519711720164</c:v>
                </c:pt>
                <c:pt idx="1">
                  <c:v>2.583136097882297</c:v>
                </c:pt>
                <c:pt idx="2">
                  <c:v>0.66882837862282818</c:v>
                </c:pt>
                <c:pt idx="3">
                  <c:v>0.24628831825289746</c:v>
                </c:pt>
                <c:pt idx="4">
                  <c:v>6.524319830147036E-3</c:v>
                </c:pt>
                <c:pt idx="5">
                  <c:v>0.13798080480433411</c:v>
                </c:pt>
                <c:pt idx="6">
                  <c:v>0.62477495376387615</c:v>
                </c:pt>
                <c:pt idx="7">
                  <c:v>0.97286548697580277</c:v>
                </c:pt>
                <c:pt idx="8">
                  <c:v>0.43062413013031703</c:v>
                </c:pt>
                <c:pt idx="9">
                  <c:v>0.32808008288739382</c:v>
                </c:pt>
                <c:pt idx="10">
                  <c:v>1.3143746363357439E-2</c:v>
                </c:pt>
                <c:pt idx="11">
                  <c:v>0.47395474404598747</c:v>
                </c:pt>
                <c:pt idx="12">
                  <c:v>5.8395515680907881E-2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E3C2-4B48-AFAA-2CCB6CB9878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zero"/>
    <c:showDLblsOverMax val="0"/>
  </c:chart>
  <c:txPr>
    <a:bodyPr/>
    <a:lstStyle/>
    <a:p>
      <a:pPr>
        <a:defRPr sz="1000">
          <a:solidFill>
            <a:schemeClr val="accent2">
              <a:lumMod val="50000"/>
            </a:schemeClr>
          </a:solidFill>
          <a:effectLst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006185001259479"/>
          <c:y val="7.8533481849781386E-2"/>
          <c:w val="0.51415803015581762"/>
          <c:h val="0.8246089539834794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СУММА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82550" h="44450" prst="angle"/>
              <a:bevelB w="82550" h="44450" prst="angle"/>
              <a:contourClr>
                <a:srgbClr val="000000"/>
              </a:contourClr>
            </a:sp3d>
          </c:spPr>
          <c:explosion val="25"/>
          <c:dPt>
            <c:idx val="0"/>
            <c:bubble3D val="0"/>
            <c:explosion val="46"/>
            <c:extLst>
              <c:ext xmlns:c16="http://schemas.microsoft.com/office/drawing/2014/chart" uri="{C3380CC4-5D6E-409C-BE32-E72D297353CC}">
                <c16:uniqueId val="{00000000-B67C-4A87-86DC-C80809381399}"/>
              </c:ext>
            </c:extLst>
          </c:dPt>
          <c:dPt>
            <c:idx val="2"/>
            <c:bubble3D val="0"/>
            <c:explosion val="62"/>
            <c:extLst>
              <c:ext xmlns:c16="http://schemas.microsoft.com/office/drawing/2014/chart" uri="{C3380CC4-5D6E-409C-BE32-E72D297353CC}">
                <c16:uniqueId val="{00000001-B67C-4A87-86DC-C80809381399}"/>
              </c:ext>
            </c:extLst>
          </c:dPt>
          <c:dLbls>
            <c:dLbl>
              <c:idx val="0"/>
              <c:layout>
                <c:manualLayout>
                  <c:x val="0.18457899258699753"/>
                  <c:y val="-0.13249718285270173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BCEAAD05-A648-4757-BBFA-A0B229DF1CBC}" type="CATEGORYNAME">
                      <a:rPr lang="ru-RU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6E84298C-57FB-44C3-A5B2-464B24BC90A5}" type="VALUE">
                      <a:rPr lang="ru-RU" baseline="0"/>
                      <a:pPr>
                        <a:defRPr sz="1200" b="1">
                          <a:solidFill>
                            <a:schemeClr val="accen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43,6%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B67C-4A87-86DC-C80809381399}"/>
                </c:ext>
              </c:extLst>
            </c:dLbl>
            <c:dLbl>
              <c:idx val="1"/>
              <c:layout>
                <c:manualLayout>
                  <c:x val="0.20113657832235768"/>
                  <c:y val="0.1618014665037219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ABE27558-572E-4FED-A7DB-7467363C6A7D}" type="CATEGORYNAME">
                      <a:rPr lang="ru-RU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7967D66-9C37-43CF-8550-01D679FB888C}" type="VALUE">
                      <a:rPr lang="ru-RU" baseline="0"/>
                      <a:pPr>
                        <a:defRPr sz="1200" b="1">
                          <a:solidFill>
                            <a:schemeClr val="accent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6,6%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B67C-4A87-86DC-C80809381399}"/>
                </c:ext>
              </c:extLst>
            </c:dLbl>
            <c:dLbl>
              <c:idx val="2"/>
              <c:layout>
                <c:manualLayout>
                  <c:x val="-9.0550555075750702E-2"/>
                  <c:y val="0.28365066219193541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515693B2-3037-43E5-89CB-A4E2AD6AE0A9}" type="CATEGORYNAME">
                      <a:rPr lang="ru-RU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494B0455-38EF-4683-B25D-A5C1C6F479A7}" type="VALUE">
                      <a:rPr lang="ru-RU" baseline="0"/>
                      <a:pPr>
                        <a:defRPr sz="12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33,6%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B67C-4A87-86DC-C80809381399}"/>
                </c:ext>
              </c:extLst>
            </c:dLbl>
            <c:dLbl>
              <c:idx val="3"/>
              <c:layout>
                <c:manualLayout>
                  <c:x val="-9.363934470473928E-2"/>
                  <c:y val="-0.21190989601443996"/>
                </c:manualLayout>
              </c:layout>
              <c:tx>
                <c:rich>
                  <a:bodyPr/>
                  <a:lstStyle/>
                  <a:p>
                    <a:pPr>
                      <a:defRPr sz="1200" b="1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defRPr>
                    </a:pPr>
                    <a:fld id="{20F4FA5E-C3BA-4E39-9C2F-ADCAC69AE390}" type="CATEGORYNAME">
                      <a:rPr lang="ru-RU"/>
                      <a:pPr>
                        <a:defRPr sz="12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[ИМЯ КАТЕГОРИИ]</a:t>
                    </a:fld>
                    <a:r>
                      <a:rPr lang="ru-RU" baseline="0" dirty="0"/>
                      <a:t>
</a:t>
                    </a:r>
                    <a:fld id="{25F56C23-827B-4B1D-8C14-8B42D2EDF1BF}" type="VALUE">
                      <a:rPr lang="ru-RU" baseline="0"/>
                      <a:pPr>
                        <a:defRPr sz="1200" b="1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defRPr>
                      </a:pPr>
                      <a:t>[ЗНАЧЕНИЕ]</a:t>
                    </a:fld>
                    <a:r>
                      <a:rPr lang="ru-RU" baseline="0" dirty="0"/>
                      <a:t>
</a:t>
                    </a:r>
                    <a:r>
                      <a:rPr lang="ru-RU" baseline="0" dirty="0" smtClean="0"/>
                      <a:t>2,1%</a:t>
                    </a:r>
                  </a:p>
                </c:rich>
              </c:tx>
              <c:numFmt formatCode="0.0%" sourceLinked="0"/>
              <c:spPr/>
              <c:showLegendKey val="0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67C-4A87-86DC-C8080938139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67C-4A87-86DC-C808093813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Лист1!$B$2:$B$5</c:f>
              <c:numCache>
                <c:formatCode>#,##0.0</c:formatCode>
                <c:ptCount val="4"/>
                <c:pt idx="0">
                  <c:v>228999.6</c:v>
                </c:pt>
                <c:pt idx="1">
                  <c:v>34767.1</c:v>
                </c:pt>
                <c:pt idx="2">
                  <c:v>176624.2</c:v>
                </c:pt>
                <c:pt idx="3">
                  <c:v>11227.8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67C-4A87-86DC-C808093813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explosion val="21"/>
          <c:dLbls>
            <c:delete val="1"/>
          </c:dLbls>
          <c:cat>
            <c:strRef>
              <c:f>Лист1!$A$2:$A$5</c:f>
              <c:strCache>
                <c:ptCount val="4"/>
                <c:pt idx="0">
                  <c:v>Дотации бюджетам бюджетной системы Российской Федерации</c:v>
                </c:pt>
                <c:pt idx="1">
                  <c:v>Субсидии бюджетам бюджетной системы РФ (межбюджетные субсидии)</c:v>
                </c:pt>
                <c:pt idx="2">
                  <c:v>Субвенции бюджетам бюджетной системы Российской Федерации</c:v>
                </c:pt>
                <c:pt idx="3">
                  <c:v>Иные межбюджетные трансферты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43.55879391766004</c:v>
                </c:pt>
                <c:pt idx="1">
                  <c:v>6.6131685121488344</c:v>
                </c:pt>
                <c:pt idx="2">
                  <c:v>33.596290686409802</c:v>
                </c:pt>
                <c:pt idx="3">
                  <c:v>2.1356780813097638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7C-4A87-86DC-C8080938139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325"/>
        <c:holeSize val="5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0.89256</cdr:x>
      <cdr:y>0.03846</cdr:y>
    </cdr:from>
    <cdr:to>
      <cdr:x>0.97897</cdr:x>
      <cdr:y>0.08865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776864" y="216024"/>
          <a:ext cx="752887" cy="28189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тыс. рублей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78EB-9702-4D6C-B477-C4178050C375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6F5745-353E-4209-8C2D-8A66D73AD2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6F5745-353E-4209-8C2D-8A66D73AD26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D5C14D2-F44A-4A50-812E-7604973D8BC6}" type="datetimeFigureOut">
              <a:rPr lang="ru-RU" smtClean="0"/>
              <a:pPr/>
              <a:t>30.06.2026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1EB171-BB85-4EF2-AF15-ADA9FBB6C0A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/>
          </a:blip>
          <a:stretch>
            <a:fillRect/>
          </a:stretch>
        </p:blipFill>
        <p:spPr>
          <a:xfrm>
            <a:off x="4932040" y="4005064"/>
            <a:ext cx="4036481" cy="2852936"/>
          </a:xfrm>
          <a:prstGeom prst="rect">
            <a:avLst/>
          </a:prstGeom>
          <a:scene3d>
            <a:camera prst="perspectiveAbove"/>
            <a:lightRig rig="threePt" dir="t"/>
          </a:scene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12776"/>
            <a:ext cx="9144000" cy="1944216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60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БЮДЖЕТ ДЛЯ ГРАЖДАН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2852936"/>
            <a:ext cx="7120880" cy="1960240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к решению об исполнении 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бюджета 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муниципального образования «Шумячский 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Смоленской области </a:t>
            </a:r>
          </a:p>
          <a:p>
            <a:pPr algn="ctr"/>
            <a:r>
              <a:rPr lang="ru-RU" sz="5900" b="1" i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</a:t>
            </a:r>
            <a:r>
              <a:rPr lang="ru-RU" sz="5900" b="1" i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2025 год</a:t>
            </a:r>
            <a:endParaRPr lang="ru-RU" sz="5900" b="1" i="1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rebuchet MS" pitchFamily="34" charset="0"/>
            </a:endParaRPr>
          </a:p>
          <a:p>
            <a:endParaRPr lang="ru-RU"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352928" cy="57606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БЕЗВОЗМЕЗДНЫЕ ПОСТУПЛЕНИЯ ЗА </a:t>
            </a:r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2025 ГОД</a:t>
            </a:r>
            <a:endParaRPr lang="ru-RU" sz="24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83485564"/>
              </p:ext>
            </p:extLst>
          </p:nvPr>
        </p:nvGraphicFramePr>
        <p:xfrm>
          <a:off x="251520" y="980728"/>
          <a:ext cx="8676426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83671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36712"/>
            <a:ext cx="9144000" cy="1800200"/>
          </a:xfrm>
        </p:spPr>
        <p:txBody>
          <a:bodyPr>
            <a:noAutofit/>
          </a:bodyPr>
          <a:lstStyle/>
          <a:p>
            <a:pPr algn="ctr"/>
            <a:r>
              <a:rPr lang="ru-RU" sz="36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</a:t>
            </a:r>
            <a: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/>
            </a:r>
            <a:br>
              <a:rPr lang="ru-RU" sz="3600" b="1" i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endParaRPr lang="ru-RU" sz="3600" b="1" cap="none" dirty="0">
              <a:ln w="1905"/>
              <a:solidFill>
                <a:schemeClr val="accent1">
                  <a:lumMod val="40000"/>
                  <a:lumOff val="6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3321857"/>
              </p:ext>
            </p:extLst>
          </p:nvPr>
        </p:nvGraphicFramePr>
        <p:xfrm>
          <a:off x="107504" y="2564903"/>
          <a:ext cx="8964488" cy="368707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70056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58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6838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НАИМЕНОВАНИЕ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ПОКАЗАТЕЛЯ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НА </a:t>
                      </a:r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01.01.2026</a:t>
                      </a:r>
                      <a:r>
                        <a:rPr lang="ru-RU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ГОД</a:t>
                      </a:r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тыс.руб.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209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Дотации бюджетам бюджетной системы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228 999,6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Субсидии</a:t>
                      </a:r>
                      <a:r>
                        <a:rPr lang="ru-RU" sz="1600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бюджетам бюджетной системы Российской Федерации (межбюджетные субсидии)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34 767,1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3008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Субвенции бюджетам бюджетной системы  Российской Федерации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176 625,2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5936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Иные межбюджетные трансферты 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11 227,8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6838">
                <a:tc>
                  <a:txBody>
                    <a:bodyPr/>
                    <a:lstStyle/>
                    <a:p>
                      <a:pPr algn="l"/>
                      <a:r>
                        <a:rPr kumimoji="0" lang="ru-RU" sz="1600" b="1" i="0" kern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j-lt"/>
                          <a:cs typeface="Times New Roman" pitchFamily="18" charset="0"/>
                        </a:rPr>
                        <a:t>-1,7</a:t>
                      </a:r>
                      <a:endParaRPr lang="ru-RU" sz="1600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j-lt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7"/>
            <a:ext cx="8496943" cy="1944216"/>
          </a:xfrm>
        </p:spPr>
        <p:txBody>
          <a:bodyPr>
            <a:normAutofit/>
          </a:bodyPr>
          <a:lstStyle/>
          <a:p>
            <a:pPr algn="ctr"/>
            <a:r>
              <a:rPr lang="ru-RU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МЕЖБЮДЖЕТНЫЕ ТРАНСФЕРТЫ БЮДЖЕТАМ БЮДЖЕТНОЙ СИСТЕМЫ</a:t>
            </a:r>
            <a: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  <a:t/>
            </a:r>
            <a:br>
              <a:rPr lang="ru-RU" b="1" i="1" dirty="0">
                <a:ln>
                  <a:solidFill>
                    <a:srgbClr val="FFC000"/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rebuchet MS" pitchFamily="34" charset="0"/>
              </a:rPr>
            </a:br>
            <a:endParaRPr lang="ru-RU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522721"/>
              </p:ext>
            </p:extLst>
          </p:nvPr>
        </p:nvGraphicFramePr>
        <p:xfrm>
          <a:off x="190524" y="2286000"/>
          <a:ext cx="8910263" cy="1863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4262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b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83960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Прочие межбюджетные трансферты общего характера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5" name="Рисунок 4" descr="investment_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4423611"/>
            <a:ext cx="4029334" cy="2434389"/>
          </a:xfrm>
          <a:prstGeom prst="rect">
            <a:avLst/>
          </a:prstGeom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196061"/>
              </p:ext>
            </p:extLst>
          </p:nvPr>
        </p:nvGraphicFramePr>
        <p:xfrm>
          <a:off x="179512" y="2094066"/>
          <a:ext cx="8910263" cy="1681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24645">
                  <a:extLst>
                    <a:ext uri="{9D8B030D-6E8A-4147-A177-3AD203B41FA5}">
                      <a16:colId xmlns:a16="http://schemas.microsoft.com/office/drawing/2014/main" val="1883821936"/>
                    </a:ext>
                  </a:extLst>
                </a:gridCol>
                <a:gridCol w="2885618">
                  <a:extLst>
                    <a:ext uri="{9D8B030D-6E8A-4147-A177-3AD203B41FA5}">
                      <a16:colId xmlns:a16="http://schemas.microsoft.com/office/drawing/2014/main" val="3552596927"/>
                    </a:ext>
                  </a:extLst>
                </a:gridCol>
              </a:tblGrid>
              <a:tr h="76686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СУММА </a:t>
                      </a:r>
                    </a:p>
                    <a:p>
                      <a:pPr algn="r"/>
                      <a:r>
                        <a:rPr lang="ru-RU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тыс.руб</a:t>
                      </a:r>
                      <a:r>
                        <a:rPr lang="ru-RU" sz="1600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4721525"/>
                  </a:ext>
                </a:extLst>
              </a:tr>
              <a:tr h="529281">
                <a:tc>
                  <a:txBody>
                    <a:bodyPr/>
                    <a:lstStyle/>
                    <a:p>
                      <a:pPr algn="l"/>
                      <a:r>
                        <a:rPr lang="ru-RU" b="1" i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Дотации на выравнивание бюджетной обеспеченности бюджетам субъектов</a:t>
                      </a:r>
                      <a:r>
                        <a:rPr lang="ru-RU" b="1" i="0" baseline="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Российской Федерации и муниципальных образований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i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0,0 </a:t>
                      </a:r>
                      <a:endParaRPr lang="ru-RU" b="1" i="0" dirty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/>
                </a:tc>
                <a:extLst>
                  <a:ext uri="{0D108BD9-81ED-4DB2-BD59-A6C34878D82A}">
                    <a16:rowId xmlns:a16="http://schemas.microsoft.com/office/drawing/2014/main" val="104525149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36613"/>
            <a:ext cx="9144000" cy="1477962"/>
          </a:xfrm>
        </p:spPr>
        <p:txBody>
          <a:bodyPr>
            <a:noAutofit/>
          </a:bodyPr>
          <a:lstStyle/>
          <a:p>
            <a:pPr algn="ctr"/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ИНФОРМАЦИЯ ОБ ОБЪЕМЕ ДОХОДОВ </a:t>
            </a:r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МУНИЦИПАЛЬНОГО ОБРАЗОВАНИЯ «</a:t>
            </a:r>
            <a:r>
              <a:rPr lang="ru-RU" sz="24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ШУМЯЧСКИЙ МУНИЦИПАЛЬНЫЙ ОКРУГ» </a:t>
            </a:r>
            <a:r>
              <a:rPr lang="ru-RU" sz="2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063538"/>
              </p:ext>
            </p:extLst>
          </p:nvPr>
        </p:nvGraphicFramePr>
        <p:xfrm>
          <a:off x="179512" y="2708920"/>
          <a:ext cx="8784976" cy="295233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60878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71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920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НАИМЕНОВАНИЕ ПОКАЗАТЕЛЯ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ЗА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ru-RU" sz="1600" baseline="0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2025 </a:t>
                      </a:r>
                      <a:r>
                        <a:rPr lang="ru-RU" sz="160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</a:rPr>
                        <a:t>год</a:t>
                      </a:r>
                      <a:endParaRPr lang="ru-RU" sz="1600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Итого доходов,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+mn-cs"/>
                        </a:rPr>
                        <a:t>525 725,3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Налоговые и</a:t>
                      </a:r>
                      <a:r>
                        <a:rPr lang="ru-RU" sz="1600" b="1" i="0" baseline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неналоговые доходы, тыс.руб.</a:t>
                      </a:r>
                      <a:endParaRPr lang="ru-RU" sz="1600" b="1" i="0" baseline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74 108,2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Безвозмездные поступления,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451 617,1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Численность населения, среднегодовая чел.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7 </a:t>
                      </a:r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935                                                                    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2055">
                <a:tc>
                  <a:txBody>
                    <a:bodyPr/>
                    <a:lstStyle/>
                    <a:p>
                      <a:pPr algn="l"/>
                      <a:r>
                        <a:rPr lang="ru-RU" sz="1600" b="1" i="0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Доходы на душу населения, тыс.руб.</a:t>
                      </a:r>
                      <a:endParaRPr lang="ru-RU" sz="1600" b="1" i="0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b="1" i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cs typeface="Times New Roman" pitchFamily="18" charset="0"/>
                        </a:rPr>
                        <a:t>66,3</a:t>
                      </a:r>
                      <a:endParaRPr lang="ru-RU" sz="1600" b="1" i="1" dirty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cs typeface="Times New Roman" pitchFamily="18" charset="0"/>
                      </a:endParaRPr>
                    </a:p>
                  </a:txBody>
                  <a:tcPr anchor="b">
                    <a:cell3D prstMaterial="dkEdge">
                      <a:bevel/>
                      <a:lightRig rig="flood" dir="t"/>
                    </a:cell3D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0"/>
            <a:ext cx="7772400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9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509008"/>
              </p:ext>
            </p:extLst>
          </p:nvPr>
        </p:nvGraphicFramePr>
        <p:xfrm>
          <a:off x="251520" y="1988840"/>
          <a:ext cx="8640959" cy="45996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13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99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2903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2075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1305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2025 </a:t>
                      </a: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</a:t>
                      </a:r>
                      <a:r>
                        <a:rPr lang="ru-RU" sz="1500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01.01.2026 </a:t>
                      </a:r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Г.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39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ОБЩЕГОСУДАРСТВЕННЫЕ ВОПРОСЫ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99 786,0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98 918,0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99,1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160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</a:t>
                      </a:r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ОБОРОНА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418,6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418,6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1784">
                <a:tc>
                  <a:txBody>
                    <a:bodyPr/>
                    <a:lstStyle/>
                    <a:p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БЕЗОПАСНОСТЬ И ПРАВОХРАНИТЕЛЬНАЯ ДЕЯТЕЛЬНОСТЬ</a:t>
                      </a:r>
                      <a:endParaRPr lang="ru-RU" sz="1500" b="1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744,4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744,4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НАЦИОНАЛЬНАЯ ЭКОНОМИКА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33 164,5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31 681,2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95,5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44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ЖИЛИЩНО-КОММУНАЛЬНОЕ ХОЗЯЙСТВО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50 042,0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45 664,8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91,3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4496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ОБРАЗОВАНИЕ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242 812,4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242 785,6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99,9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7728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КУЛЬТУРА, КИНЕМАТОГРАФИЯ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83 990,1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83 990,1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6984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СОЦИАЛЬНАЯ ПОЛИТИКА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29 416,7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29 416,7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r>
                        <a:rPr lang="ru-RU" sz="1500" b="1" dirty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ФИЗИЧЕСКАЯ КУЛЬТУРА И СПОРТ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71,6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71,6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30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1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ОБСЛУЖИВАНИЕ ГОСУДАРСТВЕННОГО (МУНИЦИПАЛЬНОГО) ДОЛГА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0,9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solidFill>
                            <a:schemeClr val="bg2">
                              <a:lumMod val="60000"/>
                              <a:lumOff val="40000"/>
                            </a:schemeClr>
                          </a:solidFill>
                        </a:rPr>
                        <a:t>100</a:t>
                      </a:r>
                      <a:endParaRPr lang="ru-RU" sz="1400" dirty="0">
                        <a:solidFill>
                          <a:schemeClr val="bg2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19146893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83360" y="1484784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РАЗДЕЛАМ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4463"/>
            <a:ext cx="5651500" cy="692150"/>
          </a:xfrm>
        </p:spPr>
        <p:txBody>
          <a:bodyPr>
            <a:noAutofit/>
          </a:bodyPr>
          <a:lstStyle/>
          <a:p>
            <a:pPr algn="ctr"/>
            <a:r>
              <a:rPr lang="ru-RU" sz="54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826824"/>
              </p:ext>
            </p:extLst>
          </p:nvPr>
        </p:nvGraphicFramePr>
        <p:xfrm>
          <a:off x="251520" y="870586"/>
          <a:ext cx="8640961" cy="688203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7580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93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18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716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438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0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  <a:r>
                        <a:rPr lang="ru-RU" sz="10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01.01.2026 </a:t>
                      </a:r>
                      <a:r>
                        <a:rPr lang="ru-RU" sz="10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0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образования и молодежной политики в муниципальном образовании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235 139,5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235 112,7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культуры и спорта в муниципальном образовании «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 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95 287,4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95 287,4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«Управление муниципальными финансами 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8 718,6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8 717,3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эффективного управления муниципальным образованием «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 муниципальный округ» 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140 124,5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134 588,0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96,1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«Обеспечение жильем молодых семей» 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955,5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955,5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«Капитальный ремонт и ремонт автомобильных дорог общего пользования 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28 661,7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27 474,1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95,9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9099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«Создание условий для обеспечения безопасности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жизнедеятельности населения 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651,6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651,6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сельского хозяйства и регулирование рынков сельскохозяйственной продукции, сырья и продовольствия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территории  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9680554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algn="just"/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«Гражданско-патриотическое воспитание граждан на территории муниципального образования «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 «Повышение значений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показателей доступности </a:t>
                      </a:r>
                      <a:r>
                        <a:rPr lang="ru-RU" sz="10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для инвалидов объектов и услуг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 территории  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муниципального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1,2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МП «Развитие добровольчества (волонтерства) в муниципальном образовании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округ» </a:t>
                      </a:r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0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061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«Энергосбережение и повышение энергетической  эффективности н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000" b="0" baseline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  <a:endParaRPr lang="ru-RU" sz="100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150,00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r>
                        <a:rPr lang="ru-RU" sz="10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МП « Формирование комфортной </a:t>
                      </a:r>
                      <a:r>
                        <a:rPr lang="ru-RU" sz="1000" b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городской среды н</a:t>
                      </a:r>
                      <a:r>
                        <a:rPr lang="ru-RU" sz="1000" b="0" baseline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территории муниципального  образования «Шумячский </a:t>
                      </a:r>
                      <a:r>
                        <a:rPr kumimoji="0" lang="ru-RU" sz="100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муниципальный округ</a:t>
                      </a:r>
                      <a:r>
                        <a:rPr lang="ru-RU" sz="10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Смоленской области»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4 043,1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4 043,1</a:t>
                      </a:r>
                      <a:endParaRPr lang="ru-RU" sz="10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0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kumimoji="0" lang="ru-RU" sz="1000" b="0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59808651"/>
                  </a:ext>
                </a:extLst>
              </a:tr>
              <a:tr h="38212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1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ИТОГО ПО ПРОГРАММАМ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513 787,1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0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507 034,9</a:t>
                      </a:r>
                      <a:endParaRPr lang="ru-RU" sz="10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0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98,7</a:t>
                      </a:r>
                      <a:endParaRPr kumimoji="0" lang="ru-RU" sz="10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1810095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427984" y="285811"/>
            <a:ext cx="47160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27984" y="18864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ПО МУНИЦИПАЛЬНЫМ ПРОГРАММАМ и НЕПРОГРАММНЫМ НАПРАВЛЕНИЯМ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99592" y="188640"/>
            <a:ext cx="32403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РАСХОДЫ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4257009"/>
              </p:ext>
            </p:extLst>
          </p:nvPr>
        </p:nvGraphicFramePr>
        <p:xfrm>
          <a:off x="323528" y="1187366"/>
          <a:ext cx="8352928" cy="2816221"/>
        </p:xfrm>
        <a:graphic>
          <a:graphicData uri="http://schemas.openxmlformats.org/drawingml/2006/table">
            <a:tbl>
              <a:tblPr firstRow="1" bandRow="1">
                <a:tableStyleId>{0660B408-B3CF-4A94-85FC-2B1E0A45F4A2}</a:tableStyleId>
              </a:tblPr>
              <a:tblGrid>
                <a:gridCol w="40952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44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42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709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409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ПОКАЗАТЕЛЯ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ПЛАН НА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2025 </a:t>
                      </a:r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ГОД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ИСПОЛНЕНО НА </a:t>
                      </a:r>
                      <a:r>
                        <a:rPr lang="ru-RU" sz="1100" dirty="0" smtClean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01.01.2026 </a:t>
                      </a:r>
                      <a:r>
                        <a:rPr lang="ru-RU" sz="1100" baseline="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г.</a:t>
                      </a:r>
                      <a:endParaRPr lang="ru-RU" sz="1100" dirty="0">
                        <a:solidFill>
                          <a:schemeClr val="bg2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>
                          <a:solidFill>
                            <a:schemeClr val="bg2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 НАПРАВЛЕНИЯ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26 660,1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26 657,0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603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законодательного и исполнительного органов власти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6 470,3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6 468,9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Обеспечение деятельности Контрольно-ревизионной комиссии муниципального образования «Шумячский </a:t>
                      </a:r>
                      <a:r>
                        <a:rPr lang="ru-RU" sz="11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Муниципальный</a:t>
                      </a:r>
                      <a:r>
                        <a:rPr lang="ru-RU" sz="1100" b="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округ</a:t>
                      </a:r>
                      <a:r>
                        <a:rPr lang="ru-RU" sz="1100" b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 </a:t>
                      </a:r>
                      <a:r>
                        <a:rPr lang="ru-RU" sz="1100" b="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Смоленской области»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1 837,6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1 837,6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6789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Прочие</a:t>
                      </a:r>
                      <a:r>
                        <a:rPr lang="ru-RU" sz="1100" b="0" baseline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общегосударственные расходы</a:t>
                      </a:r>
                      <a:endParaRPr lang="ru-RU" sz="1100" b="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134,6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Резервный фонд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5 081,8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5 081,8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100,0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693">
                <a:tc>
                  <a:txBody>
                    <a:bodyPr/>
                    <a:lstStyle/>
                    <a:p>
                      <a:r>
                        <a:rPr lang="ru-RU" sz="1100" b="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Непрограммные</a:t>
                      </a:r>
                      <a:r>
                        <a:rPr lang="ru-RU" sz="1100" b="0" dirty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расходы органов исполнительной власти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13 135,8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13 134,0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1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1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6931935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user_person_people_61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1556792"/>
            <a:ext cx="1473620" cy="1473620"/>
          </a:xfrm>
          <a:prstGeom prst="rect">
            <a:avLst/>
          </a:prstGeom>
        </p:spPr>
      </p:pic>
      <p:pic>
        <p:nvPicPr>
          <p:cNvPr id="6" name="Рисунок 5" descr="customer_person_people_woman_you_162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6016" y="4005064"/>
            <a:ext cx="720080" cy="720080"/>
          </a:xfrm>
          <a:prstGeom prst="rect">
            <a:avLst/>
          </a:prstGeom>
        </p:spPr>
      </p:pic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179512" y="332656"/>
            <a:ext cx="8784976" cy="400110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РАСХОДЫ В РАСЧЕТЕ НА ДУШУ НАСЕЛЕНИЯ ЗА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2025 </a:t>
            </a:r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год</a:t>
            </a:r>
          </a:p>
        </p:txBody>
      </p:sp>
      <p:pic>
        <p:nvPicPr>
          <p:cNvPr id="5" name="Рисунок 4" descr="bootloader_users_person_people_6080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67944" y="3933056"/>
            <a:ext cx="1008112" cy="1008112"/>
          </a:xfrm>
          <a:prstGeom prst="rect">
            <a:avLst/>
          </a:prstGeom>
        </p:spPr>
      </p:pic>
      <p:pic>
        <p:nvPicPr>
          <p:cNvPr id="7" name="Рисунок 6" descr="customer_person_people_man_user_client_16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3522186" y="4077072"/>
            <a:ext cx="792088" cy="792088"/>
          </a:xfrm>
          <a:prstGeom prst="rect">
            <a:avLst/>
          </a:prstGeom>
        </p:spPr>
      </p:pic>
      <p:pic>
        <p:nvPicPr>
          <p:cNvPr id="9" name="Рисунок 8" descr="law_22148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11560" y="1196752"/>
            <a:ext cx="1656184" cy="1728192"/>
          </a:xfrm>
          <a:prstGeom prst="rect">
            <a:avLst/>
          </a:prstGeom>
        </p:spPr>
      </p:pic>
      <p:pic>
        <p:nvPicPr>
          <p:cNvPr id="10" name="Рисунок 9" descr="research_books_2212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23528" y="4077072"/>
            <a:ext cx="1368152" cy="1368152"/>
          </a:xfrm>
          <a:prstGeom prst="rect">
            <a:avLst/>
          </a:prstGeom>
        </p:spPr>
      </p:pic>
      <p:pic>
        <p:nvPicPr>
          <p:cNvPr id="11" name="Рисунок 10" descr="movies_movie_oscar_themedia_173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403648" y="1556792"/>
            <a:ext cx="1152128" cy="1152128"/>
          </a:xfrm>
          <a:prstGeom prst="rect">
            <a:avLst/>
          </a:prstGeom>
        </p:spPr>
      </p:pic>
      <p:pic>
        <p:nvPicPr>
          <p:cNvPr id="12" name="Рисунок 11" descr="musician_person_people_man_166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59632" y="4293096"/>
            <a:ext cx="1080120" cy="1080120"/>
          </a:xfrm>
          <a:prstGeom prst="rect">
            <a:avLst/>
          </a:prstGeom>
        </p:spPr>
      </p:pic>
      <p:pic>
        <p:nvPicPr>
          <p:cNvPr id="13" name="Рисунок 12" descr="1_-_Home_256x256_35385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04248" y="1412776"/>
            <a:ext cx="1656184" cy="1656184"/>
          </a:xfrm>
          <a:prstGeom prst="rect">
            <a:avLst/>
          </a:prstGeom>
        </p:spPr>
      </p:pic>
      <p:pic>
        <p:nvPicPr>
          <p:cNvPr id="14" name="Рисунок 13" descr="engineer_person_man_283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516216" y="4653136"/>
            <a:ext cx="1008112" cy="1008112"/>
          </a:xfrm>
          <a:prstGeom prst="rect">
            <a:avLst/>
          </a:prstGeom>
        </p:spPr>
      </p:pic>
      <p:pic>
        <p:nvPicPr>
          <p:cNvPr id="18" name="Рисунок 17" descr="teacher_man_avatar_person_2836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5940152" y="4941168"/>
            <a:ext cx="1080120" cy="1080120"/>
          </a:xfrm>
          <a:prstGeom prst="rect">
            <a:avLst/>
          </a:prstGeom>
        </p:spPr>
      </p:pic>
      <p:pic>
        <p:nvPicPr>
          <p:cNvPr id="19" name="Рисунок 18" descr="user_person_customer_man_153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164288" y="4797152"/>
            <a:ext cx="936104" cy="936104"/>
          </a:xfrm>
          <a:prstGeom prst="rect">
            <a:avLst/>
          </a:prstGeom>
        </p:spPr>
      </p:pic>
      <p:pic>
        <p:nvPicPr>
          <p:cNvPr id="20" name="Рисунок 19" descr="person_user_customer_female_people_1690.pn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876256" y="5085184"/>
            <a:ext cx="1080120" cy="108012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35896" y="335699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местного бюджета приходится на одного гражданина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04248" y="2996953"/>
            <a:ext cx="21602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 на жилищно-коммунальное хозяйство приходится на одного гражданина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52120" y="6093296"/>
            <a:ext cx="26642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социальную политику приходится на одного гражданина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39552" y="5373216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образование  приходится на одного гражданина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83568" y="2636912"/>
            <a:ext cx="208823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accent2">
                    <a:lumMod val="50000"/>
                  </a:schemeClr>
                </a:solidFill>
              </a:rPr>
              <a:t>Расходов на культуру,  кинематографию приходится на одного гражданина</a:t>
            </a:r>
          </a:p>
        </p:txBody>
      </p:sp>
      <p:sp>
        <p:nvSpPr>
          <p:cNvPr id="26" name="Стрелка вправо 25"/>
          <p:cNvSpPr/>
          <p:nvPr/>
        </p:nvSpPr>
        <p:spPr>
          <a:xfrm rot="20388936">
            <a:off x="5516103" y="171113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право 26"/>
          <p:cNvSpPr/>
          <p:nvPr/>
        </p:nvSpPr>
        <p:spPr>
          <a:xfrm rot="1882442">
            <a:off x="5590263" y="382325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999592" y="2732894"/>
            <a:ext cx="1224136" cy="52322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66 929</a:t>
            </a:r>
            <a:endParaRPr lang="ru-RU" sz="1400" b="1" dirty="0"/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48064" y="2780928"/>
            <a:ext cx="1224136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5 577</a:t>
            </a:r>
            <a:endParaRPr lang="ru-RU" sz="1400" b="1" dirty="0"/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6732240" y="836712"/>
            <a:ext cx="1224136" cy="52322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5 727 </a:t>
            </a:r>
            <a:r>
              <a:rPr lang="ru-RU" sz="1400" dirty="0"/>
              <a:t>руб</a:t>
            </a:r>
            <a:r>
              <a:rPr lang="ru-RU" sz="1400" dirty="0" smtClean="0"/>
              <a:t>.</a:t>
            </a:r>
          </a:p>
          <a:p>
            <a:pPr algn="ctr"/>
            <a:r>
              <a:rPr lang="ru-RU" sz="1400" dirty="0" smtClean="0"/>
              <a:t>в </a:t>
            </a:r>
            <a:r>
              <a:rPr lang="ru-RU" sz="1400" dirty="0"/>
              <a:t>год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812360" y="1052736"/>
            <a:ext cx="1225151" cy="523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477,0</a:t>
            </a:r>
            <a:endParaRPr lang="ru-RU" sz="1400" b="1" dirty="0"/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020272" y="4077072"/>
            <a:ext cx="1224136" cy="5232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3 689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7688647" y="4713774"/>
            <a:ext cx="1241884" cy="52322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307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9512" y="3501008"/>
            <a:ext cx="1224136" cy="52322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30 447</a:t>
            </a:r>
            <a:endParaRPr lang="ru-RU" sz="1400" b="1" dirty="0"/>
          </a:p>
          <a:p>
            <a:pPr algn="ctr"/>
            <a:r>
              <a:rPr lang="ru-RU" sz="1400" dirty="0"/>
              <a:t>руб.в год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187624" y="3717032"/>
            <a:ext cx="1224136" cy="52322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2 537</a:t>
            </a:r>
            <a:endParaRPr lang="ru-RU" sz="1400" b="1" dirty="0"/>
          </a:p>
          <a:p>
            <a:pPr algn="ctr"/>
            <a:r>
              <a:rPr lang="ru-RU" sz="1400" dirty="0"/>
              <a:t>руб.в месяц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251520" y="836712"/>
            <a:ext cx="1296144" cy="52322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10 533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год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03648" y="980728"/>
            <a:ext cx="1296144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/>
              <a:t>878 </a:t>
            </a:r>
            <a:r>
              <a:rPr lang="ru-RU" sz="1400" dirty="0"/>
              <a:t>руб.</a:t>
            </a:r>
          </a:p>
          <a:p>
            <a:pPr algn="ctr"/>
            <a:r>
              <a:rPr lang="ru-RU" sz="1400" dirty="0"/>
              <a:t>в месяц</a:t>
            </a:r>
          </a:p>
        </p:txBody>
      </p:sp>
      <p:sp>
        <p:nvSpPr>
          <p:cNvPr id="28" name="Стрелка вправо 27"/>
          <p:cNvSpPr/>
          <p:nvPr/>
        </p:nvSpPr>
        <p:spPr>
          <a:xfrm rot="12147344" flipV="1">
            <a:off x="2491115" y="1491195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Стрелка вправо 28"/>
          <p:cNvSpPr/>
          <p:nvPr/>
        </p:nvSpPr>
        <p:spPr>
          <a:xfrm rot="9017010">
            <a:off x="2279512" y="3738601"/>
            <a:ext cx="1440160" cy="72008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445224"/>
            <a:ext cx="8136904" cy="522288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ДЕФИЦИТ ( - )            </a:t>
            </a:r>
            <a:r>
              <a:rPr lang="ru-RU" sz="2800" b="1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</a:rPr>
              <a:t>-14 478,0</a:t>
            </a:r>
            <a:endParaRPr lang="ru-RU" sz="2800" b="1" dirty="0">
              <a:solidFill>
                <a:schemeClr val="accent4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179512" y="6172200"/>
            <a:ext cx="8964488" cy="6858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ДЕФ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ИЦИТ (-)                                           - 7 966,6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1865726">
            <a:off x="403328" y="136811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ДОХОДЫ</a:t>
            </a:r>
          </a:p>
        </p:txBody>
      </p:sp>
      <p:sp>
        <p:nvSpPr>
          <p:cNvPr id="13" name="Стрелка вправо 12"/>
          <p:cNvSpPr/>
          <p:nvPr/>
        </p:nvSpPr>
        <p:spPr>
          <a:xfrm rot="19955601">
            <a:off x="5660078" y="1308340"/>
            <a:ext cx="3096344" cy="1728192"/>
          </a:xfrm>
          <a:prstGeom prst="right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РАСХОДЫ</a:t>
            </a:r>
          </a:p>
        </p:txBody>
      </p:sp>
      <p:pic>
        <p:nvPicPr>
          <p:cNvPr id="16" name="Рисунок 15" descr="1437389527_scales-09 копия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2656"/>
            <a:ext cx="3474710" cy="4325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563888" y="4149080"/>
            <a:ext cx="2016224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БЮДЖЕТ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707904" y="4797152"/>
            <a:ext cx="13681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ПЛАН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300192" y="4797152"/>
            <a:ext cx="215860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ИСПОЛНЕНО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humjachiRS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lum bright="-10000" contrast="-10000"/>
          </a:blip>
          <a:stretch>
            <a:fillRect/>
          </a:stretch>
        </p:blipFill>
        <p:spPr>
          <a:xfrm>
            <a:off x="5039544" y="3284984"/>
            <a:ext cx="4104456" cy="401610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1124744"/>
            <a:ext cx="7704856" cy="2880320"/>
          </a:xfrm>
        </p:spPr>
        <p:txBody>
          <a:bodyPr>
            <a:normAutofit fontScale="925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Начальник Финансового управления Администрации муниципального образования «Шумячский </a:t>
            </a: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–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Павлова Татьяна Владиславовна</a:t>
            </a: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График работы с 9:00 до 18:00, перерыв с 13:00 до 14:00.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Адрес: 216410, Смоленская область, п. Шумячи, </a:t>
            </a:r>
          </a:p>
          <a:p>
            <a:pPr algn="ctr"/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ул. Школьная, д.1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Телефон (848133) 4-19-44 , факс (848133)4-19-44</a:t>
            </a:r>
            <a:b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Электронная почта </a:t>
            </a:r>
            <a:r>
              <a:rPr lang="en-US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fsh20@mail.ru</a:t>
            </a:r>
            <a:endParaRPr lang="ru-RU" b="1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772400" cy="1362075"/>
          </a:xfrm>
        </p:spPr>
        <p:txBody>
          <a:bodyPr>
            <a:normAutofit/>
          </a:bodyPr>
          <a:lstStyle/>
          <a:p>
            <a:pPr algn="ctr"/>
            <a:r>
              <a:rPr lang="ru-RU" sz="44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КОНТАКТНАЯ ИНФОРМАЦИЯ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892480" cy="1143000"/>
          </a:xfrm>
        </p:spPr>
        <p:txBody>
          <a:bodyPr>
            <a:normAutofit fontScale="90000"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УВАЖАЕМЫЕ ЖИТЕЛИ ШУМЯЧСКОГО </a:t>
            </a:r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округа!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47800"/>
            <a:ext cx="8640960" cy="3277344"/>
          </a:xfrm>
        </p:spPr>
        <p:txBody>
          <a:bodyPr>
            <a:normAutofit fontScale="70000" lnSpcReduction="20000"/>
          </a:bodyPr>
          <a:lstStyle/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Представляем Вашему вниманию основные показатели исполнения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за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год.</a:t>
            </a: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Одной из главных задач этого проекта является обеспечение прозрачности и открытости бюджетного процесса произошедшего за данный период.</a:t>
            </a:r>
          </a:p>
          <a:p>
            <a:pPr marL="0" indent="627063" algn="just">
              <a:buNone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Представленная информация предназначена для широкого круга пользователей и будет интересна и полезна всем категориям населения, так как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затрагивает интересы каждого жителя муниципального образования «Шумячский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869160"/>
            <a:ext cx="871296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Начальник Финансового управления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Администрации муниципального </a:t>
            </a:r>
          </a:p>
          <a:p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 «</a:t>
            </a:r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Шумячский муниципальный</a:t>
            </a: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округ» Смоленской </a:t>
            </a:r>
            <a:r>
              <a:rPr lang="ru-RU" sz="22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области </a:t>
            </a:r>
            <a:endParaRPr lang="ru-RU" sz="22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Т.В. Павлова</a:t>
            </a:r>
            <a:endParaRPr lang="ru-RU" sz="22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Repor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4149080"/>
            <a:ext cx="3672408" cy="27866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-171400"/>
            <a:ext cx="8389440" cy="6408712"/>
          </a:xfrm>
        </p:spPr>
        <p:txBody>
          <a:bodyPr>
            <a:normAutofit/>
          </a:bodyPr>
          <a:lstStyle/>
          <a:p>
            <a:pPr indent="450850" algn="just">
              <a:spcBef>
                <a:spcPts val="0"/>
              </a:spcBef>
            </a:pP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Утвержден Решением Шумячского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депутатов от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25.12.2024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76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«О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бюджете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муниципального образования «Шумячский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Смоленской области на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 и на плановый период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годов»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(в редакции Решения Шумячского                       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окружного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Совета депутатов от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31.01.2025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№5, от 28.02.2025 года №34,от 25.04.2025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№101,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29.08.2025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№212,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16.12.2025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289,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от 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26.12.2025 </a:t>
            </a:r>
            <a:r>
              <a:rPr lang="ru-RU" dirty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 №</a:t>
            </a:r>
            <a:r>
              <a:rPr lang="ru-RU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290)</a:t>
            </a: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0850"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ts val="0"/>
              </a:spcBef>
            </a:pPr>
            <a:endParaRPr lang="ru-RU" sz="2000" dirty="0">
              <a:solidFill>
                <a:schemeClr val="accent1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548680"/>
            <a:ext cx="8820471" cy="1362075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72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72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округа</a:t>
            </a:r>
            <a:endParaRPr lang="ru-RU" sz="7200" b="1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C:\Documents and Settings\Сидоренкова\Рабочий стол\Byudzhet_Rost-tarif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7512" y="5301208"/>
            <a:ext cx="2986488" cy="1556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2276872"/>
            <a:ext cx="6552728" cy="79208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ДОХОДЫ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поступающие в бюджет денежные средства, за исключением средств, являющихся источниками финансирования дефицита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ГЛОССАРИЙ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6"/>
            <a:ext cx="5832648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РАСХОДЫ БЮДЖЕТА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выплачиваемые из бюджета денежные средства, за исключением средств, являющихся источниками финансирования дефицита бюджета.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4221088"/>
            <a:ext cx="5832648" cy="33855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расходов бюджета над его доходами.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4725144"/>
            <a:ext cx="5616624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ПРОФИЦИТ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превышение доходов бюджета над его расходами.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5517232"/>
            <a:ext cx="846043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МЕЖБЮДЖЕТНЫЕ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ТРАНСФЕРТЫ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 — средства, предоставляемые одним бюджетом бюджетной системы Российской Федерации другому бюджету бюджетной системы Российской Федерации.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51520" y="1268760"/>
            <a:ext cx="7128792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600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– это форма образования и расходования денежных средств, предназначенных для финансового обеспечения задач и функций государства и местного самоуправ</a:t>
            </a:r>
            <a:r>
              <a:rPr lang="ru-RU" sz="1600" dirty="0">
                <a:solidFill>
                  <a:schemeClr val="accent2"/>
                </a:solidFill>
                <a:cs typeface="Times New Roman" pitchFamily="18" charset="0"/>
              </a:rPr>
              <a:t>ления.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1359778-las-ganancias-y-el-exito-del-negocio-grafico-con-una-flecha-azul-apuntando-hacia-arriba-y-el-aumento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79512" y="3284984"/>
            <a:ext cx="2524566" cy="255498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7956376" cy="1080120"/>
          </a:xfrm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ОСНОВНЫЕ ХАРАКТЕРИСТИКИ 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БЮДЖЕТА МУНИЦИПАЛЬНОГО ОБРАЗОВАНИЯ «ШУМЯЧСКИЙ 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20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</a:t>
            </a:r>
            <a:r>
              <a:rPr lang="ru-RU" sz="20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 2025 год</a:t>
            </a:r>
            <a:endParaRPr lang="ru-RU" sz="20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1774299"/>
              </p:ext>
            </p:extLst>
          </p:nvPr>
        </p:nvGraphicFramePr>
        <p:xfrm>
          <a:off x="899592" y="1556792"/>
          <a:ext cx="7992888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1"/>
          <p:cNvSpPr txBox="1"/>
          <p:nvPr/>
        </p:nvSpPr>
        <p:spPr>
          <a:xfrm>
            <a:off x="8100392" y="1556792"/>
            <a:ext cx="827554" cy="360033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ru-RU" sz="11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Блок-схема: магнитный диск 6"/>
          <p:cNvSpPr/>
          <p:nvPr/>
        </p:nvSpPr>
        <p:spPr>
          <a:xfrm>
            <a:off x="323528" y="2924944"/>
            <a:ext cx="1944216" cy="2448272"/>
          </a:xfrm>
          <a:prstGeom prst="flowChartMagneticDisk">
            <a:avLst/>
          </a:prstGeom>
          <a:solidFill>
            <a:schemeClr val="accent2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424936" cy="1296144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23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ИСПОЛНЕНИЕ БЮДЖЕТА МУНИЦИПАЛЬНОГО ОБРАЗОВАНИЯ «ШУМЯЧСКИЙ 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муниципальный округ» </a:t>
            </a:r>
            <a:r>
              <a:rPr lang="ru-RU" sz="2300" b="1" dirty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СМОЛЕНСКОЙ ОБЛАСТИ ЗА </a:t>
            </a:r>
            <a:r>
              <a:rPr lang="ru-RU" sz="2300" b="1" dirty="0" smtClean="0">
                <a:ln>
                  <a:solidFill>
                    <a:srgbClr val="FFC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itchFamily="34" charset="0"/>
              </a:rPr>
              <a:t>2025 год</a:t>
            </a:r>
            <a:endParaRPr lang="ru-RU" sz="2300" b="1" dirty="0">
              <a:ln>
                <a:solidFill>
                  <a:srgbClr val="FFC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628800"/>
            <a:ext cx="8064896" cy="79208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Бюджет муниципального образования «Шумячский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муниципальный округ»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Смоленской области за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2025 год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 доходам исполнен в сумме 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525 725,3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525 969,2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100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%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 плановых назначений.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63688" y="2348880"/>
            <a:ext cx="7200800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По расходам исполнение на отчетную дату составило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533 691,9 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 при плане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540 447,2 </a:t>
            </a:r>
            <a:r>
              <a:rPr lang="ru-RU" sz="16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1600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рублей или </a:t>
            </a:r>
            <a:r>
              <a:rPr lang="ru-RU" sz="1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98,8%.</a:t>
            </a:r>
            <a:endParaRPr lang="ru-RU" sz="16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20" y="5877272"/>
            <a:ext cx="8424936" cy="5847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При запланированном дефиците бюджета в сумме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14 478,0тыс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. рублей на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01.01.2026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года бюджет исполнен с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дефицитом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в размере </a:t>
            </a:r>
            <a:r>
              <a:rPr lang="ru-RU" sz="16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7 966,6 </a:t>
            </a:r>
            <a:r>
              <a:rPr lang="ru-RU" sz="16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тыс. рублей.</a:t>
            </a:r>
          </a:p>
        </p:txBody>
      </p:sp>
      <p:sp>
        <p:nvSpPr>
          <p:cNvPr id="8" name="Блок-схема: магнитный диск 7"/>
          <p:cNvSpPr/>
          <p:nvPr/>
        </p:nvSpPr>
        <p:spPr>
          <a:xfrm>
            <a:off x="1619672" y="4437112"/>
            <a:ext cx="1728192" cy="1080120"/>
          </a:xfrm>
          <a:prstGeom prst="flowChartMagneticDisk">
            <a:avLst/>
          </a:prstGeom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магнитный диск 9"/>
          <p:cNvSpPr/>
          <p:nvPr/>
        </p:nvSpPr>
        <p:spPr>
          <a:xfrm>
            <a:off x="5508104" y="2996952"/>
            <a:ext cx="2016224" cy="2448272"/>
          </a:xfrm>
          <a:prstGeom prst="flowChartMagneticDisk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магнитный диск 10"/>
          <p:cNvSpPr/>
          <p:nvPr/>
        </p:nvSpPr>
        <p:spPr>
          <a:xfrm>
            <a:off x="7020272" y="4653136"/>
            <a:ext cx="1728192" cy="864096"/>
          </a:xfrm>
          <a:prstGeom prst="flowChartMagneticDisk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 rot="19575284">
            <a:off x="5597335" y="401616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540 447,2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605595" y="4795964"/>
            <a:ext cx="1744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525 725,3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18" name="TextBox 17"/>
          <p:cNvSpPr txBox="1"/>
          <p:nvPr/>
        </p:nvSpPr>
        <p:spPr>
          <a:xfrm rot="19179464">
            <a:off x="378108" y="4041077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525 969,2 </a:t>
            </a:r>
            <a:r>
              <a:rPr lang="ru-RU" dirty="0" err="1">
                <a:solidFill>
                  <a:schemeClr val="accent2">
                    <a:lumMod val="50000"/>
                  </a:schemeClr>
                </a:solidFill>
              </a:rPr>
              <a:t>тыс.руб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247835" y="3140969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1763688" y="4437112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508104" y="3212976"/>
            <a:ext cx="2091917" cy="338554"/>
          </a:xfrm>
          <a:prstGeom prst="rect">
            <a:avLst/>
          </a:prstGeom>
        </p:spPr>
        <p:txBody>
          <a:bodyPr wrap="square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ЗАПЛАНИРОВАНО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7164288" y="4643844"/>
            <a:ext cx="1460080" cy="338554"/>
          </a:xfrm>
          <a:prstGeom prst="rect">
            <a:avLst/>
          </a:prstGeom>
        </p:spPr>
        <p:txBody>
          <a:bodyPr wrap="none">
            <a:spAutoFit/>
            <a:scene3d>
              <a:camera prst="perspectiveRelaxedModerately"/>
              <a:lightRig rig="threePt" dir="t"/>
            </a:scene3d>
          </a:bodyPr>
          <a:lstStyle/>
          <a:p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ИСПОЛНЕНО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020272" y="4941168"/>
            <a:ext cx="1905982" cy="64633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533 691,9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>тыс.руб.</a:t>
            </a:r>
          </a:p>
        </p:txBody>
      </p:sp>
      <p:sp>
        <p:nvSpPr>
          <p:cNvPr id="24" name="Пятиугольник 23"/>
          <p:cNvSpPr/>
          <p:nvPr/>
        </p:nvSpPr>
        <p:spPr>
          <a:xfrm>
            <a:off x="3059832" y="3645024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РАСХОД</a:t>
            </a:r>
            <a:r>
              <a:rPr lang="ru-RU" sz="1200" dirty="0">
                <a:solidFill>
                  <a:schemeClr val="accent6">
                    <a:lumMod val="50000"/>
                  </a:schemeClr>
                </a:solidFill>
              </a:rPr>
              <a:t>АМ</a:t>
            </a:r>
          </a:p>
        </p:txBody>
      </p:sp>
      <p:sp>
        <p:nvSpPr>
          <p:cNvPr id="25" name="Пятиугольник 24"/>
          <p:cNvSpPr/>
          <p:nvPr/>
        </p:nvSpPr>
        <p:spPr>
          <a:xfrm flipH="1">
            <a:off x="3059832" y="4149080"/>
            <a:ext cx="2304256" cy="28803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131840" y="4149080"/>
            <a:ext cx="2160240" cy="26161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ИСПОЛНЕНИЕ ПО ДОХОДАМ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5576" y="3284984"/>
            <a:ext cx="7772400" cy="133826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04664"/>
            <a:ext cx="7772400" cy="1362075"/>
          </a:xfrm>
        </p:spPr>
        <p:txBody>
          <a:bodyPr>
            <a:noAutofit/>
          </a:bodyPr>
          <a:lstStyle/>
          <a:p>
            <a:pPr algn="ctr"/>
            <a:r>
              <a:rPr lang="ru-RU" sz="9600" b="1" cap="none" dirty="0">
                <a:ln w="1905"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ДОХОДЫ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217461"/>
              </p:ext>
            </p:extLst>
          </p:nvPr>
        </p:nvGraphicFramePr>
        <p:xfrm>
          <a:off x="179512" y="2552074"/>
          <a:ext cx="8784976" cy="25308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22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0902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НАИМЕНОВАНИЕ ПОКАЗАТЕЛЯ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ПЛАН НА </a:t>
                      </a:r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2025 </a:t>
                      </a:r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ГОД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ИСПОЛНЕНО НА </a:t>
                      </a:r>
                      <a:r>
                        <a:rPr lang="ru-RU" dirty="0" smtClean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01.01.2026</a:t>
                      </a:r>
                      <a:endParaRPr lang="ru-RU" dirty="0">
                        <a:solidFill>
                          <a:schemeClr val="accent1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accent1">
                              <a:lumMod val="60000"/>
                              <a:lumOff val="40000"/>
                            </a:schemeClr>
                          </a:solidFill>
                        </a:rPr>
                        <a:t>%</a:t>
                      </a:r>
                    </a:p>
                  </a:txBody>
                  <a:tcPr anchor="ctr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776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НАЛОГОВЫЕ и НЕНАЛОГОВЫЕ ДОХОДЫ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71 283,2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74 108,2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104,0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3187">
                <a:tc>
                  <a:txBody>
                    <a:bodyPr/>
                    <a:lstStyle/>
                    <a:p>
                      <a:pPr algn="l"/>
                      <a:r>
                        <a:rPr lang="ru-RU" b="1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БЕЗВОЗМЕЗДНЫЕ ПОСТУПЛЕНИЯ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454 686,0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451 617,1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99,3</a:t>
                      </a:r>
                      <a:endParaRPr lang="ru-RU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08912" cy="998984"/>
          </a:xfrm>
          <a:solidFill>
            <a:schemeClr val="accent3">
              <a:lumMod val="5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СТРУКТУРА ДОХОДОВ </a:t>
            </a:r>
            <a: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БЮДЖЕТА ОКРУГА</a:t>
            </a:r>
            <a:b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</a:br>
            <a:r>
              <a:rPr lang="ru-RU" sz="2800" b="1" cap="none" dirty="0" smtClean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ЗА 2025 </a:t>
            </a:r>
            <a:r>
              <a:rPr lang="ru-RU" sz="2800" b="1" cap="none" dirty="0">
                <a:ln w="1905"/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rebuchet MS" pitchFamily="34" charset="0"/>
              </a:rPr>
              <a:t>год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2092855"/>
              </p:ext>
            </p:extLst>
          </p:nvPr>
        </p:nvGraphicFramePr>
        <p:xfrm>
          <a:off x="0" y="1196752"/>
          <a:ext cx="9144000" cy="59766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06090"/>
          </a:xfrm>
        </p:spPr>
        <p:txBody>
          <a:bodyPr>
            <a:noAutofit/>
          </a:bodyPr>
          <a:lstStyle/>
          <a:p>
            <a:pPr algn="ctr"/>
            <a:r>
              <a:rPr lang="ru-RU" sz="2000" b="1" cap="none" dirty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СТРУКТУРА НАЛОГОВЫХ И НЕНАЛОГОВЫХ ДОХОДОВ </a:t>
            </a: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БЮДЖЕТА </a:t>
            </a:r>
            <a:b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2000" b="1" cap="none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ЗА 2025 год</a:t>
            </a:r>
            <a:endParaRPr lang="ru-RU" sz="2000" b="1" cap="none" dirty="0">
              <a:ln w="1905"/>
              <a:solidFill>
                <a:schemeClr val="accent1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28152143"/>
              </p:ext>
            </p:extLst>
          </p:nvPr>
        </p:nvGraphicFramePr>
        <p:xfrm>
          <a:off x="323527" y="1340768"/>
          <a:ext cx="8363273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54631</TotalTime>
  <Words>1266</Words>
  <Application>Microsoft Office PowerPoint</Application>
  <PresentationFormat>Экран (4:3)</PresentationFormat>
  <Paragraphs>297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Calibri</vt:lpstr>
      <vt:lpstr>Franklin Gothic Book</vt:lpstr>
      <vt:lpstr>Franklin Gothic Medium</vt:lpstr>
      <vt:lpstr>Times New Roman</vt:lpstr>
      <vt:lpstr>Trebuchet MS</vt:lpstr>
      <vt:lpstr>Wingdings 2</vt:lpstr>
      <vt:lpstr>Трек</vt:lpstr>
      <vt:lpstr>БЮДЖЕТ ДЛЯ ГРАЖДАН</vt:lpstr>
      <vt:lpstr>УВАЖАЕМЫЕ ЖИТЕЛИ ШУМЯЧСКОГО округа!</vt:lpstr>
      <vt:lpstr>БЮДЖЕТ  округа</vt:lpstr>
      <vt:lpstr>ГЛОССАРИЙ</vt:lpstr>
      <vt:lpstr>ОСНОВНЫЕ ХАРАКТЕРИСТИКИ  БЮДЖЕТА МУНИЦИПАЛЬНОГО ОБРАЗОВАНИЯ «ШУМЯЧСКИЙ муниципальный округ» СМОЛЕНСКОЙ ОБЛАСТИ ЗА 2025 год</vt:lpstr>
      <vt:lpstr>ИСПОЛНЕНИЕ БЮДЖЕТА МУНИЦИПАЛЬНОГО ОБРАЗОВАНИЯ «ШУМЯЧСКИЙ муниципальный округ» СМОЛЕНСКОЙ ОБЛАСТИ ЗА 2025 год</vt:lpstr>
      <vt:lpstr>ДОХОДЫ</vt:lpstr>
      <vt:lpstr>СТРУКТУРА ДОХОДОВ БЮДЖЕТА ОКРУГА ЗА 2025 год</vt:lpstr>
      <vt:lpstr>СТРУКТУРА НАЛОГОВЫХ И НЕНАЛОГОВЫХ ДОХОДОВ БЮДЖЕТА  ЗА 2025 год</vt:lpstr>
      <vt:lpstr>БЕЗВОЗМЕЗДНЫЕ ПОСТУПЛЕНИЯ ЗА 2025 ГОД</vt:lpstr>
      <vt:lpstr>МЕЖБЮДЖЕТНЫЕ ТРАНСФЕРТЫ </vt:lpstr>
      <vt:lpstr>МЕЖБЮДЖЕТНЫЕ ТРАНСФЕРТЫ БЮДЖЕТАМ БЮДЖЕТНОЙ СИСТЕМЫ </vt:lpstr>
      <vt:lpstr>ИНФОРМАЦИЯ ОБ ОБЪЕМЕ ДОХОДОВ БЮДЖЕТА МУНИЦИПАЛЬНОГО ОБРАЗОВАНИЯ «ШУМЯЧСКИЙ МУНИЦИПАЛЬНЫЙ ОКРУГ» СМОЛЕНСКОЙ ОБЛАСТИ В РАСЧЕТЕ НА ДУШУ НАСЕЛЕНИЯ</vt:lpstr>
      <vt:lpstr>РАСХОДЫ</vt:lpstr>
      <vt:lpstr>РАСХОДЫ</vt:lpstr>
      <vt:lpstr>Презентация PowerPoint</vt:lpstr>
      <vt:lpstr>РАСХОДЫ В РАСЧЕТЕ НА ДУШУ НАСЕЛЕНИЯ ЗА 2025 год</vt:lpstr>
      <vt:lpstr>ДЕФИЦИТ ( - )            -14 478,0</vt:lpstr>
      <vt:lpstr>КОНТАКТНАЯ ИНФОРМАЦИЯ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</dc:title>
  <dc:creator>Тимофеева</dc:creator>
  <cp:lastModifiedBy>ADMIN</cp:lastModifiedBy>
  <cp:revision>801</cp:revision>
  <cp:lastPrinted>2023-08-15T09:42:19Z</cp:lastPrinted>
  <dcterms:created xsi:type="dcterms:W3CDTF">2017-04-19T10:14:44Z</dcterms:created>
  <dcterms:modified xsi:type="dcterms:W3CDTF">2026-06-30T09:18:50Z</dcterms:modified>
</cp:coreProperties>
</file>