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326433.2</c:v>
                </c:pt>
                <c:pt idx="1">
                  <c:v>430075.3</c:v>
                </c:pt>
                <c:pt idx="2">
                  <c:v>433773.7</c:v>
                </c:pt>
                <c:pt idx="3">
                  <c:v>365665.7</c:v>
                </c:pt>
                <c:pt idx="4">
                  <c:v>369082.7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329277.2</c:v>
                </c:pt>
                <c:pt idx="1">
                  <c:v>432181.4</c:v>
                </c:pt>
                <c:pt idx="2">
                  <c:v>433773.7</c:v>
                </c:pt>
                <c:pt idx="3">
                  <c:v>365574.5</c:v>
                </c:pt>
                <c:pt idx="4">
                  <c:v>368991.5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-2844</c:v>
                </c:pt>
                <c:pt idx="1">
                  <c:v>-2106.1000000000349</c:v>
                </c:pt>
                <c:pt idx="2">
                  <c:v>0</c:v>
                </c:pt>
                <c:pt idx="3">
                  <c:v>91.200000000011642</c:v>
                </c:pt>
                <c:pt idx="4">
                  <c:v>91.200000000011642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136803</c:v>
                </c:pt>
                <c:pt idx="1">
                  <c:v>3689.3</c:v>
                </c:pt>
                <c:pt idx="2">
                  <c:v>154235.70000000001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137647</c:v>
                </c:pt>
                <c:pt idx="1">
                  <c:v>3567.8</c:v>
                </c:pt>
                <c:pt idx="2">
                  <c:v>151328.79999999999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52041868864325969"/>
                  <c:y val="-4.6265049165361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1511863556485796"/>
                  <c:y val="0.36813095547539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28073270997747807"/>
                  <c:y val="-0.19095829661516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198637.3</c:v>
                </c:pt>
                <c:pt idx="1">
                  <c:v>81907.8</c:v>
                </c:pt>
                <c:pt idx="2">
                  <c:v>7884.6</c:v>
                </c:pt>
                <c:pt idx="3">
                  <c:v>107697</c:v>
                </c:pt>
                <c:pt idx="4">
                  <c:v>956.3</c:v>
                </c:pt>
                <c:pt idx="5">
                  <c:v>13755.5</c:v>
                </c:pt>
                <c:pt idx="6">
                  <c:v>200</c:v>
                </c:pt>
                <c:pt idx="7">
                  <c:v>100</c:v>
                </c:pt>
                <c:pt idx="8">
                  <c:v>53</c:v>
                </c:pt>
                <c:pt idx="9">
                  <c:v>1.2</c:v>
                </c:pt>
                <c:pt idx="10">
                  <c:v>1</c:v>
                </c:pt>
                <c:pt idx="11">
                  <c:v>5636.2</c:v>
                </c:pt>
                <c:pt idx="12">
                  <c:v>139.9</c:v>
                </c:pt>
                <c:pt idx="13">
                  <c:v>3976.2</c:v>
                </c:pt>
                <c:pt idx="14">
                  <c:v>1482.9</c:v>
                </c:pt>
                <c:pt idx="15">
                  <c:v>100</c:v>
                </c:pt>
                <c:pt idx="16">
                  <c:v>569</c:v>
                </c:pt>
                <c:pt idx="17">
                  <c:v>10675.9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45.807604064165645</c:v>
                </c:pt>
                <c:pt idx="1">
                  <c:v>18.888698508119408</c:v>
                </c:pt>
                <c:pt idx="2">
                  <c:v>1.8182619024942472</c:v>
                </c:pt>
                <c:pt idx="3">
                  <c:v>24.835927264911717</c:v>
                </c:pt>
                <c:pt idx="4">
                  <c:v>0.22053165123852173</c:v>
                </c:pt>
                <c:pt idx="5">
                  <c:v>3.1721459046444482</c:v>
                </c:pt>
                <c:pt idx="6" formatCode="0.000">
                  <c:v>4.612185532542544E-2</c:v>
                </c:pt>
                <c:pt idx="7" formatCode="0.000">
                  <c:v>2.306092766271272E-2</c:v>
                </c:pt>
                <c:pt idx="8" formatCode="0.000">
                  <c:v>1.222229166123774E-2</c:v>
                </c:pt>
                <c:pt idx="9" formatCode="0.000">
                  <c:v>2.7673113195255262E-4</c:v>
                </c:pt>
                <c:pt idx="10" formatCode="0.000">
                  <c:v>2.3060927662712716E-4</c:v>
                </c:pt>
                <c:pt idx="11" formatCode="0.000">
                  <c:v>1.2997600049258142</c:v>
                </c:pt>
                <c:pt idx="12" formatCode="0.000">
                  <c:v>3.2262237800135089E-2</c:v>
                </c:pt>
                <c:pt idx="13">
                  <c:v>0.91694860572478309</c:v>
                </c:pt>
                <c:pt idx="14">
                  <c:v>0.34197049631036691</c:v>
                </c:pt>
                <c:pt idx="15">
                  <c:v>2.306092766271272E-2</c:v>
                </c:pt>
                <c:pt idx="16">
                  <c:v>0.13121667840083537</c:v>
                </c:pt>
                <c:pt idx="17">
                  <c:v>2.4619615763435472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8.5825931952906748E-2"/>
                  <c:y val="-8.18035858063943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1867425775143588"/>
                  <c:y val="-0.192719976162248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186651.2</c:v>
                </c:pt>
                <c:pt idx="1">
                  <c:v>75495.8</c:v>
                </c:pt>
                <c:pt idx="2">
                  <c:v>7534.6</c:v>
                </c:pt>
                <c:pt idx="3">
                  <c:v>61521.7</c:v>
                </c:pt>
                <c:pt idx="4">
                  <c:v>730.2</c:v>
                </c:pt>
                <c:pt idx="5">
                  <c:v>13824.4</c:v>
                </c:pt>
                <c:pt idx="6">
                  <c:v>3172.5</c:v>
                </c:pt>
                <c:pt idx="7">
                  <c:v>1376.9</c:v>
                </c:pt>
                <c:pt idx="8">
                  <c:v>10067.299999999999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51.793661373470826</c:v>
                </c:pt>
                <c:pt idx="1">
                  <c:v>20.949256690121889</c:v>
                </c:pt>
                <c:pt idx="2">
                  <c:v>2.0907688832675775</c:v>
                </c:pt>
                <c:pt idx="3">
                  <c:v>17.071597165837989</c:v>
                </c:pt>
                <c:pt idx="4">
                  <c:v>0.20262249337217442</c:v>
                </c:pt>
                <c:pt idx="5">
                  <c:v>3.8361194157412863</c:v>
                </c:pt>
                <c:pt idx="6" formatCode="0">
                  <c:v>0.88033396360342808</c:v>
                </c:pt>
                <c:pt idx="7">
                  <c:v>0.38207465232011356</c:v>
                </c:pt>
                <c:pt idx="8">
                  <c:v>2.7935653622647094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6.8349204034666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1"/>
                <c:pt idx="0">
                  <c:v>185359.2</c:v>
                </c:pt>
                <c:pt idx="1">
                  <c:v>77470.600000000006</c:v>
                </c:pt>
                <c:pt idx="2">
                  <c:v>7534.6</c:v>
                </c:pt>
                <c:pt idx="3">
                  <c:v>61521.7</c:v>
                </c:pt>
                <c:pt idx="4">
                  <c:v>894.6</c:v>
                </c:pt>
                <c:pt idx="5">
                  <c:v>18220.599999999999</c:v>
                </c:pt>
                <c:pt idx="6">
                  <c:v>0</c:v>
                </c:pt>
                <c:pt idx="8">
                  <c:v>3172.5</c:v>
                </c:pt>
                <c:pt idx="9">
                  <c:v>1376.9</c:v>
                </c:pt>
                <c:pt idx="10">
                  <c:v>2640.9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1"/>
                <c:pt idx="0">
                  <c:v>51.748617220504343</c:v>
                </c:pt>
                <c:pt idx="1">
                  <c:v>21.628257055721019</c:v>
                </c:pt>
                <c:pt idx="2">
                  <c:v>2.1035110817785792</c:v>
                </c:pt>
                <c:pt idx="3">
                  <c:v>17.175640076428369</c:v>
                </c:pt>
                <c:pt idx="4">
                  <c:v>0.24975460061039961</c:v>
                </c:pt>
                <c:pt idx="5">
                  <c:v>5.0868306236103802</c:v>
                </c:pt>
                <c:pt idx="6">
                  <c:v>0</c:v>
                </c:pt>
                <c:pt idx="8">
                  <c:v>0.88569916212440492</c:v>
                </c:pt>
                <c:pt idx="9">
                  <c:v>0.38440320766874492</c:v>
                </c:pt>
                <c:pt idx="10">
                  <c:v>0.73728697155377187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86063.9</c:v>
                </c:pt>
                <c:pt idx="1">
                  <c:v>537.79999999999995</c:v>
                </c:pt>
                <c:pt idx="2">
                  <c:v>16315.5</c:v>
                </c:pt>
                <c:pt idx="3">
                  <c:v>30349.8</c:v>
                </c:pt>
                <c:pt idx="4">
                  <c:v>199565.2</c:v>
                </c:pt>
                <c:pt idx="5">
                  <c:v>72120.399999999994</c:v>
                </c:pt>
                <c:pt idx="6">
                  <c:v>28520.1</c:v>
                </c:pt>
                <c:pt idx="7">
                  <c:v>300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19.865366651286283</c:v>
                </c:pt>
                <c:pt idx="1">
                  <c:v>0.12413560372074428</c:v>
                </c:pt>
                <c:pt idx="2">
                  <c:v>3.7659621467196045</c:v>
                </c:pt>
                <c:pt idx="3" formatCode="0.00">
                  <c:v>7.0053751316546009</c:v>
                </c:pt>
                <c:pt idx="4">
                  <c:v>46.063864975178646</c:v>
                </c:pt>
                <c:pt idx="5">
                  <c:v>16.646912224956427</c:v>
                </c:pt>
                <c:pt idx="6">
                  <c:v>6.5830417100706553</c:v>
                </c:pt>
                <c:pt idx="7">
                  <c:v>6.9246339003762147E-2</c:v>
                </c:pt>
                <c:pt idx="8" formatCode="0.0000">
                  <c:v>2.3082113001254051E-4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6"/>
                <c:pt idx="0">
                  <c:v>73628</c:v>
                </c:pt>
                <c:pt idx="1">
                  <c:v>13824.4</c:v>
                </c:pt>
                <c:pt idx="2">
                  <c:v>186706.4</c:v>
                </c:pt>
                <c:pt idx="3">
                  <c:v>65279.1</c:v>
                </c:pt>
                <c:pt idx="4">
                  <c:v>20935.7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6"/>
                <c:pt idx="0">
                  <c:v>20.430962670510073</c:v>
                </c:pt>
                <c:pt idx="1">
                  <c:v>3.8361194157412863</c:v>
                </c:pt>
                <c:pt idx="2">
                  <c:v>51.808978768203971</c:v>
                </c:pt>
                <c:pt idx="3">
                  <c:v>18.114234466025074</c:v>
                </c:pt>
                <c:pt idx="4">
                  <c:v>5.8094271904845671</c:v>
                </c:pt>
                <c:pt idx="5" formatCode="0.0000">
                  <c:v>2.7748903502078116E-4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6"/>
                <c:pt idx="0">
                  <c:v>73606.5</c:v>
                </c:pt>
                <c:pt idx="1">
                  <c:v>18220.599999999999</c:v>
                </c:pt>
                <c:pt idx="2">
                  <c:v>185791.7</c:v>
                </c:pt>
                <c:pt idx="3">
                  <c:v>66876.5</c:v>
                </c:pt>
                <c:pt idx="4">
                  <c:v>13695.3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6"/>
                <c:pt idx="0">
                  <c:v>20.549476872154457</c:v>
                </c:pt>
                <c:pt idx="1">
                  <c:v>5.0868306236103802</c:v>
                </c:pt>
                <c:pt idx="2">
                  <c:v>51.869362653953921</c:v>
                </c:pt>
                <c:pt idx="3">
                  <c:v>18.670594173621048</c:v>
                </c:pt>
                <c:pt idx="4">
                  <c:v>3.8234564964672542</c:v>
                </c:pt>
                <c:pt idx="5">
                  <c:v>2.7918019294701499E-4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7302.6</c:v>
                </c:pt>
                <c:pt idx="1">
                  <c:v>10674.2</c:v>
                </c:pt>
                <c:pt idx="2">
                  <c:v>10043.9</c:v>
                </c:pt>
                <c:pt idx="3" formatCode="#,##0.00">
                  <c:v>2639.1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820.6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69395.3</c:v>
                </c:pt>
                <c:pt idx="1">
                  <c:v>364378.4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15.998042297170162</c:v>
                </c:pt>
                <c:pt idx="1">
                  <c:v>84.001957702829841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19%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70937.7</c:v>
                </c:pt>
                <c:pt idx="1">
                  <c:v>294728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19.399604611534524</c:v>
                </c:pt>
                <c:pt idx="1">
                  <c:v>80.600395388465472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76539.100000000006</c:v>
                </c:pt>
                <c:pt idx="1">
                  <c:v>292543.7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20.737650196649639</c:v>
                </c:pt>
                <c:pt idx="1">
                  <c:v>79.262349803350347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53,3,0</a:t>
                    </a:r>
                    <a:r>
                      <a:rPr lang="ru-RU" baseline="0" dirty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37010.300000000003</c:v>
                </c:pt>
                <c:pt idx="1">
                  <c:v>13755.5</c:v>
                </c:pt>
                <c:pt idx="2">
                  <c:v>4856.7</c:v>
                </c:pt>
                <c:pt idx="4">
                  <c:v>158</c:v>
                </c:pt>
                <c:pt idx="5">
                  <c:v>329.9</c:v>
                </c:pt>
                <c:pt idx="6">
                  <c:v>1164.0999999999999</c:v>
                </c:pt>
                <c:pt idx="7">
                  <c:v>4898.2</c:v>
                </c:pt>
                <c:pt idx="8" formatCode="General">
                  <c:v>1450</c:v>
                </c:pt>
                <c:pt idx="9">
                  <c:v>5772.6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53.332574396248745</c:v>
                </c:pt>
                <c:pt idx="1">
                  <c:v>19.821947595874647</c:v>
                </c:pt>
                <c:pt idx="2">
                  <c:v>6.9986007697927661</c:v>
                </c:pt>
                <c:pt idx="3">
                  <c:v>0</c:v>
                </c:pt>
                <c:pt idx="4">
                  <c:v>0.22768112537880805</c:v>
                </c:pt>
                <c:pt idx="5">
                  <c:v>0.47539242571182766</c:v>
                </c:pt>
                <c:pt idx="6">
                  <c:v>1.6774911269206989</c:v>
                </c:pt>
                <c:pt idx="7">
                  <c:v>7.0584030906992252</c:v>
                </c:pt>
                <c:pt idx="8">
                  <c:v>2.0894786822738718</c:v>
                </c:pt>
                <c:pt idx="9">
                  <c:v>8.3184307870994143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37713.199999999997</c:v>
                </c:pt>
                <c:pt idx="1">
                  <c:v>13824.4</c:v>
                </c:pt>
                <c:pt idx="2">
                  <c:v>5112.8</c:v>
                </c:pt>
                <c:pt idx="3">
                  <c:v>173.5</c:v>
                </c:pt>
                <c:pt idx="4">
                  <c:v>350.4</c:v>
                </c:pt>
                <c:pt idx="5">
                  <c:v>1202.5</c:v>
                </c:pt>
                <c:pt idx="6">
                  <c:v>4961.8</c:v>
                </c:pt>
                <c:pt idx="7" formatCode="General">
                  <c:v>1508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53.163757545342541</c:v>
                </c:pt>
                <c:pt idx="1">
                  <c:v>19.488058552703915</c:v>
                </c:pt>
                <c:pt idx="2">
                  <c:v>7.2074408848315006</c:v>
                </c:pt>
                <c:pt idx="3">
                  <c:v>0.24458046344826029</c:v>
                </c:pt>
                <c:pt idx="4">
                  <c:v>0.49395385816870546</c:v>
                </c:pt>
                <c:pt idx="5">
                  <c:v>1.695147016118346</c:v>
                </c:pt>
                <c:pt idx="6">
                  <c:v>6.9945783489197586</c:v>
                </c:pt>
                <c:pt idx="7">
                  <c:v>2.1258059877808448</c:v>
                </c:pt>
                <c:pt idx="8">
                  <c:v>8.5866773426861283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6.7003307469351028E-2"/>
                  <c:y val="-2.6029455978639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141763113939962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8.2194859028697533E-3"/>
                  <c:y val="-0.11119784412739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9.4137060121591443E-3"/>
                  <c:y val="-6.49201402455135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38429.4</c:v>
                </c:pt>
                <c:pt idx="1">
                  <c:v>18220.599999999999</c:v>
                </c:pt>
                <c:pt idx="2">
                  <c:v>5376.1</c:v>
                </c:pt>
                <c:pt idx="3">
                  <c:v>190.5</c:v>
                </c:pt>
                <c:pt idx="4">
                  <c:v>369.7</c:v>
                </c:pt>
                <c:pt idx="5">
                  <c:v>1242.2</c:v>
                </c:pt>
                <c:pt idx="6">
                  <c:v>5051.1000000000004</c:v>
                </c:pt>
                <c:pt idx="7" formatCode="General">
                  <c:v>1568.3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50.208847504086151</c:v>
                </c:pt>
                <c:pt idx="1">
                  <c:v>23.805610465761944</c:v>
                </c:pt>
                <c:pt idx="2">
                  <c:v>7.0239916591650564</c:v>
                </c:pt>
                <c:pt idx="3">
                  <c:v>0.24889239617398168</c:v>
                </c:pt>
                <c:pt idx="4">
                  <c:v>0.48302109640693458</c:v>
                </c:pt>
                <c:pt idx="5">
                  <c:v>1.6229613361014177</c:v>
                </c:pt>
                <c:pt idx="6">
                  <c:v>6.5993720856398905</c:v>
                </c:pt>
                <c:pt idx="7">
                  <c:v>2.0490180835677454</c:v>
                </c:pt>
                <c:pt idx="8">
                  <c:v>7.9582853730968877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209980</c:v>
                </c:pt>
                <c:pt idx="1">
                  <c:v>3961.3</c:v>
                </c:pt>
                <c:pt idx="2">
                  <c:v>150437.1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2026-2027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4739810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23565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536024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1838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4415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99402858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02087"/>
              </p:ext>
            </p:extLst>
          </p:nvPr>
        </p:nvGraphicFramePr>
        <p:xfrm>
          <a:off x="251520" y="1138772"/>
          <a:ext cx="8136903" cy="5237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1 778,3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3 546,9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3 827,0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42 294,1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31 714,5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32 663,1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17 783,1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35 468,9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38 269,5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34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8037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8503955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7 974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2025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18362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33277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32746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02221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6636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49161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91206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430 075,3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433 773,7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365 665,7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369 082,7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35 566,2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69 395,3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70 937,7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76 539,1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394 509,1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364 378,4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728,0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292 543,7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43455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5 190,7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13 755,5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22916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951834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6161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219135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0756214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«Укрепление общественного здоровья среди населения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2025 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043849"/>
              </p:ext>
            </p:extLst>
          </p:nvPr>
        </p:nvGraphicFramePr>
        <p:xfrm>
          <a:off x="-1" y="840277"/>
          <a:ext cx="8337947" cy="75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198 637,3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81 907,8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7 884,6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107 697,0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956,3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13 755,5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5 636,2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3 976,2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1 482,9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569,0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10 675,9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5276"/>
              </p:ext>
            </p:extLst>
          </p:nvPr>
        </p:nvGraphicFramePr>
        <p:xfrm>
          <a:off x="0" y="840277"/>
          <a:ext cx="8388425" cy="8015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186 651,3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185 359,2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75 495,8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77 470,6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521,9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61 521,9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10 067,3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2 640,9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79249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048440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109060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46974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86 063,9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537,8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16 315,5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30 349,8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199 565,2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72 120,4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28 520,1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461060"/>
              </p:ext>
            </p:extLst>
          </p:nvPr>
        </p:nvGraphicFramePr>
        <p:xfrm>
          <a:off x="0" y="1196752"/>
          <a:ext cx="8388424" cy="3528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2026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73 628,0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73 606,5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75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13 824,4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18 220,6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186 706,4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185 791,7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65 279,1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66 876,5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935,7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13 695,3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486117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03517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939170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95240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38825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10 674,2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532289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15 059,5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28 714,1тыс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55 060,4тыс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54 399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4 533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3 806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577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25 027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086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754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48 588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049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24 815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2 068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676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50 040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4 170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1 857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25 196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2 100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9 069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82059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209 980,0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136 803,0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137 647,0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43 782,8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3 961 3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3 689,3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3 567,8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150 117,4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150 437,1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154 235,7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151 328,8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3 935,6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22671</TotalTime>
  <Words>5534</Words>
  <Application>Microsoft Office PowerPoint</Application>
  <PresentationFormat>Экран (4:3)</PresentationFormat>
  <Paragraphs>1027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окружного Совета депутатов «О бюджете муниципального образования «Шумячский муниципальный округ» Смоленской области на 2025 год и на плановый период 2026 и 2027 годов»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2025 ГОД И НА ПЛАНОВЫЙ ПЕРИОД 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2025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2026-2027 гг. </vt:lpstr>
      <vt:lpstr>III. ДОХОДЫ БЮДЖЕТА</vt:lpstr>
      <vt:lpstr>Состав Доходов бюджета </vt:lpstr>
      <vt:lpstr>Структура доходов бюджета        На 2025 год </vt:lpstr>
      <vt:lpstr>Структура доходов бюджета        на 2026 год </vt:lpstr>
      <vt:lpstr>Структура доходов бюджета        на 2027 год </vt:lpstr>
      <vt:lpstr>Структура налоговых и неналоговых доходов  бюджета на 2025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2025 год  </vt:lpstr>
      <vt:lpstr>Безвозмездные поступления  на 2026 год  </vt:lpstr>
      <vt:lpstr>Безвозмездные поступления  на 2027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2025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2026-2027 гг.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2026-2027 гг.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2067</cp:revision>
  <cp:lastPrinted>2025-06-27T08:18:18Z</cp:lastPrinted>
  <dcterms:created xsi:type="dcterms:W3CDTF">2015-12-24T11:55:56Z</dcterms:created>
  <dcterms:modified xsi:type="dcterms:W3CDTF">2025-09-09T10:57:59Z</dcterms:modified>
</cp:coreProperties>
</file>