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306" r:id="rId48"/>
    <p:sldId id="35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6445" autoAdjust="0"/>
  </p:normalViewPr>
  <p:slideViewPr>
    <p:cSldViewPr>
      <p:cViewPr varScale="1">
        <p:scale>
          <a:sx n="113" d="100"/>
          <a:sy n="113" d="100"/>
        </p:scale>
        <p:origin x="164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(факт)</c:v>
                </c:pt>
                <c:pt idx="2">
                  <c:v>2025 (план)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326433.2</c:v>
                </c:pt>
                <c:pt idx="1">
                  <c:v>430075.3</c:v>
                </c:pt>
                <c:pt idx="2">
                  <c:v>513831.2</c:v>
                </c:pt>
                <c:pt idx="3">
                  <c:v>389927.5</c:v>
                </c:pt>
                <c:pt idx="4">
                  <c:v>448945.6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(факт)</c:v>
                </c:pt>
                <c:pt idx="2">
                  <c:v>2025 (план)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329277.2</c:v>
                </c:pt>
                <c:pt idx="1">
                  <c:v>432181.4</c:v>
                </c:pt>
                <c:pt idx="2">
                  <c:v>531788.30000000005</c:v>
                </c:pt>
                <c:pt idx="3">
                  <c:v>389836.3</c:v>
                </c:pt>
                <c:pt idx="4">
                  <c:v>448854.4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(факт)</c:v>
                </c:pt>
                <c:pt idx="2">
                  <c:v>2025 (план)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-2844</c:v>
                </c:pt>
                <c:pt idx="1">
                  <c:v>-2106.1000000000349</c:v>
                </c:pt>
                <c:pt idx="2">
                  <c:v>-17957.100000000035</c:v>
                </c:pt>
                <c:pt idx="3">
                  <c:v>91.200000000011642</c:v>
                </c:pt>
                <c:pt idx="4">
                  <c:v>91.199999999953434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136803</c:v>
                </c:pt>
                <c:pt idx="1">
                  <c:v>14762.5</c:v>
                </c:pt>
                <c:pt idx="2">
                  <c:v>166089.4</c:v>
                </c:pt>
                <c:pt idx="3">
                  <c:v>1334.9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6530313966680297E-2"/>
                  <c:y val="-2.12442124035280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13-4C40-9EFD-00A9ED811C17}"/>
                </c:ext>
              </c:extLst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0045E-2"/>
                  <c:y val="0.175383831810895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137647</c:v>
                </c:pt>
                <c:pt idx="1">
                  <c:v>70259.600000000006</c:v>
                </c:pt>
                <c:pt idx="2">
                  <c:v>163146.5</c:v>
                </c:pt>
                <c:pt idx="3">
                  <c:v>1353.4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52373608875252164"/>
                  <c:y val="-8.856738919566609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5.5009528883092636E-2"/>
                  <c:y val="4.29957586554493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8.4529780670728569E-2"/>
                  <c:y val="-1.11601567205340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52041868864325969"/>
                  <c:y val="-4.6265049165361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30151164280079285"/>
                  <c:y val="0.45990677283764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dLbl>
              <c:idx val="17"/>
              <c:layout>
                <c:manualLayout>
                  <c:x val="0.28073270997747807"/>
                  <c:y val="-0.190958296615166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14-4558-B9BB-B97CFD8E7E9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8"/>
                <c:pt idx="0">
                  <c:v>234701.7</c:v>
                </c:pt>
                <c:pt idx="1">
                  <c:v>96106.6</c:v>
                </c:pt>
                <c:pt idx="2">
                  <c:v>8880.7000000000007</c:v>
                </c:pt>
                <c:pt idx="3">
                  <c:v>130209.3</c:v>
                </c:pt>
                <c:pt idx="4">
                  <c:v>955.5</c:v>
                </c:pt>
                <c:pt idx="5">
                  <c:v>28661.7</c:v>
                </c:pt>
                <c:pt idx="6">
                  <c:v>701</c:v>
                </c:pt>
                <c:pt idx="7">
                  <c:v>100</c:v>
                </c:pt>
                <c:pt idx="8">
                  <c:v>53</c:v>
                </c:pt>
                <c:pt idx="9">
                  <c:v>1.2</c:v>
                </c:pt>
                <c:pt idx="10">
                  <c:v>1</c:v>
                </c:pt>
                <c:pt idx="11">
                  <c:v>0</c:v>
                </c:pt>
                <c:pt idx="12">
                  <c:v>4043.1</c:v>
                </c:pt>
                <c:pt idx="13">
                  <c:v>6446.4</c:v>
                </c:pt>
                <c:pt idx="14">
                  <c:v>1837.6</c:v>
                </c:pt>
                <c:pt idx="15">
                  <c:v>134.6</c:v>
                </c:pt>
                <c:pt idx="16">
                  <c:v>8819.1</c:v>
                </c:pt>
                <c:pt idx="17">
                  <c:v>13135.8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8"/>
                <c:pt idx="0">
                  <c:v>43.886842700186222</c:v>
                </c:pt>
                <c:pt idx="1">
                  <c:v>17.970961593587592</c:v>
                </c:pt>
                <c:pt idx="2">
                  <c:v>1.6606010266118389</c:v>
                </c:pt>
                <c:pt idx="3">
                  <c:v>24.347821371559547</c:v>
                </c:pt>
                <c:pt idx="4">
                  <c:v>0.17866883026423724</c:v>
                </c:pt>
                <c:pt idx="5">
                  <c:v>5.3594478413233793</c:v>
                </c:pt>
                <c:pt idx="6">
                  <c:v>0.13107990582441686</c:v>
                </c:pt>
                <c:pt idx="7">
                  <c:v>1.8698987992070877E-2</c:v>
                </c:pt>
                <c:pt idx="8">
                  <c:v>9.9104636357975669E-3</c:v>
                </c:pt>
                <c:pt idx="9">
                  <c:v>2.2438785590485054E-4</c:v>
                </c:pt>
                <c:pt idx="10">
                  <c:v>1.8698987992070879E-4</c:v>
                </c:pt>
                <c:pt idx="11">
                  <c:v>0</c:v>
                </c:pt>
                <c:pt idx="12">
                  <c:v>0.75601878350741769</c:v>
                </c:pt>
                <c:pt idx="13">
                  <c:v>1.205411561920857</c:v>
                </c:pt>
                <c:pt idx="14">
                  <c:v>0.34361260334229449</c:v>
                </c:pt>
                <c:pt idx="15">
                  <c:v>2.5168837837327401E-2</c:v>
                </c:pt>
                <c:pt idx="16">
                  <c:v>1.6490824500087229</c:v>
                </c:pt>
                <c:pt idx="17">
                  <c:v>2.4562616646624464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-1.2485796433170217E-2"/>
                  <c:y val="0.209759530345584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EC-493F-82E1-F4E234481780}"/>
                </c:ext>
              </c:extLst>
            </c:dLbl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5.5606660902759786E-2"/>
                  <c:y val="-4.22707993888407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6.727020302731257E-2"/>
                  <c:y val="-1.33651487006522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20647922810224822"/>
                  <c:y val="-4.77915211147952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4.2897197712679858E-2"/>
                  <c:y val="-0.332323610151331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-0.18745020867477691"/>
                  <c:y val="-0.241769160543450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5844715593891034"/>
                  <c:y val="-1.89559255197073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1977396072586412"/>
                  <c:y val="-0.297363265771905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459580845586488"/>
                      <c:h val="0.222424920593661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42039113056995725"/>
                  <c:y val="-0.32330964351150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-2.6657584146733155E-2"/>
                  <c:y val="-0.117209144567084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47542103690161852"/>
                  <c:y val="-1.10381150425085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6929222813815124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0.193451909239030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44267132339884208"/>
                  <c:y val="-0.13208111175213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6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0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</c:v>
                </c:pt>
                <c:pt idx="14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5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6"/>
                <c:pt idx="0">
                  <c:v>197771</c:v>
                </c:pt>
                <c:pt idx="1">
                  <c:v>78511.7</c:v>
                </c:pt>
                <c:pt idx="2">
                  <c:v>7534.6</c:v>
                </c:pt>
                <c:pt idx="3">
                  <c:v>66514.899999999994</c:v>
                </c:pt>
                <c:pt idx="4">
                  <c:v>730.2</c:v>
                </c:pt>
                <c:pt idx="5">
                  <c:v>13824.4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3538.3</c:v>
                </c:pt>
                <c:pt idx="11">
                  <c:v>3172.5</c:v>
                </c:pt>
                <c:pt idx="12">
                  <c:v>0</c:v>
                </c:pt>
                <c:pt idx="13">
                  <c:v>0</c:v>
                </c:pt>
                <c:pt idx="14">
                  <c:v>1376.9</c:v>
                </c:pt>
                <c:pt idx="15">
                  <c:v>11661.9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6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0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</c:v>
                </c:pt>
                <c:pt idx="14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5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0.0</c:formatCode>
                <c:ptCount val="16"/>
                <c:pt idx="0">
                  <c:v>51.417650539574524</c:v>
                </c:pt>
                <c:pt idx="1">
                  <c:v>20.411926692325533</c:v>
                </c:pt>
                <c:pt idx="2">
                  <c:v>1.9588889663068814</c:v>
                </c:pt>
                <c:pt idx="3">
                  <c:v>17.292929114353193</c:v>
                </c:pt>
                <c:pt idx="4">
                  <c:v>0.18984162705349783</c:v>
                </c:pt>
                <c:pt idx="5">
                  <c:v>3.5941476157742742</c:v>
                </c:pt>
                <c:pt idx="6" formatCode="0">
                  <c:v>0</c:v>
                </c:pt>
                <c:pt idx="7" formatCode="0">
                  <c:v>0</c:v>
                </c:pt>
                <c:pt idx="8" formatCode="0">
                  <c:v>0</c:v>
                </c:pt>
                <c:pt idx="9" formatCode="0">
                  <c:v>0</c:v>
                </c:pt>
                <c:pt idx="10">
                  <c:v>0.91990773624129196</c:v>
                </c:pt>
                <c:pt idx="11" formatCode="0">
                  <c:v>0.82480493265847965</c:v>
                </c:pt>
                <c:pt idx="12" formatCode="0">
                  <c:v>0</c:v>
                </c:pt>
                <c:pt idx="13" formatCode="0">
                  <c:v>0</c:v>
                </c:pt>
                <c:pt idx="14">
                  <c:v>0.35797444027658332</c:v>
                </c:pt>
                <c:pt idx="15">
                  <c:v>3.0319283354357518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2.11290598669904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1.352577407619808E-2"/>
                  <c:y val="-7.9623477648939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6.5930507078252307E-2"/>
                  <c:y val="-0.14420333728515911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685194619189152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4928683781782755"/>
                  <c:y val="-0.286067119753000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44926682425226894"/>
                  <c:y val="-9.93710891189541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8800881761310213"/>
                  <c:y val="0.125565988093804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1"/>
                <c:pt idx="0">
                  <c:v>240107.4</c:v>
                </c:pt>
                <c:pt idx="1">
                  <c:v>77488.5</c:v>
                </c:pt>
                <c:pt idx="2">
                  <c:v>7534.6</c:v>
                </c:pt>
                <c:pt idx="3">
                  <c:v>81528</c:v>
                </c:pt>
                <c:pt idx="4">
                  <c:v>894.6</c:v>
                </c:pt>
                <c:pt idx="5">
                  <c:v>18220.599999999999</c:v>
                </c:pt>
                <c:pt idx="6">
                  <c:v>0</c:v>
                </c:pt>
                <c:pt idx="7">
                  <c:v>3480.3</c:v>
                </c:pt>
                <c:pt idx="8">
                  <c:v>3172.5</c:v>
                </c:pt>
                <c:pt idx="9">
                  <c:v>1376.9</c:v>
                </c:pt>
                <c:pt idx="10">
                  <c:v>4251.1000000000004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</c:formatCode>
                <c:ptCount val="11"/>
                <c:pt idx="0">
                  <c:v>54.812220853797875</c:v>
                </c:pt>
                <c:pt idx="1">
                  <c:v>17.689237298098757</c:v>
                </c:pt>
                <c:pt idx="2">
                  <c:v>1.7200142904592925</c:v>
                </c:pt>
                <c:pt idx="3">
                  <c:v>18.611382830218616</c:v>
                </c:pt>
                <c:pt idx="4">
                  <c:v>0.20422116426152456</c:v>
                </c:pt>
                <c:pt idx="5">
                  <c:v>4.1594367824094949</c:v>
                </c:pt>
                <c:pt idx="6">
                  <c:v>0</c:v>
                </c:pt>
                <c:pt idx="7">
                  <c:v>0.79449018329911025</c:v>
                </c:pt>
                <c:pt idx="8">
                  <c:v>0.72422495374434015</c:v>
                </c:pt>
                <c:pt idx="9">
                  <c:v>0.3143216197984498</c:v>
                </c:pt>
                <c:pt idx="10">
                  <c:v>0.97045002391254986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0.12205998850369294"/>
                  <c:y val="-0.211115619432839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2.9604802364954507E-2"/>
                  <c:y val="-6.82652013212200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41247011201653921"/>
                  <c:y val="0.584913746647816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dLbl>
              <c:idx val="9"/>
              <c:layout>
                <c:manualLayout>
                  <c:x val="9.4542514599827071E-2"/>
                  <c:y val="-8.0569221405793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1F-4F74-938D-B88DE5BB960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103465.9</c:v>
                </c:pt>
                <c:pt idx="1">
                  <c:v>418.6</c:v>
                </c:pt>
                <c:pt idx="2">
                  <c:v>759.4</c:v>
                </c:pt>
                <c:pt idx="3">
                  <c:v>33541.699999999997</c:v>
                </c:pt>
                <c:pt idx="4">
                  <c:v>37737.699999999997</c:v>
                </c:pt>
                <c:pt idx="5">
                  <c:v>241680.9</c:v>
                </c:pt>
                <c:pt idx="6">
                  <c:v>84775.3</c:v>
                </c:pt>
                <c:pt idx="7">
                  <c:v>29357.599999999999</c:v>
                </c:pt>
                <c:pt idx="8">
                  <c:v>50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19.456227019747153</c:v>
                </c:pt>
                <c:pt idx="1">
                  <c:v>7.8715563586323201E-2</c:v>
                </c:pt>
                <c:pt idx="2">
                  <c:v>0.14280123981713769</c:v>
                </c:pt>
                <c:pt idx="3">
                  <c:v>6.3073430939879991</c:v>
                </c:pt>
                <c:pt idx="4" formatCode="0.00">
                  <c:v>7.0963791780974406</c:v>
                </c:pt>
                <c:pt idx="5">
                  <c:v>45.446842454729619</c:v>
                </c:pt>
                <c:pt idx="6">
                  <c:v>15.941556420687114</c:v>
                </c:pt>
                <c:pt idx="7">
                  <c:v>5.5205447432915475</c:v>
                </c:pt>
                <c:pt idx="8">
                  <c:v>9.4022412310467273E-3</c:v>
                </c:pt>
                <c:pt idx="9" formatCode="0.0000">
                  <c:v>1.8804482462093456E-4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-3.8942918573941052E-3"/>
                  <c:y val="-9.78874821989475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4.3867674833514142E-3"/>
                  <c:y val="-9.9973109048489563E-4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layout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-5.5103704630391236E-2"/>
                  <c:y val="8.7963711102804923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dLbl>
              <c:idx val="7"/>
              <c:layout>
                <c:manualLayout>
                  <c:x val="-2.6850132898398778E-2"/>
                  <c:y val="-7.4183834371938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6C-4D89-BDB8-50C2C0551CD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 культура и спорт 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76772.800000000003</c:v>
                </c:pt>
                <c:pt idx="1">
                  <c:v>449.8</c:v>
                </c:pt>
                <c:pt idx="2">
                  <c:v>13824.4</c:v>
                </c:pt>
                <c:pt idx="3">
                  <c:v>6531.5</c:v>
                </c:pt>
                <c:pt idx="4">
                  <c:v>197826.2</c:v>
                </c:pt>
                <c:pt idx="5">
                  <c:v>65266.6</c:v>
                </c:pt>
                <c:pt idx="6">
                  <c:v>20935.7</c:v>
                </c:pt>
                <c:pt idx="7">
                  <c:v>3028.3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 культура и спорт 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19.959842583760292</c:v>
                </c:pt>
                <c:pt idx="1">
                  <c:v>0.11694164071357799</c:v>
                </c:pt>
                <c:pt idx="2">
                  <c:v>3.5941485502018393</c:v>
                </c:pt>
                <c:pt idx="3">
                  <c:v>1.6980976574493878</c:v>
                </c:pt>
                <c:pt idx="4">
                  <c:v>51.432015127017394</c:v>
                </c:pt>
                <c:pt idx="5">
                  <c:v>16.968393258774586</c:v>
                </c:pt>
                <c:pt idx="6">
                  <c:v>5.4429860104207526</c:v>
                </c:pt>
                <c:pt idx="7">
                  <c:v>0.7873151858001961</c:v>
                </c:pt>
                <c:pt idx="8" formatCode="0.0000">
                  <c:v>2.5998586196882608E-4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-5.5989914164126804E-2"/>
                  <c:y val="-0.132969638566438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0"/>
                  <c:y val="0.13006092574160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3"/>
              <c:layout>
                <c:manualLayout>
                  <c:x val="-5.2256512561406336E-2"/>
                  <c:y val="-3.89179816525394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60-4008-8B6E-AF4BE0C0A119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1.3042995222752971E-2"/>
                  <c:y val="-3.0027007664851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dLbl>
              <c:idx val="7"/>
              <c:layout>
                <c:manualLayout>
                  <c:x val="4.6040959217091823E-2"/>
                  <c:y val="-6.42646117172690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60-4008-8B6E-AF4BE0C0A11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77251.3</c:v>
                </c:pt>
                <c:pt idx="1">
                  <c:v>465.4</c:v>
                </c:pt>
                <c:pt idx="2">
                  <c:v>18220.599999999999</c:v>
                </c:pt>
                <c:pt idx="3">
                  <c:v>20986.6</c:v>
                </c:pt>
                <c:pt idx="4">
                  <c:v>240540</c:v>
                </c:pt>
                <c:pt idx="5">
                  <c:v>66894.3</c:v>
                </c:pt>
                <c:pt idx="6">
                  <c:v>13695.3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8"/>
                <c:pt idx="0">
                  <c:v>17.635088784614702</c:v>
                </c:pt>
                <c:pt idx="1">
                  <c:v>0.1062424880922351</c:v>
                </c:pt>
                <c:pt idx="2">
                  <c:v>4.1594367824094949</c:v>
                </c:pt>
                <c:pt idx="3">
                  <c:v>4.7908650635936851</c:v>
                </c:pt>
                <c:pt idx="4">
                  <c:v>54.910975689098052</c:v>
                </c:pt>
                <c:pt idx="5">
                  <c:v>15.270771102682431</c:v>
                </c:pt>
                <c:pt idx="6">
                  <c:v>3.1263918074120918</c:v>
                </c:pt>
                <c:pt idx="7">
                  <c:v>2.2828209731894095E-4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7302.6</c:v>
                </c:pt>
                <c:pt idx="1">
                  <c:v>10674.2</c:v>
                </c:pt>
                <c:pt idx="2">
                  <c:v>10043.9</c:v>
                </c:pt>
                <c:pt idx="3" formatCode="#,##0.00">
                  <c:v>2639.1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820.6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69395.3</c:v>
                </c:pt>
                <c:pt idx="1">
                  <c:v>444435.9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13.50546638662658</c:v>
                </c:pt>
                <c:pt idx="1">
                  <c:v>86.49453361337342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8.3294054465377923E-2"/>
          <c:w val="0.83883439146809602"/>
          <c:h val="0.817816321439016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18%</a:t>
                    </a:r>
                    <a:endParaRPr lang="ru-RU" baseline="0" dirty="0"/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70937.7</c:v>
                </c:pt>
                <c:pt idx="1">
                  <c:v>318989.8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18.192535791910032</c:v>
                </c:pt>
                <c:pt idx="1">
                  <c:v>81.807464208089968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76539.100000000006</c:v>
                </c:pt>
                <c:pt idx="1">
                  <c:v>355406.5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17.719615618263042</c:v>
                </c:pt>
                <c:pt idx="1">
                  <c:v>82.280384381736965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1.0514729524316709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itchFamily="18" charset="0"/>
                        <a:cs typeface="Times New Roman" pitchFamily="18" charset="0"/>
                      </a:defRPr>
                    </a:pPr>
                    <a:fld id="{00F27F9D-36BF-42C3-A9CD-DFC0449FBB4B}" type="CATEGORYNAME">
                      <a:rPr lang="ru-RU"/>
                      <a:pPr>
                        <a:defRPr sz="1000"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53,3,0</a:t>
                    </a:r>
                    <a:r>
                      <a:rPr lang="ru-RU" baseline="0" dirty="0"/>
                      <a:t>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6.3842235575902476E-2"/>
                  <c:y val="0.261226814637649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038759212296247E-2"/>
                  <c:y val="-4.47081182717243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layout>
                <c:manualLayout>
                  <c:x val="-4.1177035558919863E-2"/>
                  <c:y val="-5.918477741417678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1.6439619009353905E-3"/>
                  <c:y val="0.135161603461970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dLbl>
              <c:idx val="6"/>
              <c:layout>
                <c:manualLayout>
                  <c:x val="1.832880635978515E-4"/>
                  <c:y val="-0.127325955387256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3A-4DD5-905A-0AB21166C0D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37010.300000000003</c:v>
                </c:pt>
                <c:pt idx="1">
                  <c:v>13755.5</c:v>
                </c:pt>
                <c:pt idx="2">
                  <c:v>4856.7</c:v>
                </c:pt>
                <c:pt idx="4">
                  <c:v>158</c:v>
                </c:pt>
                <c:pt idx="5">
                  <c:v>329.9</c:v>
                </c:pt>
                <c:pt idx="6">
                  <c:v>1164.0999999999999</c:v>
                </c:pt>
                <c:pt idx="7">
                  <c:v>4898.2</c:v>
                </c:pt>
                <c:pt idx="8" formatCode="General">
                  <c:v>1450</c:v>
                </c:pt>
                <c:pt idx="9">
                  <c:v>5772.6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53.332574396248745</c:v>
                </c:pt>
                <c:pt idx="1">
                  <c:v>19.821947595874647</c:v>
                </c:pt>
                <c:pt idx="2">
                  <c:v>6.9986007697927661</c:v>
                </c:pt>
                <c:pt idx="3">
                  <c:v>0</c:v>
                </c:pt>
                <c:pt idx="4">
                  <c:v>0.22768112537880805</c:v>
                </c:pt>
                <c:pt idx="5">
                  <c:v>0.47539242571182766</c:v>
                </c:pt>
                <c:pt idx="6">
                  <c:v>1.6774911269206989</c:v>
                </c:pt>
                <c:pt idx="7">
                  <c:v>7.0584030906992252</c:v>
                </c:pt>
                <c:pt idx="8">
                  <c:v>2.0894786822738718</c:v>
                </c:pt>
                <c:pt idx="9">
                  <c:v>8.3184307870994143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2.091177594446831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0"/>
                  <c:y val="0.224762653645525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-3.4521840792052963E-2"/>
                  <c:y val="-0.118265379697883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-3.1435973958597609E-3"/>
                  <c:y val="6.95554218857417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14E-2"/>
                  <c:y val="2.3317423259871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0"/>
                  <c:y val="-6.159472272120995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0.12000449418189839"/>
                  <c:y val="0.577455642168046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7.9000779750914629E-2"/>
                  <c:y val="-7.05024127083016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dLbl>
              <c:idx val="7"/>
              <c:layout>
                <c:manualLayout>
                  <c:x val="0.17678496168036839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42-478D-81F4-CAAFB1C6FAC7}"/>
                </c:ext>
              </c:extLst>
            </c:dLbl>
            <c:dLbl>
              <c:idx val="8"/>
              <c:layout>
                <c:manualLayout>
                  <c:x val="0.21100093404425635"/>
                  <c:y val="3.3790400865492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42-478D-81F4-CAAFB1C6FA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37713.199999999997</c:v>
                </c:pt>
                <c:pt idx="1">
                  <c:v>13824.4</c:v>
                </c:pt>
                <c:pt idx="2">
                  <c:v>5112.8</c:v>
                </c:pt>
                <c:pt idx="3">
                  <c:v>173.5</c:v>
                </c:pt>
                <c:pt idx="4">
                  <c:v>350.4</c:v>
                </c:pt>
                <c:pt idx="5">
                  <c:v>1202.5</c:v>
                </c:pt>
                <c:pt idx="6">
                  <c:v>4961.8</c:v>
                </c:pt>
                <c:pt idx="7" formatCode="General">
                  <c:v>1508</c:v>
                </c:pt>
                <c:pt idx="8">
                  <c:v>6091.2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53.163757545342541</c:v>
                </c:pt>
                <c:pt idx="1">
                  <c:v>19.488058552703915</c:v>
                </c:pt>
                <c:pt idx="2">
                  <c:v>7.2074408848315006</c:v>
                </c:pt>
                <c:pt idx="3">
                  <c:v>0.24458046344826029</c:v>
                </c:pt>
                <c:pt idx="4">
                  <c:v>0.49395385816870546</c:v>
                </c:pt>
                <c:pt idx="5">
                  <c:v>1.695147016118346</c:v>
                </c:pt>
                <c:pt idx="6">
                  <c:v>6.9945783489197586</c:v>
                </c:pt>
                <c:pt idx="7">
                  <c:v>2.1258059877808448</c:v>
                </c:pt>
                <c:pt idx="8">
                  <c:v>8.5866773426861283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6.7003307469351028E-2"/>
                  <c:y val="-2.60294559786393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0"/>
                  <c:y val="0.1417631139399628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8.2194859028697533E-3"/>
                  <c:y val="-0.111197844127398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9.4137060121591443E-3"/>
                  <c:y val="-6.492014024551356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6.410875402431207E-2"/>
                  <c:y val="-9.98095989707742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dLbl>
              <c:idx val="7"/>
              <c:layout>
                <c:manualLayout>
                  <c:x val="0.16039194133125123"/>
                  <c:y val="-8.73761231828961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FA-4962-A588-EB54DCB7E9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38429.4</c:v>
                </c:pt>
                <c:pt idx="1">
                  <c:v>18220.599999999999</c:v>
                </c:pt>
                <c:pt idx="2">
                  <c:v>5376.1</c:v>
                </c:pt>
                <c:pt idx="3">
                  <c:v>190.5</c:v>
                </c:pt>
                <c:pt idx="4">
                  <c:v>369.7</c:v>
                </c:pt>
                <c:pt idx="5">
                  <c:v>1242.2</c:v>
                </c:pt>
                <c:pt idx="6">
                  <c:v>5051.1000000000004</c:v>
                </c:pt>
                <c:pt idx="7" formatCode="General">
                  <c:v>1568.3</c:v>
                </c:pt>
                <c:pt idx="8">
                  <c:v>6091.2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50.208847504086151</c:v>
                </c:pt>
                <c:pt idx="1">
                  <c:v>23.805610465761944</c:v>
                </c:pt>
                <c:pt idx="2">
                  <c:v>7.0239916591650564</c:v>
                </c:pt>
                <c:pt idx="3">
                  <c:v>0.24889239617398168</c:v>
                </c:pt>
                <c:pt idx="4">
                  <c:v>0.48302109640693458</c:v>
                </c:pt>
                <c:pt idx="5">
                  <c:v>1.6229613361014177</c:v>
                </c:pt>
                <c:pt idx="6">
                  <c:v>6.5993720856398905</c:v>
                </c:pt>
                <c:pt idx="7">
                  <c:v>2.0490180835677454</c:v>
                </c:pt>
                <c:pt idx="8">
                  <c:v>7.9582853730968877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228999.6</c:v>
                </c:pt>
                <c:pt idx="1">
                  <c:v>34387.199999999997</c:v>
                </c:pt>
                <c:pt idx="2">
                  <c:v>179231.2</c:v>
                </c:pt>
                <c:pt idx="3">
                  <c:v>1819.6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2025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2027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2023– 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  <dgm:t>
        <a:bodyPr/>
        <a:lstStyle/>
        <a:p>
          <a:endParaRPr lang="ru-RU"/>
        </a:p>
      </dgm:t>
    </dgm:pt>
    <dgm:pt modelId="{5E16577E-B988-41EE-B27E-C08E21EC5784}" type="sibTrans" cxnId="{7F50A311-8250-48B7-AB18-43CDF618E642}">
      <dgm:prSet/>
      <dgm:spPr/>
      <dgm:t>
        <a:bodyPr/>
        <a:lstStyle/>
        <a:p>
          <a:endParaRPr lang="ru-RU"/>
        </a:p>
      </dgm:t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5752" y="1360951"/>
          <a:ext cx="3180953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334" y="1449533"/>
        <a:ext cx="3003789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180953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03789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2023– 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24.09.2025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проекту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окружного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Совета депутатов «О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на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 в редакции решения от 31.01.2025 года №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34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5.04.2025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en-US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9.08.2025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en-US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212) 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677656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2026-2027</a:t>
            </a:r>
          </a:p>
          <a:p>
            <a:pPr algn="ctr"/>
            <a:endParaRPr lang="ru-RU" sz="40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муниципальный округ» </a:t>
            </a:r>
          </a:p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Смоленской 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сложный и многоуровневый процесс, основанный на правовых нормах. Формирование, рассмотрение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64739810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23565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2026-2027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 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НА ПЛАНОВЫЙ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ПЕРИОД 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ГОДОВ</a:t>
            </a:r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размещение основных положений решения о бюджете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Шумячского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округа!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от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25.06.2025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537.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Шумячском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округе.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округ» Смоленской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Т.В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ПЛАНОВЫЙ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мобилизации доходов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работы, направленной на повышение объемов поступлений в бюджет 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за счет создания условий для роста общего объема фонда оплаты труда, легализации «теневой» заработной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платы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округа. 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бюджета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972056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3234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В 2023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684" y="260648"/>
            <a:ext cx="6768752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«Шумячский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81838"/>
              </p:ext>
            </p:extLst>
          </p:nvPr>
        </p:nvGraphicFramePr>
        <p:xfrm>
          <a:off x="683566" y="2372463"/>
          <a:ext cx="7381326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3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4503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02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751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0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44154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2023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2024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2025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бюджета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«Шумячский </a:t>
            </a:r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Смоленской 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99402858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 муниципального образования «Шумячский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Смоленской области в динамике на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2027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502087"/>
              </p:ext>
            </p:extLst>
          </p:nvPr>
        </p:nvGraphicFramePr>
        <p:xfrm>
          <a:off x="251520" y="1138772"/>
          <a:ext cx="8136903" cy="52371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495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01.01.2025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01.01.2026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01.01.2027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1 778,3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2 106,1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3 469,8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3 546,9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3 827,0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68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2 106,1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42 294,1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42 500,5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31 714,5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32 663,1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574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17 783,1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34 697,6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35 468,9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38 269,5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67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2346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271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период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688037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2027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8503955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 округе</a:t>
            </a:r>
            <a:endParaRPr lang="ru-RU" sz="80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7 974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человека</a:t>
            </a:r>
            <a:endParaRPr lang="ru-RU" sz="48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no Pro Smbd Display" pitchFamily="18" charset="0"/>
            </a:endParaRP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2025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133886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2026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37292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2027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493502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002221"/>
              </p:ext>
            </p:extLst>
          </p:nvPr>
        </p:nvGraphicFramePr>
        <p:xfrm>
          <a:off x="608721" y="1300960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</a:t>
            </a:r>
            <a:r>
              <a:rPr lang="en-US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86636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</a:t>
            </a:r>
            <a:r>
              <a:rPr lang="en-US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949161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«Шумячский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населению;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*ПАО «МРСК Центра», электросетевая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компания;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магазинах;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ПО «Шумячи хлеб», производство хлеба и мучных кондитерских изделий, тортов и пирожных недлительного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хранения.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ОБЛАСТИ                                    В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466553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430 075,3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513 831,2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389 927,5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448 945,6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35 566,2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69 395,3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70 937,7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76 539,1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394 509,1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444 435,9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318 989,8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372 406,5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7 935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7 825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15439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</a:t>
                      </a:r>
                      <a:r>
                        <a:rPr lang="ru-RU" sz="14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округа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5 190,7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18 661,7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13 824,4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18 220,6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902524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округов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124950463"/>
              </p:ext>
            </p:extLst>
          </p:nvPr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581275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787163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427787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БЮДЖЕТА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30756214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80512" y="0"/>
            <a:ext cx="755576" cy="84046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«Шумячский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Шумячского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88839"/>
            <a:ext cx="842275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образованием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«Укрепление общественного здоровья среди населения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83477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разрезе муниципальных программ и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непрограммных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деятельности в 2025 году</a:t>
            </a:r>
            <a:endParaRPr lang="ru-RU" sz="14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20757"/>
              </p:ext>
            </p:extLst>
          </p:nvPr>
        </p:nvGraphicFramePr>
        <p:xfrm>
          <a:off x="-1" y="840277"/>
          <a:ext cx="8337947" cy="75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234 701,7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96 106,6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8 880,7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130 209,3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955,5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28 661,7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</a:t>
                      </a:r>
                      <a:r>
                        <a:rPr lang="ru-RU" sz="1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среды н</a:t>
                      </a:r>
                      <a:r>
                        <a:rPr lang="ru-RU" sz="1000" b="1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4 043,1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6 446,4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1 837,6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5 819,1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135</a:t>
                      </a:r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836712"/>
            <a:ext cx="755576" cy="80277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разрезе муниципальных программ и непрограммных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деятельности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 плановом периоде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629869"/>
              </p:ext>
            </p:extLst>
          </p:nvPr>
        </p:nvGraphicFramePr>
        <p:xfrm>
          <a:off x="0" y="840277"/>
          <a:ext cx="8388425" cy="8015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197 771,0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240 107,4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78 511,7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77 488,5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муниципальном образовании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66 514,9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81 528,0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13 824,4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18 220,6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</a:t>
                      </a:r>
                      <a:r>
                        <a:rPr lang="ru-RU" sz="1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среды н</a:t>
                      </a:r>
                      <a:r>
                        <a:rPr lang="ru-RU" sz="1000" b="1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480,3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1 376,9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1 376,9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11 661,9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4 251,1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613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040716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917772"/>
              </p:ext>
            </p:extLst>
          </p:nvPr>
        </p:nvGraphicFramePr>
        <p:xfrm>
          <a:off x="-17748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233616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по разделам бюджетной классификации на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514682"/>
              </p:ext>
            </p:extLst>
          </p:nvPr>
        </p:nvGraphicFramePr>
        <p:xfrm>
          <a:off x="0" y="1196752"/>
          <a:ext cx="8388424" cy="40020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2025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103 465,9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</a:t>
                      </a:r>
                      <a:r>
                        <a:rPr lang="en-US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418,6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759,4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33 541,7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37 737,7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241 680,9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84 775,3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29 357,6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567111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17206"/>
              </p:ext>
            </p:extLst>
          </p:nvPr>
        </p:nvGraphicFramePr>
        <p:xfrm>
          <a:off x="0" y="1196752"/>
          <a:ext cx="8388424" cy="40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2026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2027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76 772,8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77 251,3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4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449,8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465,4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13 824,4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18 220,6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6 531,5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20 986,6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197 826,2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240 540,0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65 266,6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66 894,3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935,7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13 695,3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3 028,3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20247672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625707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870766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925576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95240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10 253,6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04767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7 302,6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11 330,8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10 043,9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2 639,1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1532289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направлены на развитие страны по ряду приоритетных проектов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период до 2030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перспективу до 2036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в муниципальном образовании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 предусмотрена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проектов, в плановом периоде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составляет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15 059,5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28 714,1тыс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55 060,4тыс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66 690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733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30 309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526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10 631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886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>
            <a:off x="4139952" y="59228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51 812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4 318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783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293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674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723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60 870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5 073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1 857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9 072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756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60860598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53439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194 277,0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228 999,6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136 803,0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137 647,0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43 782,8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34 387,2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14 762,5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70 259,6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150 117,4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179 231,2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166 089,4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163 146,5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3 935,6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819,6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1 334,9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1 353,4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из иных бюджетов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59846"/>
              </p:ext>
            </p:extLst>
          </p:nvPr>
        </p:nvGraphicFramePr>
        <p:xfrm>
          <a:off x="323528" y="1628800"/>
          <a:ext cx="7920880" cy="16175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«Шумячский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МУНИЦИПАЛЬНЫЙ ОКРУГ»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Смоленской области –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ПАВЛОВА ТАТЬЯНА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вЛАДИСЛАВОВНА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23575</TotalTime>
  <Words>5550</Words>
  <Application>Microsoft Office PowerPoint</Application>
  <PresentationFormat>Экран (4:3)</PresentationFormat>
  <Paragraphs>1020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проекту Решения Шямячского окружного Совета депутатов «О бюджете муниципального образования «Шумячский муниципальный округ» Смоленской области на 2025 год и на плановый период 2026 и 2027 годов»  ( в редакции решения от 31.01.2025 года № 5, от 28.02.2025 года № 34, от 25.04.2025 года № 101, от 29.08.2025 года № 212)   </vt:lpstr>
      <vt:lpstr>Уважаемые жители Шумячского муниципального округа!</vt:lpstr>
      <vt:lpstr>Об округе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муниципальный округ» СМОЛЕНСКОЙ ОБЛАСТИ НА 2025 ГОД И НА ПЛАНОВЫЙ ПЕРИОД  2026 и 2027 ГОДОВ </vt:lpstr>
      <vt:lpstr> ОСНОВНЫЕ НАПРАВЛЕНИЯ НАЛОГОВОЙ ПОЛИТИКИ МУНИЦИПАЛЬНОГО ОБРАЗОВАНИЯ «ШУМЯЧСКИЙ МУНИЦИПАЛЬНЫЙ ОКРУГ» СМОЛЕНСКОЙ ОБЛАСТИ НА 2025 ГОД И ПЛАНОВЫЙ ПЕРИОД 2026 и 2027 ГОДОВ </vt:lpstr>
      <vt:lpstr> ОСНОВНЫЕ НАПРАВЛЕНИЯ НАЛОГОВОЙ ПОЛИТИКИ МУНИЦИПАЛЬНОГО ОБРАЗОВАНИЯ «ШУМЯЧСКИЙ МУНИЦИПАЛЬНЫЙ ОКРУГ» СМОЛЕНСКОЙ ОБЛАСТИ НА 2025 ГОД И пЛАНОВЫЙ ПЕРИОД 2026 и 2027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бюджета муниципального образования «Шумячский муниципальный округ» Смоленской области на 2025 год </vt:lpstr>
      <vt:lpstr>Источники финансирования дефицита бюджета муниципального образования «Шумячский муниципальный округ» Смоленской области на    пЛАНОВЫЙ период 2026-2027 гг. </vt:lpstr>
      <vt:lpstr>III. ДОХОДЫ БЮДЖЕТА</vt:lpstr>
      <vt:lpstr>Состав Доходов бюджета </vt:lpstr>
      <vt:lpstr>Структура доходов бюджета        На 2025 год </vt:lpstr>
      <vt:lpstr>Структура доходов бюджета        на 2026 год </vt:lpstr>
      <vt:lpstr>Структура доходов бюджета        на 2027 год </vt:lpstr>
      <vt:lpstr>Структура налоговых и неналоговых доходов  бюджета на 2025 год </vt:lpstr>
      <vt:lpstr>Структура налоговых и неналоговых доходов  бюджета на 2026 год </vt:lpstr>
      <vt:lpstr>Структура налоговых и неналоговых доходов  бюджета на 2027 год </vt:lpstr>
      <vt:lpstr>Сведения об основных налогоплательщиках в муниципальном образовании «Шумячский муниципальный округ»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2025 год  </vt:lpstr>
      <vt:lpstr>Безвозмездные поступления  на 2026 год  </vt:lpstr>
      <vt:lpstr>Безвозмездные поступления  на 2027 год  </vt:lpstr>
      <vt:lpstr> IV.РАСХОДЫ БЮДЖЕТА </vt:lpstr>
      <vt:lpstr> Муниципальные программы</vt:lpstr>
      <vt:lpstr>Расходы бюджета муниципального образования «Шумячский  МУНИЦИПАЛЬНЫЙ ОКРУГ» в разрезе муниципальных программ и  непрограммных направлений деятельности в 2025 году</vt:lpstr>
      <vt:lpstr>Расходы бюджета муниципального образования «Шумячский МУНИЦИПАЛЬНЫЙ  ОКРУГ» в разрезе муниципальных программ и непрограммных направлений  деятельности в плановом периоде 2026-2027 гг.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ДИНАМИКА РАСПРЕДЕЛЕНИЯ БЮДЖЕТНЫХ АССИГНОВАНИЙ В РАЗРЕЗЕ МУНИЦИПАЛЬНЫХ ПРОГРАММ И НЕПРОГРАММНЫХ НАПРАВЛЕНИЙ ДЕЯТЕЛЬНОСТИ В 2027 ГОДУ</vt:lpstr>
      <vt:lpstr>Расходы бюджета муниципального образования «Шумячский муниципальный округ» Смоленской области по разделам бюджетной классификации на 2025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2026-2027 гг.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ДИНАМИКА РАСПРЕДЕЛЕНИЯ БЮДЖЕТНЫХ АССИГНОВАНИЙ ПО РАЗДЕЛАМ БЮДЖЕТНОЙ КЛАССИФИКАЦИИ В 2027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МУНИЦИПАЛЬНЫЙ ОКРУГ» Смоленской области –  ПАВЛОВА ТАТЬЯНА вЛАДИСЛАВОВНА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2119</cp:revision>
  <cp:lastPrinted>2025-09-24T13:41:40Z</cp:lastPrinted>
  <dcterms:created xsi:type="dcterms:W3CDTF">2015-12-24T11:55:56Z</dcterms:created>
  <dcterms:modified xsi:type="dcterms:W3CDTF">2025-09-24T13:56:04Z</dcterms:modified>
</cp:coreProperties>
</file>