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326433.2</c:v>
                </c:pt>
                <c:pt idx="1">
                  <c:v>430075.3</c:v>
                </c:pt>
                <c:pt idx="2">
                  <c:v>486528.8</c:v>
                </c:pt>
                <c:pt idx="3">
                  <c:v>389927.5</c:v>
                </c:pt>
                <c:pt idx="4">
                  <c:v>448945.6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329277.2</c:v>
                </c:pt>
                <c:pt idx="1">
                  <c:v>432181.4</c:v>
                </c:pt>
                <c:pt idx="2">
                  <c:v>496342.9</c:v>
                </c:pt>
                <c:pt idx="3">
                  <c:v>389836.3</c:v>
                </c:pt>
                <c:pt idx="4">
                  <c:v>448854.4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(факт)</c:v>
                </c:pt>
                <c:pt idx="1">
                  <c:v>2024 (факт)</c:v>
                </c:pt>
                <c:pt idx="2">
                  <c:v>2025 (план)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-2844</c:v>
                </c:pt>
                <c:pt idx="1">
                  <c:v>-2106.1000000000349</c:v>
                </c:pt>
                <c:pt idx="2">
                  <c:v>-9814.1000000000349</c:v>
                </c:pt>
                <c:pt idx="3">
                  <c:v>91.200000000011642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136803</c:v>
                </c:pt>
                <c:pt idx="1">
                  <c:v>14762.5</c:v>
                </c:pt>
                <c:pt idx="2">
                  <c:v>166089.4</c:v>
                </c:pt>
                <c:pt idx="3">
                  <c:v>1334.9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137647</c:v>
                </c:pt>
                <c:pt idx="1">
                  <c:v>70259.600000000006</c:v>
                </c:pt>
                <c:pt idx="2">
                  <c:v>163146.5</c:v>
                </c:pt>
                <c:pt idx="3">
                  <c:v>1353.4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52373608875252164"/>
                  <c:y val="-8.85673891956660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5.5009528883092636E-2"/>
                  <c:y val="4.29957586554493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8.4529780670728569E-2"/>
                  <c:y val="-1.11601567205340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52041868864325969"/>
                  <c:y val="-4.6265049165361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30151164280079285"/>
                  <c:y val="0.45990677283764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28073270997747807"/>
                  <c:y val="-0.190958296615166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217391.9</c:v>
                </c:pt>
                <c:pt idx="1">
                  <c:v>84232.2</c:v>
                </c:pt>
                <c:pt idx="2">
                  <c:v>8880.7000000000007</c:v>
                </c:pt>
                <c:pt idx="3">
                  <c:v>125758.3</c:v>
                </c:pt>
                <c:pt idx="4">
                  <c:v>955.5</c:v>
                </c:pt>
                <c:pt idx="5">
                  <c:v>28661.7</c:v>
                </c:pt>
                <c:pt idx="6">
                  <c:v>701</c:v>
                </c:pt>
                <c:pt idx="7">
                  <c:v>100</c:v>
                </c:pt>
                <c:pt idx="8">
                  <c:v>53</c:v>
                </c:pt>
                <c:pt idx="9">
                  <c:v>1.2</c:v>
                </c:pt>
                <c:pt idx="10">
                  <c:v>1</c:v>
                </c:pt>
                <c:pt idx="11">
                  <c:v>4926.2</c:v>
                </c:pt>
                <c:pt idx="12">
                  <c:v>4043.1</c:v>
                </c:pt>
                <c:pt idx="13">
                  <c:v>6046.4</c:v>
                </c:pt>
                <c:pt idx="14">
                  <c:v>1837.6</c:v>
                </c:pt>
                <c:pt idx="15">
                  <c:v>134.6</c:v>
                </c:pt>
                <c:pt idx="16">
                  <c:v>5120.7</c:v>
                </c:pt>
                <c:pt idx="17">
                  <c:v>12424.1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43.368293922706599</c:v>
                </c:pt>
                <c:pt idx="1">
                  <c:v>16.803785271466907</c:v>
                </c:pt>
                <c:pt idx="2">
                  <c:v>1.7716428617597091</c:v>
                </c:pt>
                <c:pt idx="3">
                  <c:v>25.087976679995499</c:v>
                </c:pt>
                <c:pt idx="4">
                  <c:v>0.19061613999024873</c:v>
                </c:pt>
                <c:pt idx="5">
                  <c:v>5.7178258708095369</c:v>
                </c:pt>
                <c:pt idx="6">
                  <c:v>0.13984501740781199</c:v>
                </c:pt>
                <c:pt idx="7">
                  <c:v>1.9949360543197146E-2</c:v>
                </c:pt>
                <c:pt idx="8">
                  <c:v>1.057316108789449E-2</c:v>
                </c:pt>
                <c:pt idx="9">
                  <c:v>2.3939232651836576E-4</c:v>
                </c:pt>
                <c:pt idx="10">
                  <c:v>1.9949360543197151E-4</c:v>
                </c:pt>
                <c:pt idx="11">
                  <c:v>0.98274539907897784</c:v>
                </c:pt>
                <c:pt idx="12">
                  <c:v>0.80657259612200383</c:v>
                </c:pt>
                <c:pt idx="13">
                  <c:v>1.2062181358838722</c:v>
                </c:pt>
                <c:pt idx="14">
                  <c:v>0.36658944934179077</c:v>
                </c:pt>
                <c:pt idx="15">
                  <c:v>2.6851839291143362E-2</c:v>
                </c:pt>
                <c:pt idx="16">
                  <c:v>1.0215469053354962</c:v>
                </c:pt>
                <c:pt idx="17">
                  <c:v>2.478528503247357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1.2485796433170217E-2"/>
                  <c:y val="0.20975953034558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EC-493F-82E1-F4E234481780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6.727020302731257E-2"/>
                  <c:y val="-1.3365148700652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20647922810224822"/>
                  <c:y val="-4.7791521114795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4.2897197712679858E-2"/>
                  <c:y val="-0.332323610151331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0.18745020867477691"/>
                  <c:y val="-0.2417691605434500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5844715593891034"/>
                  <c:y val="-1.89559255197073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1977396072586412"/>
                  <c:y val="-0.29736326577190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59580845586488"/>
                      <c:h val="0.22242492059366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2039113056995725"/>
                  <c:y val="-0.3233096435115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-2.6657584146733155E-2"/>
                  <c:y val="-0.117209144567084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47542103690161852"/>
                  <c:y val="-1.1038115042508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6929222813815124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0.19345190923903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44267132339884208"/>
                  <c:y val="-0.13208111175213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6"/>
                <c:pt idx="0">
                  <c:v>197771</c:v>
                </c:pt>
                <c:pt idx="1">
                  <c:v>78511.7</c:v>
                </c:pt>
                <c:pt idx="2">
                  <c:v>7534.6</c:v>
                </c:pt>
                <c:pt idx="3">
                  <c:v>66514.899999999994</c:v>
                </c:pt>
                <c:pt idx="4">
                  <c:v>730.2</c:v>
                </c:pt>
                <c:pt idx="5">
                  <c:v>13824.4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3538.3</c:v>
                </c:pt>
                <c:pt idx="11">
                  <c:v>3172.5</c:v>
                </c:pt>
                <c:pt idx="12">
                  <c:v>0</c:v>
                </c:pt>
                <c:pt idx="13">
                  <c:v>0</c:v>
                </c:pt>
                <c:pt idx="14">
                  <c:v>1376.9</c:v>
                </c:pt>
                <c:pt idx="15">
                  <c:v>11661.9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6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0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</c:v>
                </c:pt>
                <c:pt idx="14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5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6"/>
                <c:pt idx="0">
                  <c:v>51.417650539574524</c:v>
                </c:pt>
                <c:pt idx="1">
                  <c:v>20.411926692325533</c:v>
                </c:pt>
                <c:pt idx="2">
                  <c:v>1.9588889663068814</c:v>
                </c:pt>
                <c:pt idx="3">
                  <c:v>17.292929114353193</c:v>
                </c:pt>
                <c:pt idx="4">
                  <c:v>0.18984162705349783</c:v>
                </c:pt>
                <c:pt idx="5">
                  <c:v>3.5941476157742742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>
                  <c:v>0.91990773624129196</c:v>
                </c:pt>
                <c:pt idx="11" formatCode="0">
                  <c:v>0.82480493265847965</c:v>
                </c:pt>
                <c:pt idx="12" formatCode="0">
                  <c:v>0</c:v>
                </c:pt>
                <c:pt idx="13" formatCode="0">
                  <c:v>0</c:v>
                </c:pt>
                <c:pt idx="14">
                  <c:v>0.35797444027658332</c:v>
                </c:pt>
                <c:pt idx="15">
                  <c:v>3.0319283354357518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2.11290598669904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7.9623477648939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685194619189152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928683781782755"/>
                  <c:y val="-0.28606711975300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44926682425226894"/>
                  <c:y val="-9.9371089118954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8800881761310213"/>
                  <c:y val="0.125565988093804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1"/>
                <c:pt idx="0">
                  <c:v>240107.4</c:v>
                </c:pt>
                <c:pt idx="1">
                  <c:v>77488.5</c:v>
                </c:pt>
                <c:pt idx="2">
                  <c:v>7534.6</c:v>
                </c:pt>
                <c:pt idx="3">
                  <c:v>81528</c:v>
                </c:pt>
                <c:pt idx="4">
                  <c:v>894.6</c:v>
                </c:pt>
                <c:pt idx="5">
                  <c:v>18220.599999999999</c:v>
                </c:pt>
                <c:pt idx="6">
                  <c:v>0</c:v>
                </c:pt>
                <c:pt idx="7">
                  <c:v>3480.3</c:v>
                </c:pt>
                <c:pt idx="8">
                  <c:v>3172.5</c:v>
                </c:pt>
                <c:pt idx="9">
                  <c:v>1376.9</c:v>
                </c:pt>
                <c:pt idx="10">
                  <c:v>4251.1000000000004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1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0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1"/>
                <c:pt idx="0">
                  <c:v>54.812220853797875</c:v>
                </c:pt>
                <c:pt idx="1">
                  <c:v>17.689237298098757</c:v>
                </c:pt>
                <c:pt idx="2">
                  <c:v>1.7200142904592925</c:v>
                </c:pt>
                <c:pt idx="3">
                  <c:v>18.611382830218616</c:v>
                </c:pt>
                <c:pt idx="4">
                  <c:v>0.20422116426152456</c:v>
                </c:pt>
                <c:pt idx="5">
                  <c:v>4.1594367824094949</c:v>
                </c:pt>
                <c:pt idx="6">
                  <c:v>0</c:v>
                </c:pt>
                <c:pt idx="7">
                  <c:v>0.79449018329911025</c:v>
                </c:pt>
                <c:pt idx="8">
                  <c:v>0.72422495374434015</c:v>
                </c:pt>
                <c:pt idx="9">
                  <c:v>0.3143216197984498</c:v>
                </c:pt>
                <c:pt idx="10">
                  <c:v>0.97045002391254986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0.12205998850369294"/>
                  <c:y val="-0.211115619432839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2.9604802364954507E-2"/>
                  <c:y val="-6.82652013212200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41247011201653921"/>
                  <c:y val="0.584913746647816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dLbl>
              <c:idx val="9"/>
              <c:layout>
                <c:manualLayout>
                  <c:x val="9.4542514599827071E-2"/>
                  <c:y val="-8.056922140579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1F-4F74-938D-B88DE5BB96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103560.6</c:v>
                </c:pt>
                <c:pt idx="1">
                  <c:v>415.9</c:v>
                </c:pt>
                <c:pt idx="2">
                  <c:v>1054.3</c:v>
                </c:pt>
                <c:pt idx="3">
                  <c:v>31221.7</c:v>
                </c:pt>
                <c:pt idx="4">
                  <c:v>34803.800000000003</c:v>
                </c:pt>
                <c:pt idx="5">
                  <c:v>222697.7</c:v>
                </c:pt>
                <c:pt idx="6">
                  <c:v>73594.8</c:v>
                </c:pt>
                <c:pt idx="7">
                  <c:v>28693.1</c:v>
                </c:pt>
                <c:pt idx="8">
                  <c:v>300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20.864728799384459</c:v>
                </c:pt>
                <c:pt idx="1">
                  <c:v>8.3792877867296972E-2</c:v>
                </c:pt>
                <c:pt idx="2">
                  <c:v>0.21241363581507863</c:v>
                </c:pt>
                <c:pt idx="3">
                  <c:v>6.2903488697027807</c:v>
                </c:pt>
                <c:pt idx="4" formatCode="0.00">
                  <c:v>7.0120475179558328</c:v>
                </c:pt>
                <c:pt idx="5">
                  <c:v>44.867711414830353</c:v>
                </c:pt>
                <c:pt idx="6">
                  <c:v>14.82741064695395</c:v>
                </c:pt>
                <c:pt idx="7">
                  <c:v>5.7809026783701336</c:v>
                </c:pt>
                <c:pt idx="8">
                  <c:v>6.0442085501777092E-2</c:v>
                </c:pt>
                <c:pt idx="9" formatCode="0.0000">
                  <c:v>2.0147361833925697E-4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-3.8942918573941052E-3"/>
                  <c:y val="-9.7887482198947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4.3867674833514142E-3"/>
                  <c:y val="-9.9973109048489563E-4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-5.5103704630391236E-2"/>
                  <c:y val="8.7963711102804923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dLbl>
              <c:idx val="7"/>
              <c:layout>
                <c:manualLayout>
                  <c:x val="-2.6850132898398778E-2"/>
                  <c:y val="-7.418383437193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6C-4D89-BDB8-50C2C0551C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76772.800000000003</c:v>
                </c:pt>
                <c:pt idx="1">
                  <c:v>449.8</c:v>
                </c:pt>
                <c:pt idx="2">
                  <c:v>13824.4</c:v>
                </c:pt>
                <c:pt idx="3">
                  <c:v>6531.5</c:v>
                </c:pt>
                <c:pt idx="4">
                  <c:v>197826.2</c:v>
                </c:pt>
                <c:pt idx="5">
                  <c:v>65266.6</c:v>
                </c:pt>
                <c:pt idx="6">
                  <c:v>20935.7</c:v>
                </c:pt>
                <c:pt idx="7">
                  <c:v>3028.3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 культура и спорт 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19.959842583760292</c:v>
                </c:pt>
                <c:pt idx="1">
                  <c:v>0.11694164071357799</c:v>
                </c:pt>
                <c:pt idx="2">
                  <c:v>3.5941485502018393</c:v>
                </c:pt>
                <c:pt idx="3">
                  <c:v>1.6980976574493878</c:v>
                </c:pt>
                <c:pt idx="4">
                  <c:v>51.432015127017394</c:v>
                </c:pt>
                <c:pt idx="5">
                  <c:v>16.968393258774586</c:v>
                </c:pt>
                <c:pt idx="6">
                  <c:v>5.4429860104207526</c:v>
                </c:pt>
                <c:pt idx="7">
                  <c:v>0.7873151858001961</c:v>
                </c:pt>
                <c:pt idx="8" formatCode="0.0000">
                  <c:v>2.5998586196882608E-4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-5.5989914164126804E-2"/>
                  <c:y val="-0.132969638566438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0"/>
                  <c:y val="0.1300609257416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>
                <c:manualLayout>
                  <c:x val="-5.2256512561406336E-2"/>
                  <c:y val="-3.8917981652539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60-4008-8B6E-AF4BE0C0A119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1.3042995222752971E-2"/>
                  <c:y val="-3.0027007664851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dLbl>
              <c:idx val="7"/>
              <c:layout>
                <c:manualLayout>
                  <c:x val="4.6040959217091823E-2"/>
                  <c:y val="-6.42646117172690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60-4008-8B6E-AF4BE0C0A1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77251.3</c:v>
                </c:pt>
                <c:pt idx="1">
                  <c:v>465.4</c:v>
                </c:pt>
                <c:pt idx="2">
                  <c:v>18220.599999999999</c:v>
                </c:pt>
                <c:pt idx="3">
                  <c:v>20986.6</c:v>
                </c:pt>
                <c:pt idx="4">
                  <c:v>240540</c:v>
                </c:pt>
                <c:pt idx="5">
                  <c:v>66894.3</c:v>
                </c:pt>
                <c:pt idx="6">
                  <c:v>13695.3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17.635088784614702</c:v>
                </c:pt>
                <c:pt idx="1">
                  <c:v>0.1062424880922351</c:v>
                </c:pt>
                <c:pt idx="2">
                  <c:v>4.1594367824094949</c:v>
                </c:pt>
                <c:pt idx="3">
                  <c:v>4.7908650635936851</c:v>
                </c:pt>
                <c:pt idx="4">
                  <c:v>54.910975689098052</c:v>
                </c:pt>
                <c:pt idx="5">
                  <c:v>15.270771102682431</c:v>
                </c:pt>
                <c:pt idx="6">
                  <c:v>3.1263918074120918</c:v>
                </c:pt>
                <c:pt idx="7">
                  <c:v>2.2828209731894095E-4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7302.6</c:v>
                </c:pt>
                <c:pt idx="1">
                  <c:v>10674.2</c:v>
                </c:pt>
                <c:pt idx="2">
                  <c:v>10043.9</c:v>
                </c:pt>
                <c:pt idx="3" formatCode="#,##0.00">
                  <c:v>2639.1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820.6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69395.3</c:v>
                </c:pt>
                <c:pt idx="1">
                  <c:v>372406.5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15.707337543667773</c:v>
                </c:pt>
                <c:pt idx="1">
                  <c:v>84.292662456332238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70937.7</c:v>
                </c:pt>
                <c:pt idx="1">
                  <c:v>318989.8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18.192535791910032</c:v>
                </c:pt>
                <c:pt idx="1">
                  <c:v>81.807464208089968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76539.100000000006</c:v>
                </c:pt>
                <c:pt idx="1">
                  <c:v>355406.5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17.719615618263042</c:v>
                </c:pt>
                <c:pt idx="1">
                  <c:v>82.280384381736965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53,3,0</a:t>
                    </a:r>
                    <a:r>
                      <a:rPr lang="ru-RU" baseline="0" dirty="0"/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37010.300000000003</c:v>
                </c:pt>
                <c:pt idx="1">
                  <c:v>13755.5</c:v>
                </c:pt>
                <c:pt idx="2">
                  <c:v>4856.7</c:v>
                </c:pt>
                <c:pt idx="4">
                  <c:v>158</c:v>
                </c:pt>
                <c:pt idx="5">
                  <c:v>329.9</c:v>
                </c:pt>
                <c:pt idx="6">
                  <c:v>1164.0999999999999</c:v>
                </c:pt>
                <c:pt idx="7">
                  <c:v>4898.2</c:v>
                </c:pt>
                <c:pt idx="8" formatCode="General">
                  <c:v>1450</c:v>
                </c:pt>
                <c:pt idx="9">
                  <c:v>5772.6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53.332574396248745</c:v>
                </c:pt>
                <c:pt idx="1">
                  <c:v>19.821947595874647</c:v>
                </c:pt>
                <c:pt idx="2">
                  <c:v>6.9986007697927661</c:v>
                </c:pt>
                <c:pt idx="3">
                  <c:v>0</c:v>
                </c:pt>
                <c:pt idx="4">
                  <c:v>0.22768112537880805</c:v>
                </c:pt>
                <c:pt idx="5">
                  <c:v>0.47539242571182766</c:v>
                </c:pt>
                <c:pt idx="6">
                  <c:v>1.6774911269206989</c:v>
                </c:pt>
                <c:pt idx="7">
                  <c:v>7.0584030906992252</c:v>
                </c:pt>
                <c:pt idx="8">
                  <c:v>2.0894786822738718</c:v>
                </c:pt>
                <c:pt idx="9">
                  <c:v>8.3184307870994143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37713.199999999997</c:v>
                </c:pt>
                <c:pt idx="1">
                  <c:v>13824.4</c:v>
                </c:pt>
                <c:pt idx="2">
                  <c:v>5112.8</c:v>
                </c:pt>
                <c:pt idx="3">
                  <c:v>173.5</c:v>
                </c:pt>
                <c:pt idx="4">
                  <c:v>350.4</c:v>
                </c:pt>
                <c:pt idx="5">
                  <c:v>1202.5</c:v>
                </c:pt>
                <c:pt idx="6">
                  <c:v>4961.8</c:v>
                </c:pt>
                <c:pt idx="7" formatCode="General">
                  <c:v>1508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53.163757545342541</c:v>
                </c:pt>
                <c:pt idx="1">
                  <c:v>19.488058552703915</c:v>
                </c:pt>
                <c:pt idx="2">
                  <c:v>7.2074408848315006</c:v>
                </c:pt>
                <c:pt idx="3">
                  <c:v>0.24458046344826029</c:v>
                </c:pt>
                <c:pt idx="4">
                  <c:v>0.49395385816870546</c:v>
                </c:pt>
                <c:pt idx="5">
                  <c:v>1.695147016118346</c:v>
                </c:pt>
                <c:pt idx="6">
                  <c:v>6.9945783489197586</c:v>
                </c:pt>
                <c:pt idx="7">
                  <c:v>2.1258059877808448</c:v>
                </c:pt>
                <c:pt idx="8">
                  <c:v>8.5866773426861283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6.7003307469351028E-2"/>
                  <c:y val="-2.602945597863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141763113939962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8.2194859028697533E-3"/>
                  <c:y val="-0.11119784412739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9.4137060121591443E-3"/>
                  <c:y val="-6.49201402455135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38429.4</c:v>
                </c:pt>
                <c:pt idx="1">
                  <c:v>18220.599999999999</c:v>
                </c:pt>
                <c:pt idx="2">
                  <c:v>5376.1</c:v>
                </c:pt>
                <c:pt idx="3">
                  <c:v>190.5</c:v>
                </c:pt>
                <c:pt idx="4">
                  <c:v>369.7</c:v>
                </c:pt>
                <c:pt idx="5">
                  <c:v>1242.2</c:v>
                </c:pt>
                <c:pt idx="6">
                  <c:v>5051.1000000000004</c:v>
                </c:pt>
                <c:pt idx="7" formatCode="General">
                  <c:v>1568.3</c:v>
                </c:pt>
                <c:pt idx="8">
                  <c:v>6091.2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50.208847504086151</c:v>
                </c:pt>
                <c:pt idx="1">
                  <c:v>23.805610465761944</c:v>
                </c:pt>
                <c:pt idx="2">
                  <c:v>7.0239916591650564</c:v>
                </c:pt>
                <c:pt idx="3">
                  <c:v>0.24889239617398168</c:v>
                </c:pt>
                <c:pt idx="4">
                  <c:v>0.48302109640693458</c:v>
                </c:pt>
                <c:pt idx="5">
                  <c:v>1.6229613361014177</c:v>
                </c:pt>
                <c:pt idx="6">
                  <c:v>6.5993720856398905</c:v>
                </c:pt>
                <c:pt idx="7">
                  <c:v>2.0490180835677454</c:v>
                </c:pt>
                <c:pt idx="8">
                  <c:v>7.9582853730968877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220670.6</c:v>
                </c:pt>
                <c:pt idx="1">
                  <c:v>31214.400000000001</c:v>
                </c:pt>
                <c:pt idx="2">
                  <c:v>163930.6</c:v>
                </c:pt>
                <c:pt idx="3">
                  <c:v>1319.6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2023– 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2025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2025-2027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31.01.2025 года 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en-US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5.04.2025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101)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2026-2027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64739810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3565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2025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28384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1838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4415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402858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2087"/>
              </p:ext>
            </p:extLst>
          </p:nvPr>
        </p:nvGraphicFramePr>
        <p:xfrm>
          <a:off x="251520" y="1138772"/>
          <a:ext cx="8136903" cy="52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1 778,3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3 546,9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3 827,0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2 106,1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42 294,1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31 714,5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32 663,1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17 783,1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35 468,9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38 269,5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34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8037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8503955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7 974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2025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97907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729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93502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222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6636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</a:t>
            </a:r>
            <a:r>
              <a:rPr lang="en-US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49161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4819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430 075,3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486 528,8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389 927,5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448 945,6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35 566,2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69 395,3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70 937,7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76 539,1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394 509,1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417 133,6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318 989,8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372 406,5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1543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5 190,7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18 661,7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02524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86842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87163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2778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30756214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«Укрепление общественного здоровья среди населения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2025 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487672"/>
              </p:ext>
            </p:extLst>
          </p:nvPr>
        </p:nvGraphicFramePr>
        <p:xfrm>
          <a:off x="-1" y="840277"/>
          <a:ext cx="8337947" cy="75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217 391,9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84 232,2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8 880,7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125 758,3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6 046,4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1 837,6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5 120,7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12 424,1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29869"/>
              </p:ext>
            </p:extLst>
          </p:nvPr>
        </p:nvGraphicFramePr>
        <p:xfrm>
          <a:off x="0" y="840277"/>
          <a:ext cx="8388425" cy="8015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197 771,0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240 107,4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78 511,7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77 488,5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образовании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66 514,9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81 528,0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13 824,4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</a:t>
                      </a:r>
                      <a:r>
                        <a:rPr lang="ru-RU" sz="1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1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480,3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4 251,1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09052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17772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23361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929237"/>
              </p:ext>
            </p:extLst>
          </p:nvPr>
        </p:nvGraphicFramePr>
        <p:xfrm>
          <a:off x="0" y="1196752"/>
          <a:ext cx="8388424" cy="4002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103 560,6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415,9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1 054,3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31 221,7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34 803,8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222 697,7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73 594,8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693,1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56711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2026-2027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7206"/>
              </p:ext>
            </p:extLst>
          </p:nvPr>
        </p:nvGraphicFramePr>
        <p:xfrm>
          <a:off x="0" y="1196752"/>
          <a:ext cx="8388424" cy="40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2026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76 772,8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77 251,3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13 824,4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18 220,6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6 531,5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20 986,6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197 826,2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240 540,0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65 266,6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66 894,3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13 695,3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3 028,3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024767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16311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7076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925576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95240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3882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10 674,2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10 043,9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532289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15 059,5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28 714,1тыс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55 060,4тыс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62 245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5 187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4 365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928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9 229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769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139952" y="59228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51 812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4 318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783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60 870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5 073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1 857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72648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220 670,6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136 803,0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137 647,0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43 782,8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31 214,4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14 762,5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70 259,6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150 117,4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163 930,6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166 089,4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163 146,5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3 935,6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1 319,6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1 334,9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1 353,4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23365</TotalTime>
  <Words>5551</Words>
  <Application>Microsoft Office PowerPoint</Application>
  <PresentationFormat>Экран (4:3)</PresentationFormat>
  <Paragraphs>1020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2025 год и на плановый период 2026 и 2027 годов»  ( в редакции решения от 31.01.2025 года № 5, от 28.02.2025 года № 34, от 25.04.2025 года № 101)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2025 ГОД И НА ПЛАНОВЫЙ ПЕРИОД 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 ОСНОВНЫЕ НАПРАВЛЕНИЯ НАЛОГОВОЙ ПОЛИТИКИ МУНИЦИПАЛЬНОГО ОБРАЗОВАНИЯ «ШУМЯЧСКИЙ МУНИЦИПАЛЬНЫЙ ОКРУГ» СМОЛЕНСКОЙ ОБЛАСТИ НА 2025 ГОД И пЛАНОВЫЙ ПЕРИОД 2026 и 2027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2025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2026-2027 гг. </vt:lpstr>
      <vt:lpstr>III. ДОХОДЫ БЮДЖЕТА</vt:lpstr>
      <vt:lpstr>Состав Доходов бюджета </vt:lpstr>
      <vt:lpstr>Структура доходов бюджета        На 2025 год </vt:lpstr>
      <vt:lpstr>Структура доходов бюджета        на 2026 год </vt:lpstr>
      <vt:lpstr>Структура доходов бюджета        на 2027 год </vt:lpstr>
      <vt:lpstr>Структура налоговых и неналоговых доходов  бюджета на 2025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2025 год  </vt:lpstr>
      <vt:lpstr>Безвозмездные поступления  на 2026 год  </vt:lpstr>
      <vt:lpstr>Безвозмездные поступления  на 2027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2025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2026-2027 гг.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2026-2027 гг.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2112</cp:revision>
  <cp:lastPrinted>2025-09-22T11:41:19Z</cp:lastPrinted>
  <dcterms:created xsi:type="dcterms:W3CDTF">2015-12-24T11:55:56Z</dcterms:created>
  <dcterms:modified xsi:type="dcterms:W3CDTF">2025-09-22T12:18:31Z</dcterms:modified>
</cp:coreProperties>
</file>