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theme/themeOverride1.xml" ContentType="application/vnd.openxmlformats-officedocument.themeOverride+xml"/>
  <Override PartName="/ppt/charts/chart8.xml" ContentType="application/vnd.openxmlformats-officedocument.drawingml.chart+xml"/>
  <Override PartName="/ppt/theme/themeOverride2.xml" ContentType="application/vnd.openxmlformats-officedocument.themeOverr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theme/themeOverride3.xml" ContentType="application/vnd.openxmlformats-officedocument.themeOverr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68"/>
  </p:notesMasterIdLst>
  <p:sldIdLst>
    <p:sldId id="256" r:id="rId2"/>
    <p:sldId id="257" r:id="rId3"/>
    <p:sldId id="279" r:id="rId4"/>
    <p:sldId id="335" r:id="rId5"/>
    <p:sldId id="336" r:id="rId6"/>
    <p:sldId id="261" r:id="rId7"/>
    <p:sldId id="260" r:id="rId8"/>
    <p:sldId id="258" r:id="rId9"/>
    <p:sldId id="264" r:id="rId10"/>
    <p:sldId id="321" r:id="rId11"/>
    <p:sldId id="270" r:id="rId12"/>
    <p:sldId id="314" r:id="rId13"/>
    <p:sldId id="315" r:id="rId14"/>
    <p:sldId id="318" r:id="rId15"/>
    <p:sldId id="262" r:id="rId16"/>
    <p:sldId id="263" r:id="rId17"/>
    <p:sldId id="337" r:id="rId18"/>
    <p:sldId id="325" r:id="rId19"/>
    <p:sldId id="281" r:id="rId20"/>
    <p:sldId id="284" r:id="rId21"/>
    <p:sldId id="352" r:id="rId22"/>
    <p:sldId id="265" r:id="rId23"/>
    <p:sldId id="327" r:id="rId24"/>
    <p:sldId id="330" r:id="rId25"/>
    <p:sldId id="331" r:id="rId26"/>
    <p:sldId id="329" r:id="rId27"/>
    <p:sldId id="277" r:id="rId28"/>
    <p:sldId id="308" r:id="rId29"/>
    <p:sldId id="338" r:id="rId30"/>
    <p:sldId id="266" r:id="rId31"/>
    <p:sldId id="267" r:id="rId32"/>
    <p:sldId id="293" r:id="rId33"/>
    <p:sldId id="294" r:id="rId34"/>
    <p:sldId id="348" r:id="rId35"/>
    <p:sldId id="349" r:id="rId36"/>
    <p:sldId id="350" r:id="rId37"/>
    <p:sldId id="351" r:id="rId38"/>
    <p:sldId id="333" r:id="rId39"/>
    <p:sldId id="328" r:id="rId40"/>
    <p:sldId id="326" r:id="rId41"/>
    <p:sldId id="316" r:id="rId42"/>
    <p:sldId id="269" r:id="rId43"/>
    <p:sldId id="299" r:id="rId44"/>
    <p:sldId id="300" r:id="rId45"/>
    <p:sldId id="324" r:id="rId46"/>
    <p:sldId id="317" r:id="rId47"/>
    <p:sldId id="306" r:id="rId48"/>
    <p:sldId id="356" r:id="rId49"/>
    <p:sldId id="304" r:id="rId50"/>
    <p:sldId id="274" r:id="rId51"/>
    <p:sldId id="305" r:id="rId52"/>
    <p:sldId id="273" r:id="rId53"/>
    <p:sldId id="303" r:id="rId54"/>
    <p:sldId id="272" r:id="rId55"/>
    <p:sldId id="301" r:id="rId56"/>
    <p:sldId id="302" r:id="rId57"/>
    <p:sldId id="332" r:id="rId58"/>
    <p:sldId id="354" r:id="rId59"/>
    <p:sldId id="353" r:id="rId60"/>
    <p:sldId id="334" r:id="rId61"/>
    <p:sldId id="339" r:id="rId62"/>
    <p:sldId id="355" r:id="rId63"/>
    <p:sldId id="278" r:id="rId64"/>
    <p:sldId id="343" r:id="rId65"/>
    <p:sldId id="341" r:id="rId66"/>
    <p:sldId id="342" r:id="rId67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E04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15" autoAdjust="0"/>
    <p:restoredTop sz="96445" autoAdjust="0"/>
  </p:normalViewPr>
  <p:slideViewPr>
    <p:cSldViewPr>
      <p:cViewPr varScale="1">
        <p:scale>
          <a:sx n="113" d="100"/>
          <a:sy n="113" d="100"/>
        </p:scale>
        <p:origin x="164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4968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6.xlsx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7.xlsx"/><Relationship Id="rId1" Type="http://schemas.openxmlformats.org/officeDocument/2006/relationships/themeOverride" Target="../theme/themeOverride3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6.xlsx"/><Relationship Id="rId1" Type="http://schemas.openxmlformats.org/officeDocument/2006/relationships/themeOverride" Target="../theme/themeOverride1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7.xlsx"/><Relationship Id="rId1" Type="http://schemas.openxmlformats.org/officeDocument/2006/relationships/themeOverride" Target="../theme/themeOverride2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1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9005243271888184E-3"/>
          <c:y val="2.2151476140949842E-2"/>
          <c:w val="0.99083739918731173"/>
          <c:h val="0.6651303067020331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Доходы, всего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cat>
            <c:strRef>
              <c:f>Лист1!$A$2:$A$6</c:f>
              <c:strCache>
                <c:ptCount val="5"/>
                <c:pt idx="0">
                  <c:v>2023 (факт)</c:v>
                </c:pt>
                <c:pt idx="1">
                  <c:v>2024 (план)</c:v>
                </c:pt>
                <c:pt idx="2">
                  <c:v>2025 (прогноз)</c:v>
                </c:pt>
                <c:pt idx="3">
                  <c:v>2026 (прогноз)</c:v>
                </c:pt>
                <c:pt idx="4">
                  <c:v>2027 (прогноз)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326433.2</c:v>
                </c:pt>
                <c:pt idx="1">
                  <c:v>430075.3</c:v>
                </c:pt>
                <c:pt idx="2">
                  <c:v>467014.7</c:v>
                </c:pt>
                <c:pt idx="3">
                  <c:v>453105.6</c:v>
                </c:pt>
                <c:pt idx="4">
                  <c:v>430592.2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72-4424-8B40-1F4A10849B7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Расходы, всего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cat>
            <c:strRef>
              <c:f>Лист1!$A$2:$A$6</c:f>
              <c:strCache>
                <c:ptCount val="5"/>
                <c:pt idx="0">
                  <c:v>2023 (факт)</c:v>
                </c:pt>
                <c:pt idx="1">
                  <c:v>2024 (план)</c:v>
                </c:pt>
                <c:pt idx="2">
                  <c:v>2025 (прогноз)</c:v>
                </c:pt>
                <c:pt idx="3">
                  <c:v>2026 (прогноз)</c:v>
                </c:pt>
                <c:pt idx="4">
                  <c:v>2027 (прогноз)</c:v>
                </c:pt>
              </c:strCache>
            </c:strRef>
          </c:cat>
          <c:val>
            <c:numRef>
              <c:f>Лист1!$C$2:$C$6</c:f>
              <c:numCache>
                <c:formatCode>#,##0.0</c:formatCode>
                <c:ptCount val="5"/>
                <c:pt idx="0">
                  <c:v>329277.2</c:v>
                </c:pt>
                <c:pt idx="1">
                  <c:v>432181.4</c:v>
                </c:pt>
                <c:pt idx="2">
                  <c:v>475705.3</c:v>
                </c:pt>
                <c:pt idx="3">
                  <c:v>453014.4</c:v>
                </c:pt>
                <c:pt idx="4">
                  <c:v>430501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C72-4424-8B40-1F4A10849B7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Дефицит/Профицит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2023 (факт)</c:v>
                </c:pt>
                <c:pt idx="1">
                  <c:v>2024 (план)</c:v>
                </c:pt>
                <c:pt idx="2">
                  <c:v>2025 (прогноз)</c:v>
                </c:pt>
                <c:pt idx="3">
                  <c:v>2026 (прогноз)</c:v>
                </c:pt>
                <c:pt idx="4">
                  <c:v>2027 (прогноз)</c:v>
                </c:pt>
              </c:strCache>
            </c:strRef>
          </c:cat>
          <c:val>
            <c:numRef>
              <c:f>Лист1!$D$2:$D$6</c:f>
              <c:numCache>
                <c:formatCode>#,##0.0</c:formatCode>
                <c:ptCount val="5"/>
                <c:pt idx="0">
                  <c:v>-2844</c:v>
                </c:pt>
                <c:pt idx="1">
                  <c:v>-2106.1000000000349</c:v>
                </c:pt>
                <c:pt idx="2">
                  <c:v>-8690.5999999999767</c:v>
                </c:pt>
                <c:pt idx="3">
                  <c:v>91.199999999953434</c:v>
                </c:pt>
                <c:pt idx="4">
                  <c:v>91.200000000011642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C72-4424-8B40-1F4A10849B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05229312"/>
        <c:axId val="105235200"/>
        <c:axId val="104123456"/>
      </c:bar3DChart>
      <c:catAx>
        <c:axId val="105229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high"/>
        <c:txPr>
          <a:bodyPr/>
          <a:lstStyle/>
          <a:p>
            <a:pPr>
              <a:defRPr>
                <a:solidFill>
                  <a:schemeClr val="accent5">
                    <a:lumMod val="50000"/>
                  </a:schemeClr>
                </a:solidFill>
              </a:defRPr>
            </a:pPr>
            <a:endParaRPr lang="ru-RU"/>
          </a:p>
        </c:txPr>
        <c:crossAx val="105235200"/>
        <c:crosses val="autoZero"/>
        <c:auto val="1"/>
        <c:lblAlgn val="ctr"/>
        <c:lblOffset val="100"/>
        <c:noMultiLvlLbl val="0"/>
      </c:catAx>
      <c:valAx>
        <c:axId val="105235200"/>
        <c:scaling>
          <c:orientation val="minMax"/>
        </c:scaling>
        <c:delete val="0"/>
        <c:axPos val="l"/>
        <c:majorGridlines/>
        <c:numFmt formatCode="#,##0.0" sourceLinked="1"/>
        <c:majorTickMark val="none"/>
        <c:minorTickMark val="none"/>
        <c:tickLblPos val="none"/>
        <c:crossAx val="105229312"/>
        <c:crosses val="autoZero"/>
        <c:crossBetween val="between"/>
      </c:valAx>
      <c:serAx>
        <c:axId val="10412345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accent5">
                    <a:lumMod val="50000"/>
                  </a:schemeClr>
                </a:solidFill>
              </a:defRPr>
            </a:pPr>
            <a:endParaRPr lang="ru-RU"/>
          </a:p>
        </c:txPr>
        <c:crossAx val="105235200"/>
        <c:crosses val="autoZero"/>
      </c:ser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400" b="1">
                <a:solidFill>
                  <a:schemeClr val="accent5">
                    <a:lumMod val="50000"/>
                  </a:schemeClr>
                </a:solidFill>
              </a:defRPr>
            </a:pPr>
            <a:endParaRPr lang="ru-RU"/>
          </a:p>
        </c:txPr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9390687275207308E-2"/>
          <c:y val="0.14854733882616378"/>
          <c:w val="0.58587776605260256"/>
          <c:h val="0.7569526325032358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2026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3.3082210702783027E-2"/>
                  <c:y val="-0.1080540113147601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7CE-4AC0-B5C9-1E0437087A0B}"/>
                </c:ext>
              </c:extLst>
            </c:dLbl>
            <c:dLbl>
              <c:idx val="1"/>
              <c:layout>
                <c:manualLayout>
                  <c:x val="0.11231483605087095"/>
                  <c:y val="3.3767171612966551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524-4D46-A646-1D4F6080AB47}"/>
                </c:ext>
              </c:extLst>
            </c:dLbl>
            <c:dLbl>
              <c:idx val="2"/>
              <c:layout>
                <c:manualLayout>
                  <c:x val="4.0023473574212013E-4"/>
                  <c:y val="0.27463795509012673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524-4D46-A646-1D4F6080AB47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accent5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4"/>
                <c:pt idx="0">
                  <c:v>Дотации бюджетам субъектов Российской Федерации </c:v>
                </c:pt>
                <c:pt idx="1">
                  <c:v>Субсидии бюджетам бюджетной системы Российской Федерации (межбюджетные субсидии)</c:v>
                </c:pt>
                <c:pt idx="2">
                  <c:v>Субвенции бюджетам субъектов Российской Федерации </c:v>
                </c:pt>
                <c:pt idx="3">
                  <c:v>Иные межбюджетные трансферты 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136803</c:v>
                </c:pt>
                <c:pt idx="1">
                  <c:v>79275.5</c:v>
                </c:pt>
                <c:pt idx="2">
                  <c:v>166089.4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524-4D46-A646-1D4F6080AB47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4085831649966923E-2"/>
          <c:y val="0.14396632697377071"/>
          <c:w val="0.58587776605260256"/>
          <c:h val="0.7569526325032360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2027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5.6530313966680297E-2"/>
                  <c:y val="-2.1244212403528036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113-4C40-9EFD-00A9ED811C17}"/>
                </c:ext>
              </c:extLst>
            </c:dLbl>
            <c:dLbl>
              <c:idx val="1"/>
              <c:layout>
                <c:manualLayout>
                  <c:x val="6.4146998690834317E-2"/>
                  <c:y val="4.2929212771451855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311-4865-97DD-A2B20261AE3B}"/>
                </c:ext>
              </c:extLst>
            </c:dLbl>
            <c:dLbl>
              <c:idx val="2"/>
              <c:layout>
                <c:manualLayout>
                  <c:x val="4.2316517210440045E-2"/>
                  <c:y val="0.17538383181089548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311-4865-97DD-A2B20261AE3B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accent5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4"/>
                <c:pt idx="0">
                  <c:v>Дотации бюджетам субъектов Российской Федерации</c:v>
                </c:pt>
                <c:pt idx="1">
                  <c:v>Субсидии бюджетам бюджетной системы Российской Федерации (межбюджетные субсидии)</c:v>
                </c:pt>
                <c:pt idx="2">
                  <c:v>Субвенции бюджетам субъектов Российской Федерации </c:v>
                </c:pt>
                <c:pt idx="3">
                  <c:v>Иные межбюджетные трансферты 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137647</c:v>
                </c:pt>
                <c:pt idx="1">
                  <c:v>53259.6</c:v>
                </c:pt>
                <c:pt idx="2">
                  <c:v>163146.5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311-4865-97DD-A2B20261AE3B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2"/>
    </mc:Choice>
    <mc:Fallback>
      <c:style val="2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3717865491373064E-2"/>
          <c:y val="0.53642183309770364"/>
          <c:w val="0.9163054329191862"/>
          <c:h val="0.4027333704499057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2025</c:v>
                </c:pt>
              </c:strCache>
            </c:strRef>
          </c:tx>
          <c:explosion val="31"/>
          <c:dLbls>
            <c:dLbl>
              <c:idx val="0"/>
              <c:layout>
                <c:manualLayout>
                  <c:x val="1.6572566520240143E-2"/>
                  <c:y val="-4.500199704564041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CBB-4104-805A-6DBA7195A18A}"/>
                </c:ext>
              </c:extLst>
            </c:dLbl>
            <c:dLbl>
              <c:idx val="1"/>
              <c:layout>
                <c:manualLayout>
                  <c:x val="0.60319321896732903"/>
                  <c:y val="-1.4090266462946879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CBB-4104-805A-6DBA7195A18A}"/>
                </c:ext>
              </c:extLst>
            </c:dLbl>
            <c:dLbl>
              <c:idx val="2"/>
              <c:layout>
                <c:manualLayout>
                  <c:x val="9.1994173505241375E-2"/>
                  <c:y val="0.20069611305180274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0567929195158705"/>
                      <c:h val="0.2143733397576917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7CBB-4104-805A-6DBA7195A18A}"/>
                </c:ext>
              </c:extLst>
            </c:dLbl>
            <c:dLbl>
              <c:idx val="3"/>
              <c:layout>
                <c:manualLayout>
                  <c:x val="-0.14486352446409737"/>
                  <c:y val="0.14766630952305485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CBB-4104-805A-6DBA7195A18A}"/>
                </c:ext>
              </c:extLst>
            </c:dLbl>
            <c:dLbl>
              <c:idx val="4"/>
              <c:layout>
                <c:manualLayout>
                  <c:x val="-0.23574755155252025"/>
                  <c:y val="1.46082303639695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CBB-4104-805A-6DBA7195A18A}"/>
                </c:ext>
              </c:extLst>
            </c:dLbl>
            <c:dLbl>
              <c:idx val="5"/>
              <c:layout>
                <c:manualLayout>
                  <c:x val="-0.25244517253391624"/>
                  <c:y val="-0.22161421516106394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CBB-4104-805A-6DBA7195A18A}"/>
                </c:ext>
              </c:extLst>
            </c:dLbl>
            <c:dLbl>
              <c:idx val="6"/>
              <c:layout>
                <c:manualLayout>
                  <c:x val="-7.0376914873694352E-2"/>
                  <c:y val="-0.30125607830955164"/>
                </c:manualLayout>
              </c:layout>
              <c:numFmt formatCode="0.000%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accent5">
                          <a:lumMod val="50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CBB-4104-805A-6DBA7195A18A}"/>
                </c:ext>
              </c:extLst>
            </c:dLbl>
            <c:dLbl>
              <c:idx val="7"/>
              <c:layout>
                <c:manualLayout>
                  <c:x val="0.13830756556444079"/>
                  <c:y val="-0.30028656019984667"/>
                </c:manualLayout>
              </c:layout>
              <c:numFmt formatCode="0.000%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accent5">
                          <a:lumMod val="50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CBB-4104-805A-6DBA7195A18A}"/>
                </c:ext>
              </c:extLst>
            </c:dLbl>
            <c:dLbl>
              <c:idx val="8"/>
              <c:layout>
                <c:manualLayout>
                  <c:x val="0.31481290105972426"/>
                  <c:y val="-0.30340195139888293"/>
                </c:manualLayout>
              </c:layout>
              <c:numFmt formatCode="0.000%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accent5">
                          <a:lumMod val="50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CBB-4104-805A-6DBA7195A18A}"/>
                </c:ext>
              </c:extLst>
            </c:dLbl>
            <c:dLbl>
              <c:idx val="9"/>
              <c:layout>
                <c:manualLayout>
                  <c:x val="0.53651274900514379"/>
                  <c:y val="-0.28506463454064779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CBB-4104-805A-6DBA7195A18A}"/>
                </c:ext>
              </c:extLst>
            </c:dLbl>
            <c:dLbl>
              <c:idx val="10"/>
              <c:layout>
                <c:manualLayout>
                  <c:x val="-7.180576216024244E-2"/>
                  <c:y val="1.0323299499787615E-2"/>
                </c:manualLayout>
              </c:layout>
              <c:numFmt formatCode="0.0000%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accent5">
                          <a:lumMod val="50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7CBB-4104-805A-6DBA7195A18A}"/>
                </c:ext>
              </c:extLst>
            </c:dLbl>
            <c:dLbl>
              <c:idx val="11"/>
              <c:layout>
                <c:manualLayout>
                  <c:x val="0.36217530719003715"/>
                  <c:y val="0.13028028377067577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CBB-4104-805A-6DBA7195A18A}"/>
                </c:ext>
              </c:extLst>
            </c:dLbl>
            <c:dLbl>
              <c:idx val="12"/>
              <c:layout>
                <c:manualLayout>
                  <c:x val="2.445269569385692E-2"/>
                  <c:y val="-0.15407571655899527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7CBB-4104-805A-6DBA7195A18A}"/>
                </c:ext>
              </c:extLst>
            </c:dLbl>
            <c:dLbl>
              <c:idx val="13"/>
              <c:layout>
                <c:manualLayout>
                  <c:x val="0.52041868864325969"/>
                  <c:y val="-4.626504916536172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7CBB-4104-805A-6DBA7195A18A}"/>
                </c:ext>
              </c:extLst>
            </c:dLbl>
            <c:dLbl>
              <c:idx val="14"/>
              <c:layout>
                <c:manualLayout>
                  <c:x val="0.11511863556485796"/>
                  <c:y val="0.36813095547539199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7CBB-4104-805A-6DBA7195A18A}"/>
                </c:ext>
              </c:extLst>
            </c:dLbl>
            <c:dLbl>
              <c:idx val="15"/>
              <c:layout>
                <c:manualLayout>
                  <c:x val="0.24086119949425114"/>
                  <c:y val="-0.1360045139571301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2406688266762148"/>
                      <c:h val="7.347067512822301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3E6B-4D66-A7A3-D57C5819EA75}"/>
                </c:ext>
              </c:extLst>
            </c:dLbl>
            <c:dLbl>
              <c:idx val="16"/>
              <c:layout>
                <c:manualLayout>
                  <c:x val="0.13069501169762571"/>
                  <c:y val="-0.17686803015221925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F66-4986-81E6-25C5FE06BDF4}"/>
                </c:ext>
              </c:extLst>
            </c:dLbl>
            <c:dLbl>
              <c:idx val="17"/>
              <c:layout>
                <c:manualLayout>
                  <c:x val="0.28073270997747807"/>
                  <c:y val="-0.19095829661516614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E14-4558-B9BB-B97CFD8E7E9C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accent5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Лист1!$A$2:$A$19</c:f>
              <c:strCache>
                <c:ptCount val="18"/>
                <c:pt idx="0">
                  <c:v>МП "Развитие образования и молодежной политики в муниципальном образовании "Шумячский муниципальный округ" Смоленской области"</c:v>
                </c:pt>
                <c:pt idx="1">
                  <c:v>МП " Развитие культуры и спорта в муниципальном образовании "Шумячский муниципальный округ" Смоленской области"</c:v>
                </c:pt>
                <c:pt idx="2">
                  <c:v>МП " Управление муниципальными финансами муниципального образования "Шумячский муниципальный округ" Смоленской области"</c:v>
                </c:pt>
                <c:pt idx="3">
                  <c:v>МП"Создание условий для эффективного управления в муниципальном образовании "Шумячский муниципальный округ" Смоленской области"</c:v>
                </c:pt>
                <c:pt idx="4">
                  <c:v>МП"Обеспечение жильем молодых семей муниципального образования "Шумячский муниципальный округ" Смоленской области"</c:v>
                </c:pt>
                <c:pt idx="5">
                  <c:v>МП"Капитальный ремонт и ремонт автомобильных дорог общего пользования муниципального образования "Шумячский муниципальный округ" Смоленской области"</c:v>
                </c:pt>
                <c:pt idx="6">
                  <c:v>МП"Создание условий для обеспечения безопасности жизнедеятельности населения муниципального образования "Шумячский муниципальный округ" Смоленской области"</c:v>
                </c:pt>
                <c:pt idx="7">
                  <c:v>МП "Развитие сельского хозяйства и регулирование рынков сельскохозяйственной продукции, сырья и продовольствия на территории муниципального образования "Шумячский муниципальный округ" Смоленской области"</c:v>
                </c:pt>
                <c:pt idx="8">
                  <c:v>МП "Гражданско-патриотическое воспитание граждан на территории муниципального образования "Шумячский муниципальный округ" Смоленской области"</c:v>
                </c:pt>
                <c:pt idx="9">
                  <c:v>МП "Повышение значений показателей доступности для инвалидов объектов и услугна территории муниципального образования "Шумячский муниципальный округ" Смоленской области"</c:v>
                </c:pt>
                <c:pt idx="10">
                  <c:v>МП "Развитие добровольчества (волонтерства) в муниципальном образовании «Шумячский муниципальный округ» Смоленской области"</c:v>
                </c:pt>
                <c:pt idx="11">
                  <c:v>МП "Энергосбережение и повышение энергетической эффективности на территории муниципального образования "Шумячский муниципальный округ" Смоленской области"</c:v>
                </c:pt>
                <c:pt idx="12">
                  <c:v>МП "Формирование комфортной городской среды на территории муниципального образования "Шумячский муниципальный округ" Смоленской области"</c:v>
                </c:pt>
                <c:pt idx="13">
                  <c:v>Обеспечение деятельности законодательного и исполнительного органов власти</c:v>
                </c:pt>
                <c:pt idx="14">
                  <c:v>Обеспечение деятельности Контрольно-ревизионной комиссии муниципального образования "Шумячский муниципальный округ" Смоленской области</c:v>
                </c:pt>
                <c:pt idx="15">
                  <c:v>Прочие общегосударственные расходы</c:v>
                </c:pt>
                <c:pt idx="16">
                  <c:v>Резервный фонд </c:v>
                </c:pt>
                <c:pt idx="17">
                  <c:v>Непрограммные расходы органов исполнительной власти</c:v>
                </c:pt>
              </c:strCache>
            </c:strRef>
          </c:cat>
          <c:val>
            <c:numRef>
              <c:f>Лист1!$B$2:$B$19</c:f>
              <c:numCache>
                <c:formatCode>#,##0.0</c:formatCode>
                <c:ptCount val="18"/>
                <c:pt idx="0">
                  <c:v>209120.5</c:v>
                </c:pt>
                <c:pt idx="1">
                  <c:v>81925.100000000006</c:v>
                </c:pt>
                <c:pt idx="2">
                  <c:v>7884.6</c:v>
                </c:pt>
                <c:pt idx="3">
                  <c:v>116887.7</c:v>
                </c:pt>
                <c:pt idx="4">
                  <c:v>956.3</c:v>
                </c:pt>
                <c:pt idx="5">
                  <c:v>28661.7</c:v>
                </c:pt>
                <c:pt idx="6">
                  <c:v>701</c:v>
                </c:pt>
                <c:pt idx="7">
                  <c:v>100</c:v>
                </c:pt>
                <c:pt idx="8">
                  <c:v>53</c:v>
                </c:pt>
                <c:pt idx="9">
                  <c:v>1.2</c:v>
                </c:pt>
                <c:pt idx="10">
                  <c:v>1</c:v>
                </c:pt>
                <c:pt idx="11">
                  <c:v>5636.2</c:v>
                </c:pt>
                <c:pt idx="12">
                  <c:v>3737.4</c:v>
                </c:pt>
                <c:pt idx="13">
                  <c:v>5653.4</c:v>
                </c:pt>
                <c:pt idx="14">
                  <c:v>1482.9</c:v>
                </c:pt>
                <c:pt idx="15">
                  <c:v>100</c:v>
                </c:pt>
                <c:pt idx="16">
                  <c:v>569</c:v>
                </c:pt>
                <c:pt idx="17">
                  <c:v>12234.3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7CBB-4104-805A-6DBA7195A18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Лист1!$A$2:$A$19</c:f>
              <c:strCache>
                <c:ptCount val="18"/>
                <c:pt idx="0">
                  <c:v>МП "Развитие образования и молодежной политики в муниципальном образовании "Шумячский муниципальный округ" Смоленской области"</c:v>
                </c:pt>
                <c:pt idx="1">
                  <c:v>МП " Развитие культуры и спорта в муниципальном образовании "Шумячский муниципальный округ" Смоленской области"</c:v>
                </c:pt>
                <c:pt idx="2">
                  <c:v>МП " Управление муниципальными финансами муниципального образования "Шумячский муниципальный округ" Смоленской области"</c:v>
                </c:pt>
                <c:pt idx="3">
                  <c:v>МП"Создание условий для эффективного управления в муниципальном образовании "Шумячский муниципальный округ" Смоленской области"</c:v>
                </c:pt>
                <c:pt idx="4">
                  <c:v>МП"Обеспечение жильем молодых семей муниципального образования "Шумячский муниципальный округ" Смоленской области"</c:v>
                </c:pt>
                <c:pt idx="5">
                  <c:v>МП"Капитальный ремонт и ремонт автомобильных дорог общего пользования муниципального образования "Шумячский муниципальный округ" Смоленской области"</c:v>
                </c:pt>
                <c:pt idx="6">
                  <c:v>МП"Создание условий для обеспечения безопасности жизнедеятельности населения муниципального образования "Шумячский муниципальный округ" Смоленской области"</c:v>
                </c:pt>
                <c:pt idx="7">
                  <c:v>МП "Развитие сельского хозяйства и регулирование рынков сельскохозяйственной продукции, сырья и продовольствия на территории муниципального образования "Шумячский муниципальный округ" Смоленской области"</c:v>
                </c:pt>
                <c:pt idx="8">
                  <c:v>МП "Гражданско-патриотическое воспитание граждан на территории муниципального образования "Шумячский муниципальный округ" Смоленской области"</c:v>
                </c:pt>
                <c:pt idx="9">
                  <c:v>МП "Повышение значений показателей доступности для инвалидов объектов и услугна территории муниципального образования "Шумячский муниципальный округ" Смоленской области"</c:v>
                </c:pt>
                <c:pt idx="10">
                  <c:v>МП "Развитие добровольчества (волонтерства) в муниципальном образовании «Шумячский муниципальный округ» Смоленской области"</c:v>
                </c:pt>
                <c:pt idx="11">
                  <c:v>МП "Энергосбережение и повышение энергетической эффективности на территории муниципального образования "Шумячский муниципальный округ" Смоленской области"</c:v>
                </c:pt>
                <c:pt idx="12">
                  <c:v>МП "Формирование комфортной городской среды на территории муниципального образования "Шумячский муниципальный округ" Смоленской области"</c:v>
                </c:pt>
                <c:pt idx="13">
                  <c:v>Обеспечение деятельности законодательного и исполнительного органов власти</c:v>
                </c:pt>
                <c:pt idx="14">
                  <c:v>Обеспечение деятельности Контрольно-ревизионной комиссии муниципального образования "Шумячский муниципальный округ" Смоленской области</c:v>
                </c:pt>
                <c:pt idx="15">
                  <c:v>Прочие общегосударственные расходы</c:v>
                </c:pt>
                <c:pt idx="16">
                  <c:v>Резервный фонд </c:v>
                </c:pt>
                <c:pt idx="17">
                  <c:v>Непрограммные расходы органов исполнительной власти</c:v>
                </c:pt>
              </c:strCache>
            </c:strRef>
          </c:cat>
          <c:val>
            <c:numRef>
              <c:f>Лист1!$C$2:$C$19</c:f>
              <c:numCache>
                <c:formatCode>0.0</c:formatCode>
                <c:ptCount val="18"/>
                <c:pt idx="0">
                  <c:v>43.960094621607112</c:v>
                </c:pt>
                <c:pt idx="1">
                  <c:v>17.221817793495262</c:v>
                </c:pt>
                <c:pt idx="2">
                  <c:v>1.6574547309016738</c:v>
                </c:pt>
                <c:pt idx="3">
                  <c:v>24.571452115416832</c:v>
                </c:pt>
                <c:pt idx="4">
                  <c:v>0.20102782121620258</c:v>
                </c:pt>
                <c:pt idx="5">
                  <c:v>6.0250957893468922</c:v>
                </c:pt>
                <c:pt idx="6" formatCode="0.000">
                  <c:v>0.14736014082668408</c:v>
                </c:pt>
                <c:pt idx="7" formatCode="0.000">
                  <c:v>2.1021418092251654E-2</c:v>
                </c:pt>
                <c:pt idx="8" formatCode="0.000">
                  <c:v>1.1141351588893376E-2</c:v>
                </c:pt>
                <c:pt idx="9" formatCode="0.000">
                  <c:v>2.5225701710701983E-4</c:v>
                </c:pt>
                <c:pt idx="10" formatCode="0.000">
                  <c:v>2.1021418092251651E-4</c:v>
                </c:pt>
                <c:pt idx="11" formatCode="0.000">
                  <c:v>1.1848091665154876</c:v>
                </c:pt>
                <c:pt idx="12" formatCode="0.000">
                  <c:v>0.78565447977981329</c:v>
                </c:pt>
                <c:pt idx="13">
                  <c:v>1.1884248504273549</c:v>
                </c:pt>
                <c:pt idx="14">
                  <c:v>0.31172660888999976</c:v>
                </c:pt>
                <c:pt idx="15">
                  <c:v>2.1021418092251654E-2</c:v>
                </c:pt>
                <c:pt idx="16">
                  <c:v>0.11961186894491191</c:v>
                </c:pt>
                <c:pt idx="17">
                  <c:v>2.5718233536603439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7CBB-4104-805A-6DBA7195A18A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4"/>
    </mc:Choice>
    <mc:Fallback>
      <c:style val="14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9879588956968932E-2"/>
          <c:y val="0.55252497990811711"/>
          <c:w val="0.91630543291918598"/>
          <c:h val="0.4027333704499057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2026</c:v>
                </c:pt>
              </c:strCache>
            </c:strRef>
          </c:tx>
          <c:explosion val="31"/>
          <c:dLbls>
            <c:dLbl>
              <c:idx val="0"/>
              <c:layout>
                <c:manualLayout>
                  <c:x val="-1.2485796433170217E-2"/>
                  <c:y val="0.20975953034558401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8EC-493F-82E1-F4E234481780}"/>
                </c:ext>
              </c:extLst>
            </c:dLbl>
            <c:dLbl>
              <c:idx val="1"/>
              <c:layout>
                <c:manualLayout>
                  <c:x val="5.7878139946494732E-2"/>
                  <c:y val="0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991-47BF-852F-A46764185199}"/>
                </c:ext>
              </c:extLst>
            </c:dLbl>
            <c:dLbl>
              <c:idx val="2"/>
              <c:layout>
                <c:manualLayout>
                  <c:x val="-5.5606660902759786E-2"/>
                  <c:y val="-4.227079938884070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991-47BF-852F-A46764185199}"/>
                </c:ext>
              </c:extLst>
            </c:dLbl>
            <c:dLbl>
              <c:idx val="3"/>
              <c:layout>
                <c:manualLayout>
                  <c:x val="-6.727020302731257E-2"/>
                  <c:y val="-1.3365148700652295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991-47BF-852F-A46764185199}"/>
                </c:ext>
              </c:extLst>
            </c:dLbl>
            <c:dLbl>
              <c:idx val="4"/>
              <c:layout>
                <c:manualLayout>
                  <c:x val="-0.20647922810224822"/>
                  <c:y val="-4.7791521114795253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991-47BF-852F-A46764185199}"/>
                </c:ext>
              </c:extLst>
            </c:dLbl>
            <c:dLbl>
              <c:idx val="5"/>
              <c:layout>
                <c:manualLayout>
                  <c:x val="4.2897197712679858E-2"/>
                  <c:y val="-0.33232361015133166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991-47BF-852F-A46764185199}"/>
                </c:ext>
              </c:extLst>
            </c:dLbl>
            <c:dLbl>
              <c:idx val="6"/>
              <c:layout>
                <c:manualLayout>
                  <c:x val="-0.18745020867477691"/>
                  <c:y val="-0.2417691605434500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991-47BF-852F-A46764185199}"/>
                </c:ext>
              </c:extLst>
            </c:dLbl>
            <c:dLbl>
              <c:idx val="7"/>
              <c:layout>
                <c:manualLayout>
                  <c:x val="0.15844715593891034"/>
                  <c:y val="-1.895592551970731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991-47BF-852F-A46764185199}"/>
                </c:ext>
              </c:extLst>
            </c:dLbl>
            <c:dLbl>
              <c:idx val="8"/>
              <c:layout>
                <c:manualLayout>
                  <c:x val="0.1977396072586412"/>
                  <c:y val="-0.29736326577190569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6459580845586488"/>
                      <c:h val="0.2224249205936614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F991-47BF-852F-A46764185199}"/>
                </c:ext>
              </c:extLst>
            </c:dLbl>
            <c:dLbl>
              <c:idx val="9"/>
              <c:layout>
                <c:manualLayout>
                  <c:x val="0.42039113056995725"/>
                  <c:y val="-0.3233096435115036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991-47BF-852F-A46764185199}"/>
                </c:ext>
              </c:extLst>
            </c:dLbl>
            <c:dLbl>
              <c:idx val="10"/>
              <c:layout>
                <c:manualLayout>
                  <c:x val="-2.6657584146733155E-2"/>
                  <c:y val="-0.11720914456708488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991-47BF-852F-A46764185199}"/>
                </c:ext>
              </c:extLst>
            </c:dLbl>
            <c:dLbl>
              <c:idx val="11"/>
              <c:layout>
                <c:manualLayout>
                  <c:x val="0.36725814637024273"/>
                  <c:y val="-0.17044055460810356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991-47BF-852F-A46764185199}"/>
                </c:ext>
              </c:extLst>
            </c:dLbl>
            <c:dLbl>
              <c:idx val="12"/>
              <c:layout>
                <c:manualLayout>
                  <c:x val="0.47542103690161852"/>
                  <c:y val="-1.1038115042508543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991-47BF-852F-A46764185199}"/>
                </c:ext>
              </c:extLst>
            </c:dLbl>
            <c:dLbl>
              <c:idx val="13"/>
              <c:layout>
                <c:manualLayout>
                  <c:x val="0.26929222813815124"/>
                  <c:y val="-1.2406883784623382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F991-47BF-852F-A46764185199}"/>
                </c:ext>
              </c:extLst>
            </c:dLbl>
            <c:dLbl>
              <c:idx val="14"/>
              <c:layout>
                <c:manualLayout>
                  <c:x val="0.47314494867308837"/>
                  <c:y val="0.19345190923903044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F991-47BF-852F-A46764185199}"/>
                </c:ext>
              </c:extLst>
            </c:dLbl>
            <c:dLbl>
              <c:idx val="15"/>
              <c:layout>
                <c:manualLayout>
                  <c:x val="0.44267132339884208"/>
                  <c:y val="-0.1320811117521381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EAB-45F4-A3E6-0A22D670C8CF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accent5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Лист1!$A$2:$A$18</c:f>
              <c:strCache>
                <c:ptCount val="16"/>
                <c:pt idx="0">
                  <c:v>МП "Развитие образования и молодежной политики в муниципальном образовании "Шумячский муниципальный округ" Смоленской области"</c:v>
                </c:pt>
                <c:pt idx="1">
                  <c:v>МП " Развитие культуры и спорта в муниципальном образовании "Шумячский муниципальный округ" Смоленской области"</c:v>
                </c:pt>
                <c:pt idx="2">
                  <c:v>МП " Управление муниципальными финансами муниципального образования "Шумячский муниципальный округ" Смоленской области"</c:v>
                </c:pt>
                <c:pt idx="3">
                  <c:v>МП"Создание условий для эффективного управления в муниципальном образовании "Шумячский муниципальный округ" Смоленской области"</c:v>
                </c:pt>
                <c:pt idx="4">
                  <c:v>МП"Обеспечение жильем молодых семей муниципального образования "Шумячский муниципальный округ" Смоленской области"</c:v>
                </c:pt>
                <c:pt idx="5">
                  <c:v>МП"Капитальный ремонт и ремонт автомобильных дорог общего пользования муниципального образования "Шумячский муниципальный округ" Смоленской области"</c:v>
                </c:pt>
                <c:pt idx="6">
                  <c:v>МП"Создание условий для обеспечения безопасности жизнедеятельности населения муниципального образования "Шумячский район" Смоленской области"</c:v>
                </c:pt>
                <c:pt idx="7">
                  <c:v>МП "Развитие сельского хозяйства и регулирование рынков сельскохозяйственной продукции, сырья и продовольствия в Шумячском районе Смоленской области"</c:v>
                </c:pt>
                <c:pt idx="8">
                  <c:v>МП "Повышение значений показателей доступности для инвалидов объектов и услуг в Шумячском районе Смоленской области"</c:v>
                </c:pt>
                <c:pt idx="9">
                  <c:v>МП "Развитие добровольчества (волонтерства) в муниципальном образовании «Шумячский район» Смоленской области"</c:v>
                </c:pt>
                <c:pt idx="10">
                  <c:v>МП "Формирование комфортной городской среды на территории муниципального образования "Шумячский муниципальный округ" Смоленской области"</c:v>
                </c:pt>
                <c:pt idx="11">
                  <c:v>Обеспечение деятельности законодательного и исполнительного органов власти</c:v>
                </c:pt>
                <c:pt idx="12">
                  <c:v>Прочие общегосударственные расходы</c:v>
                </c:pt>
                <c:pt idx="13">
                  <c:v>Резервный фонд</c:v>
                </c:pt>
                <c:pt idx="14">
                  <c:v>Обеспечение деятельности Контрольно-ревизионной комиссии муниципального образования"Шумячский муниципальный округ" Смоленской области"</c:v>
                </c:pt>
                <c:pt idx="15">
                  <c:v>Непрограммные расходы органов исполнительной власти</c:v>
                </c:pt>
              </c:strCache>
            </c:strRef>
          </c:cat>
          <c:val>
            <c:numRef>
              <c:f>Лист1!$B$2:$B$18</c:f>
              <c:numCache>
                <c:formatCode>#,##0.0</c:formatCode>
                <c:ptCount val="16"/>
                <c:pt idx="0">
                  <c:v>196436.1</c:v>
                </c:pt>
                <c:pt idx="1">
                  <c:v>78511.7</c:v>
                </c:pt>
                <c:pt idx="2">
                  <c:v>7534.6</c:v>
                </c:pt>
                <c:pt idx="3">
                  <c:v>131028</c:v>
                </c:pt>
                <c:pt idx="4">
                  <c:v>730.2</c:v>
                </c:pt>
                <c:pt idx="5">
                  <c:v>13824.4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3538.3</c:v>
                </c:pt>
                <c:pt idx="11">
                  <c:v>3172.5</c:v>
                </c:pt>
                <c:pt idx="12">
                  <c:v>0</c:v>
                </c:pt>
                <c:pt idx="13">
                  <c:v>0</c:v>
                </c:pt>
                <c:pt idx="14">
                  <c:v>904.5</c:v>
                </c:pt>
                <c:pt idx="15">
                  <c:v>11661.9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F991-47BF-852F-A4676418519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Лист1!$A$2:$A$18</c:f>
              <c:strCache>
                <c:ptCount val="16"/>
                <c:pt idx="0">
                  <c:v>МП "Развитие образования и молодежной политики в муниципальном образовании "Шумячский муниципальный округ" Смоленской области"</c:v>
                </c:pt>
                <c:pt idx="1">
                  <c:v>МП " Развитие культуры и спорта в муниципальном образовании "Шумячский муниципальный округ" Смоленской области"</c:v>
                </c:pt>
                <c:pt idx="2">
                  <c:v>МП " Управление муниципальными финансами муниципального образования "Шумячский муниципальный округ" Смоленской области"</c:v>
                </c:pt>
                <c:pt idx="3">
                  <c:v>МП"Создание условий для эффективного управления в муниципальном образовании "Шумячский муниципальный округ" Смоленской области"</c:v>
                </c:pt>
                <c:pt idx="4">
                  <c:v>МП"Обеспечение жильем молодых семей муниципального образования "Шумячский муниципальный округ" Смоленской области"</c:v>
                </c:pt>
                <c:pt idx="5">
                  <c:v>МП"Капитальный ремонт и ремонт автомобильных дорог общего пользования муниципального образования "Шумячский муниципальный округ" Смоленской области"</c:v>
                </c:pt>
                <c:pt idx="6">
                  <c:v>МП"Создание условий для обеспечения безопасности жизнедеятельности населения муниципального образования "Шумячский район" Смоленской области"</c:v>
                </c:pt>
                <c:pt idx="7">
                  <c:v>МП "Развитие сельского хозяйства и регулирование рынков сельскохозяйственной продукции, сырья и продовольствия в Шумячском районе Смоленской области"</c:v>
                </c:pt>
                <c:pt idx="8">
                  <c:v>МП "Повышение значений показателей доступности для инвалидов объектов и услуг в Шумячском районе Смоленской области"</c:v>
                </c:pt>
                <c:pt idx="9">
                  <c:v>МП "Развитие добровольчества (волонтерства) в муниципальном образовании «Шумячский район» Смоленской области"</c:v>
                </c:pt>
                <c:pt idx="10">
                  <c:v>МП "Формирование комфортной городской среды на территории муниципального образования "Шумячский муниципальный округ" Смоленской области"</c:v>
                </c:pt>
                <c:pt idx="11">
                  <c:v>Обеспечение деятельности законодательного и исполнительного органов власти</c:v>
                </c:pt>
                <c:pt idx="12">
                  <c:v>Прочие общегосударственные расходы</c:v>
                </c:pt>
                <c:pt idx="13">
                  <c:v>Резервный фонд</c:v>
                </c:pt>
                <c:pt idx="14">
                  <c:v>Обеспечение деятельности Контрольно-ревизионной комиссии муниципального образования"Шумячский муниципальный округ" Смоленской области"</c:v>
                </c:pt>
                <c:pt idx="15">
                  <c:v>Непрограммные расходы органов исполнительной власти</c:v>
                </c:pt>
              </c:strCache>
            </c:strRef>
          </c:cat>
          <c:val>
            <c:numRef>
              <c:f>Лист1!$C$2:$C$18</c:f>
              <c:numCache>
                <c:formatCode>0.0</c:formatCode>
                <c:ptCount val="16"/>
                <c:pt idx="0">
                  <c:v>43.911819631592998</c:v>
                </c:pt>
                <c:pt idx="1">
                  <c:v>17.550702795309718</c:v>
                </c:pt>
                <c:pt idx="2">
                  <c:v>1.6843034258784437</c:v>
                </c:pt>
                <c:pt idx="3">
                  <c:v>29.290328522549402</c:v>
                </c:pt>
                <c:pt idx="4">
                  <c:v>0.16323074371253149</c:v>
                </c:pt>
                <c:pt idx="5">
                  <c:v>3.0903411303471926</c:v>
                </c:pt>
                <c:pt idx="6" formatCode="0">
                  <c:v>0</c:v>
                </c:pt>
                <c:pt idx="7" formatCode="0">
                  <c:v>0</c:v>
                </c:pt>
                <c:pt idx="8" formatCode="0">
                  <c:v>0</c:v>
                </c:pt>
                <c:pt idx="9" formatCode="0">
                  <c:v>0</c:v>
                </c:pt>
                <c:pt idx="10">
                  <c:v>0.79096047723644225</c:v>
                </c:pt>
                <c:pt idx="11" formatCode="0">
                  <c:v>0.70918862562038631</c:v>
                </c:pt>
                <c:pt idx="12" formatCode="0">
                  <c:v>0</c:v>
                </c:pt>
                <c:pt idx="13" formatCode="0">
                  <c:v>0</c:v>
                </c:pt>
                <c:pt idx="14">
                  <c:v>0.20219420390028037</c:v>
                </c:pt>
                <c:pt idx="15">
                  <c:v>2.6069304438526029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F991-47BF-852F-A46764185199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4"/>
    </mc:Choice>
    <mc:Fallback>
      <c:style val="14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9879588956968932E-2"/>
          <c:y val="0.55252497990811711"/>
          <c:w val="0.91630543291918642"/>
          <c:h val="0.4027333704499057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2027</c:v>
                </c:pt>
              </c:strCache>
            </c:strRef>
          </c:tx>
          <c:explosion val="31"/>
          <c:dLbls>
            <c:dLbl>
              <c:idx val="0"/>
              <c:layout>
                <c:manualLayout>
                  <c:x val="1.3505335980460945E-2"/>
                  <c:y val="8.896505487120656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37F-4C52-9A03-AF67EA0618C2}"/>
                </c:ext>
              </c:extLst>
            </c:dLbl>
            <c:dLbl>
              <c:idx val="1"/>
              <c:layout>
                <c:manualLayout>
                  <c:x val="-6.5850695404691276E-4"/>
                  <c:y val="2.1129059866990419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37F-4C52-9A03-AF67EA0618C2}"/>
                </c:ext>
              </c:extLst>
            </c:dLbl>
            <c:dLbl>
              <c:idx val="2"/>
              <c:layout>
                <c:manualLayout>
                  <c:x val="-1.352577407619808E-2"/>
                  <c:y val="-7.9623477648939137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37F-4C52-9A03-AF67EA0618C2}"/>
                </c:ext>
              </c:extLst>
            </c:dLbl>
            <c:dLbl>
              <c:idx val="3"/>
              <c:layout>
                <c:manualLayout>
                  <c:x val="-6.5930507078252307E-2"/>
                  <c:y val="-0.14420333728515911"/>
                </c:manualLayout>
              </c:layout>
              <c:numFmt formatCode="0.0%" sourceLinked="0"/>
              <c:spPr>
                <a:noFill/>
                <a:ln w="9525">
                  <a:solidFill>
                    <a:schemeClr val="tx1"/>
                  </a:solidFill>
                </a:ln>
                <a:effectLst/>
              </c:spPr>
              <c:txPr>
                <a:bodyPr anchorCtr="0"/>
                <a:lstStyle/>
                <a:p>
                  <a:pPr algn="ctr">
                    <a:defRPr sz="1000" b="1">
                      <a:solidFill>
                        <a:schemeClr val="accent5">
                          <a:lumMod val="75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37F-4C52-9A03-AF67EA0618C2}"/>
                </c:ext>
              </c:extLst>
            </c:dLbl>
            <c:dLbl>
              <c:idx val="4"/>
              <c:layout>
                <c:manualLayout>
                  <c:x val="-9.4027248530155233E-2"/>
                  <c:y val="-0.25511972764101359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37F-4C52-9A03-AF67EA0618C2}"/>
                </c:ext>
              </c:extLst>
            </c:dLbl>
            <c:dLbl>
              <c:idx val="5"/>
              <c:layout>
                <c:manualLayout>
                  <c:x val="0.10297428268955146"/>
                  <c:y val="-0.25784632892292669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37F-4C52-9A03-AF67EA0618C2}"/>
                </c:ext>
              </c:extLst>
            </c:dLbl>
            <c:dLbl>
              <c:idx val="6"/>
              <c:layout>
                <c:manualLayout>
                  <c:x val="0.26851946191891524"/>
                  <c:y val="-0.2457949509614348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37F-4C52-9A03-AF67EA0618C2}"/>
                </c:ext>
              </c:extLst>
            </c:dLbl>
            <c:dLbl>
              <c:idx val="7"/>
              <c:layout>
                <c:manualLayout>
                  <c:x val="0.4928683781782755"/>
                  <c:y val="-0.28606711975300031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37F-4C52-9A03-AF67EA0618C2}"/>
                </c:ext>
              </c:extLst>
            </c:dLbl>
            <c:dLbl>
              <c:idx val="8"/>
              <c:layout>
                <c:manualLayout>
                  <c:x val="0.44926682425226894"/>
                  <c:y val="-9.9371089118954176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37F-4C52-9A03-AF67EA0618C2}"/>
                </c:ext>
              </c:extLst>
            </c:dLbl>
            <c:dLbl>
              <c:idx val="9"/>
              <c:layout>
                <c:manualLayout>
                  <c:x val="0.38800881761310213"/>
                  <c:y val="0.12556598809380409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37F-4C52-9A03-AF67EA0618C2}"/>
                </c:ext>
              </c:extLst>
            </c:dLbl>
            <c:dLbl>
              <c:idx val="10"/>
              <c:layout>
                <c:manualLayout>
                  <c:x val="3.1189383155224785E-2"/>
                  <c:y val="-7.3324225114592384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537F-4C52-9A03-AF67EA0618C2}"/>
                </c:ext>
              </c:extLst>
            </c:dLbl>
            <c:dLbl>
              <c:idx val="11"/>
              <c:layout>
                <c:manualLayout>
                  <c:x val="0.12406591231292774"/>
                  <c:y val="-0.12249339072990439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37F-4C52-9A03-AF67EA0618C2}"/>
                </c:ext>
              </c:extLst>
            </c:dLbl>
            <c:dLbl>
              <c:idx val="12"/>
              <c:layout>
                <c:manualLayout>
                  <c:x val="0.26128819679957632"/>
                  <c:y val="-7.0116430930752413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537F-4C52-9A03-AF67EA0618C2}"/>
                </c:ext>
              </c:extLst>
            </c:dLbl>
            <c:dLbl>
              <c:idx val="14"/>
              <c:layout>
                <c:manualLayout>
                  <c:x val="0.35265042681051206"/>
                  <c:y val="5.6132198081568219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537F-4C52-9A03-AF67EA0618C2}"/>
                </c:ext>
              </c:extLst>
            </c:dLbl>
            <c:numFmt formatCode="0.0%" sourceLinked="0"/>
            <c:spPr>
              <a:noFill/>
              <a:ln w="9525">
                <a:solidFill>
                  <a:schemeClr val="tx1"/>
                </a:solidFill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accent5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Лист1!$A$2:$A$18</c:f>
              <c:strCache>
                <c:ptCount val="11"/>
                <c:pt idx="0">
                  <c:v>МП "Развитие образования и молодежной политики в муниципальном образовании "Шумячский муниципальный округ" Смоленской области"</c:v>
                </c:pt>
                <c:pt idx="1">
                  <c:v>МП " Развитие культуры и спорта в муниципальном образовании "Шумячский муниципальный округ" Смоленской области"</c:v>
                </c:pt>
                <c:pt idx="2">
                  <c:v>МП " Управление муниципальными финансами муниципального образования "Шумячский муниципальный округ" Смоленской области"</c:v>
                </c:pt>
                <c:pt idx="3">
                  <c:v>МП"Создание условий для эффективного управления в муниципальном образовании "Шумячский муниципальный округ" Смоленской области"</c:v>
                </c:pt>
                <c:pt idx="4">
                  <c:v>МП"Обеспечение жильем молодых семей муниципального образования "Шумячский муниципальный округ" Смоленской области"</c:v>
                </c:pt>
                <c:pt idx="5">
                  <c:v>МП"Капитальный ремонт и ремонт автомобильных дорог общего пользования муниципального образования "Шумячский муниципальный округ" Смоленской области"</c:v>
                </c:pt>
                <c:pt idx="6">
                  <c:v>МП "Повышение значений показателей доступности для инвалидов объектов и услуг в Шумячском районе Смоленской области"</c:v>
                </c:pt>
                <c:pt idx="7">
                  <c:v>МП "Формирование комфортной городской среды на территории муниципального образования "Шумячский муниципальный округ" Смоленской области"</c:v>
                </c:pt>
                <c:pt idx="8">
                  <c:v>Обеспечение деятельности законодательного и исполнительного органов власти</c:v>
                </c:pt>
                <c:pt idx="9">
                  <c:v>Обеспечение деятельности Контрольно-ревизионной комиссии муниципального образования "Шумячский муниципальный округ" Смоленской области</c:v>
                </c:pt>
                <c:pt idx="10">
                  <c:v>Непрограммные расходы органов исполнительной власти</c:v>
                </c:pt>
              </c:strCache>
            </c:strRef>
          </c:cat>
          <c:val>
            <c:numRef>
              <c:f>Лист1!$B$2:$B$18</c:f>
              <c:numCache>
                <c:formatCode>#,##0.0</c:formatCode>
                <c:ptCount val="11"/>
                <c:pt idx="0">
                  <c:v>238754</c:v>
                </c:pt>
                <c:pt idx="1">
                  <c:v>77488.5</c:v>
                </c:pt>
                <c:pt idx="2">
                  <c:v>7534.6</c:v>
                </c:pt>
                <c:pt idx="3">
                  <c:v>64528</c:v>
                </c:pt>
                <c:pt idx="4">
                  <c:v>894.6</c:v>
                </c:pt>
                <c:pt idx="5">
                  <c:v>18220.599999999999</c:v>
                </c:pt>
                <c:pt idx="6">
                  <c:v>0</c:v>
                </c:pt>
                <c:pt idx="7">
                  <c:v>3480.3</c:v>
                </c:pt>
                <c:pt idx="8">
                  <c:v>3172.5</c:v>
                </c:pt>
                <c:pt idx="9">
                  <c:v>1376.9</c:v>
                </c:pt>
                <c:pt idx="10">
                  <c:v>4251.1000000000004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537F-4C52-9A03-AF67EA0618C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Лист1!$A$2:$A$18</c:f>
              <c:strCache>
                <c:ptCount val="11"/>
                <c:pt idx="0">
                  <c:v>МП "Развитие образования и молодежной политики в муниципальном образовании "Шумячский муниципальный округ" Смоленской области"</c:v>
                </c:pt>
                <c:pt idx="1">
                  <c:v>МП " Развитие культуры и спорта в муниципальном образовании "Шумячский муниципальный округ" Смоленской области"</c:v>
                </c:pt>
                <c:pt idx="2">
                  <c:v>МП " Управление муниципальными финансами муниципального образования "Шумячский муниципальный округ" Смоленской области"</c:v>
                </c:pt>
                <c:pt idx="3">
                  <c:v>МП"Создание условий для эффективного управления в муниципальном образовании "Шумячский муниципальный округ" Смоленской области"</c:v>
                </c:pt>
                <c:pt idx="4">
                  <c:v>МП"Обеспечение жильем молодых семей муниципального образования "Шумячский муниципальный округ" Смоленской области"</c:v>
                </c:pt>
                <c:pt idx="5">
                  <c:v>МП"Капитальный ремонт и ремонт автомобильных дорог общего пользования муниципального образования "Шумячский муниципальный округ" Смоленской области"</c:v>
                </c:pt>
                <c:pt idx="6">
                  <c:v>МП "Повышение значений показателей доступности для инвалидов объектов и услуг в Шумячском районе Смоленской области"</c:v>
                </c:pt>
                <c:pt idx="7">
                  <c:v>МП "Формирование комфортной городской среды на территории муниципального образования "Шумячский муниципальный округ" Смоленской области"</c:v>
                </c:pt>
                <c:pt idx="8">
                  <c:v>Обеспечение деятельности законодательного и исполнительного органов власти</c:v>
                </c:pt>
                <c:pt idx="9">
                  <c:v>Обеспечение деятельности Контрольно-ревизионной комиссии муниципального образования "Шумячский муниципальный округ" Смоленской области</c:v>
                </c:pt>
                <c:pt idx="10">
                  <c:v>Непрограммные расходы органов исполнительной власти</c:v>
                </c:pt>
              </c:strCache>
            </c:strRef>
          </c:cat>
          <c:val>
            <c:numRef>
              <c:f>Лист1!$C$2:$C$18</c:f>
              <c:numCache>
                <c:formatCode>0</c:formatCode>
                <c:ptCount val="11"/>
                <c:pt idx="0">
                  <c:v>56.886674826441975</c:v>
                </c:pt>
                <c:pt idx="1">
                  <c:v>18.462782203811241</c:v>
                </c:pt>
                <c:pt idx="2">
                  <c:v>1.7952299862926262</c:v>
                </c:pt>
                <c:pt idx="3">
                  <c:v>15.374751221762347</c:v>
                </c:pt>
                <c:pt idx="4">
                  <c:v>0.21315169295481959</c:v>
                </c:pt>
                <c:pt idx="5">
                  <c:v>4.3413276734323558</c:v>
                </c:pt>
                <c:pt idx="6">
                  <c:v>0</c:v>
                </c:pt>
                <c:pt idx="7">
                  <c:v>0.82923299462403144</c:v>
                </c:pt>
                <c:pt idx="8">
                  <c:v>0.75589508819490836</c:v>
                </c:pt>
                <c:pt idx="9">
                  <c:v>0.32806680754470269</c:v>
                </c:pt>
                <c:pt idx="10">
                  <c:v>1.0128875049410166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537F-4C52-9A03-AF67EA0618C2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7846809291721229E-2"/>
          <c:y val="0.12562019361832968"/>
          <c:w val="0.84225450164314075"/>
          <c:h val="0.8302050626937117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2025</c:v>
                </c:pt>
              </c:strCache>
            </c:strRef>
          </c:tx>
          <c:explosion val="21"/>
          <c:dLbls>
            <c:dLbl>
              <c:idx val="1"/>
              <c:layout>
                <c:manualLayout>
                  <c:x val="-9.2920774503316053E-2"/>
                  <c:y val="-0.13261270628213501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83A-4BBF-85C3-EB8460DB5A58}"/>
                </c:ext>
              </c:extLst>
            </c:dLbl>
            <c:dLbl>
              <c:idx val="2"/>
              <c:layout>
                <c:manualLayout>
                  <c:x val="-7.202702115224351E-3"/>
                  <c:y val="4.1990262025067681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83A-4BBF-85C3-EB8460DB5A58}"/>
                </c:ext>
              </c:extLst>
            </c:dLbl>
            <c:dLbl>
              <c:idx val="8"/>
              <c:layout>
                <c:manualLayout>
                  <c:x val="0.25910551001579529"/>
                  <c:y val="-2.7006396885876808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83A-4BBF-85C3-EB8460DB5A58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 i="0" baseline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Лист1!$A$2:$A$11</c:f>
              <c:strCache>
                <c:ptCount val="10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Образование</c:v>
                </c:pt>
                <c:pt idx="6">
                  <c:v>Культура, кинематография</c:v>
                </c:pt>
                <c:pt idx="7">
                  <c:v>Социальная политика </c:v>
                </c:pt>
                <c:pt idx="8">
                  <c:v>Физическая  культура и спорт </c:v>
                </c:pt>
                <c:pt idx="9">
                  <c:v>Обслуживание государственного и муниципального долга</c:v>
                </c:pt>
              </c:strCache>
            </c:strRef>
          </c:cat>
          <c:val>
            <c:numRef>
              <c:f>Лист1!$B$2:$B$11</c:f>
              <c:numCache>
                <c:formatCode>#,##0.0</c:formatCode>
                <c:ptCount val="10"/>
                <c:pt idx="0">
                  <c:v>89842.3</c:v>
                </c:pt>
                <c:pt idx="1">
                  <c:v>413.6</c:v>
                </c:pt>
                <c:pt idx="2">
                  <c:v>1054.3</c:v>
                </c:pt>
                <c:pt idx="3">
                  <c:v>31221.7</c:v>
                </c:pt>
                <c:pt idx="4">
                  <c:v>40566.1</c:v>
                </c:pt>
                <c:pt idx="5">
                  <c:v>210048.4</c:v>
                </c:pt>
                <c:pt idx="6">
                  <c:v>73737.8</c:v>
                </c:pt>
                <c:pt idx="7">
                  <c:v>28520.1</c:v>
                </c:pt>
                <c:pt idx="8">
                  <c:v>300</c:v>
                </c:pt>
                <c:pt idx="9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83A-4BBF-85C3-EB8460DB5A5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Лист1!$A$2:$A$11</c:f>
              <c:strCache>
                <c:ptCount val="10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Образование</c:v>
                </c:pt>
                <c:pt idx="6">
                  <c:v>Культура, кинематография</c:v>
                </c:pt>
                <c:pt idx="7">
                  <c:v>Социальная политика </c:v>
                </c:pt>
                <c:pt idx="8">
                  <c:v>Физическая  культура и спорт </c:v>
                </c:pt>
                <c:pt idx="9">
                  <c:v>Обслуживание государственного и муниципального долга</c:v>
                </c:pt>
              </c:strCache>
            </c:strRef>
          </c:cat>
          <c:val>
            <c:numRef>
              <c:f>Лист1!$C$2:$C$11</c:f>
              <c:numCache>
                <c:formatCode>0.0</c:formatCode>
                <c:ptCount val="10"/>
                <c:pt idx="0">
                  <c:v>18.886125506695009</c:v>
                </c:pt>
                <c:pt idx="1">
                  <c:v>8.6944585229552854E-2</c:v>
                </c:pt>
                <c:pt idx="2">
                  <c:v>0.22162881094660919</c:v>
                </c:pt>
                <c:pt idx="3">
                  <c:v>6.5632440925085351</c:v>
                </c:pt>
                <c:pt idx="4" formatCode="0.00">
                  <c:v>8.5275694847208978</c:v>
                </c:pt>
                <c:pt idx="5">
                  <c:v>44.155152360085125</c:v>
                </c:pt>
                <c:pt idx="6">
                  <c:v>15.500731230028341</c:v>
                </c:pt>
                <c:pt idx="7">
                  <c:v>5.9953294613282644</c:v>
                </c:pt>
                <c:pt idx="8">
                  <c:v>6.3064254276754966E-2</c:v>
                </c:pt>
                <c:pt idx="9" formatCode="0.0000">
                  <c:v>2.1021418092251657E-4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83A-4BBF-85C3-EB8460DB5A58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normalizeH="0" baseline="0"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2860382459838741E-3"/>
          <c:y val="0.12161180323398429"/>
          <c:w val="0.84225450164314075"/>
          <c:h val="0.8302050626937118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2026</c:v>
                </c:pt>
              </c:strCache>
            </c:strRef>
          </c:tx>
          <c:explosion val="21"/>
          <c:dLbls>
            <c:dLbl>
              <c:idx val="0"/>
              <c:layout>
                <c:manualLayout>
                  <c:x val="-4.5030944274165624E-2"/>
                  <c:y val="-2.8071375907727453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9AF-4B02-B9A3-9CAAFD3E1013}"/>
                </c:ext>
              </c:extLst>
            </c:dLbl>
            <c:dLbl>
              <c:idx val="1"/>
              <c:layout>
                <c:manualLayout>
                  <c:x val="-3.8942918573941052E-3"/>
                  <c:y val="-9.7887482198947592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9AF-4B02-B9A3-9CAAFD3E1013}"/>
                </c:ext>
              </c:extLst>
            </c:dLbl>
            <c:dLbl>
              <c:idx val="2"/>
              <c:layout>
                <c:manualLayout>
                  <c:x val="4.3867674833514142E-3"/>
                  <c:y val="-9.9973109048489563E-4"/>
                </c:manualLayout>
              </c:layout>
              <c:numFmt formatCode="0.00%" sourceLinked="0"/>
              <c:spPr/>
              <c:txPr>
                <a:bodyPr/>
                <a:lstStyle/>
                <a:p>
                  <a:pPr>
                    <a:defRPr sz="1100" b="1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9AF-4B02-B9A3-9CAAFD3E1013}"/>
                </c:ext>
              </c:extLst>
            </c:dLbl>
            <c:dLbl>
              <c:idx val="5"/>
              <c:numFmt formatCode="0.0000%" sourceLinked="0"/>
              <c:spPr/>
              <c:txPr>
                <a:bodyPr/>
                <a:lstStyle/>
                <a:p>
                  <a:pPr>
                    <a:defRPr sz="1100" b="1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9AF-4B02-B9A3-9CAAFD3E1013}"/>
                </c:ext>
              </c:extLst>
            </c:dLbl>
            <c:dLbl>
              <c:idx val="6"/>
              <c:layout>
                <c:manualLayout>
                  <c:x val="-5.5103704630391236E-2"/>
                  <c:y val="8.7963711102804923E-4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9AF-4B02-B9A3-9CAAFD3E1013}"/>
                </c:ext>
              </c:extLst>
            </c:dLbl>
            <c:dLbl>
              <c:idx val="7"/>
              <c:layout>
                <c:manualLayout>
                  <c:x val="-2.6850132898398778E-2"/>
                  <c:y val="-7.41838343719384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A6C-4D89-BDB8-50C2C0551CD9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Образование</c:v>
                </c:pt>
                <c:pt idx="5">
                  <c:v>Культура, кинематография</c:v>
                </c:pt>
                <c:pt idx="6">
                  <c:v>Социальная политика </c:v>
                </c:pt>
                <c:pt idx="7">
                  <c:v>Физическая  культура и спорт </c:v>
                </c:pt>
                <c:pt idx="8">
                  <c:v>Обслуживание государственного и муниципального долга</c:v>
                </c:pt>
              </c:strCache>
            </c:strRef>
          </c:cat>
          <c:val>
            <c:numRef>
              <c:f>Лист1!$B$2:$B$10</c:f>
              <c:numCache>
                <c:formatCode>#,##0.0</c:formatCode>
                <c:ptCount val="9"/>
                <c:pt idx="0">
                  <c:v>74772.800000000003</c:v>
                </c:pt>
                <c:pt idx="1">
                  <c:v>449.8</c:v>
                </c:pt>
                <c:pt idx="2">
                  <c:v>13824.4</c:v>
                </c:pt>
                <c:pt idx="3">
                  <c:v>71044.600000000006</c:v>
                </c:pt>
                <c:pt idx="4">
                  <c:v>196491.3</c:v>
                </c:pt>
                <c:pt idx="5">
                  <c:v>67266.600000000006</c:v>
                </c:pt>
                <c:pt idx="6">
                  <c:v>20935.7</c:v>
                </c:pt>
                <c:pt idx="7">
                  <c:v>3028.3</c:v>
                </c:pt>
                <c:pt idx="8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9AF-4B02-B9A3-9CAAFD3E101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Образование</c:v>
                </c:pt>
                <c:pt idx="5">
                  <c:v>Культура, кинематография</c:v>
                </c:pt>
                <c:pt idx="6">
                  <c:v>Социальная политика </c:v>
                </c:pt>
                <c:pt idx="7">
                  <c:v>Физическая  культура и спорт </c:v>
                </c:pt>
                <c:pt idx="8">
                  <c:v>Обслуживание государственного и муниципального долга</c:v>
                </c:pt>
              </c:strCache>
            </c:strRef>
          </c:cat>
          <c:val>
            <c:numRef>
              <c:f>Лист1!$C$2:$C$10</c:f>
              <c:numCache>
                <c:formatCode>0.0</c:formatCode>
                <c:ptCount val="9"/>
                <c:pt idx="0">
                  <c:v>16.69727085657119</c:v>
                </c:pt>
                <c:pt idx="1">
                  <c:v>0.10044337554947418</c:v>
                </c:pt>
                <c:pt idx="2">
                  <c:v>3.0870818162431095</c:v>
                </c:pt>
                <c:pt idx="3">
                  <c:v>15.864738636198695</c:v>
                </c:pt>
                <c:pt idx="4">
                  <c:v>43.877833343940402</c:v>
                </c:pt>
                <c:pt idx="5">
                  <c:v>15.021085739742684</c:v>
                </c:pt>
                <c:pt idx="6">
                  <c:v>4.6750830980238476</c:v>
                </c:pt>
                <c:pt idx="7">
                  <c:v>0.67623982698193119</c:v>
                </c:pt>
                <c:pt idx="8" formatCode="0.0000">
                  <c:v>2.2330674866490478E-4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9AF-4B02-B9A3-9CAAFD3E1013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0178579191684021E-2"/>
          <c:y val="0.12562019361832968"/>
          <c:w val="0.84225450164314075"/>
          <c:h val="0.8302050626937120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2027</c:v>
                </c:pt>
              </c:strCache>
            </c:strRef>
          </c:tx>
          <c:explosion val="21"/>
          <c:dLbls>
            <c:dLbl>
              <c:idx val="0"/>
              <c:layout>
                <c:manualLayout>
                  <c:x val="-5.3295708689372653E-2"/>
                  <c:y val="-3.7804073973106471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134-42AB-BB7C-EFC68564E318}"/>
                </c:ext>
              </c:extLst>
            </c:dLbl>
            <c:dLbl>
              <c:idx val="1"/>
              <c:layout>
                <c:manualLayout>
                  <c:x val="-5.5989914164126804E-2"/>
                  <c:y val="-0.1329696385664382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134-42AB-BB7C-EFC68564E318}"/>
                </c:ext>
              </c:extLst>
            </c:dLbl>
            <c:dLbl>
              <c:idx val="2"/>
              <c:layout>
                <c:manualLayout>
                  <c:x val="0"/>
                  <c:y val="0.130060925741601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134-42AB-BB7C-EFC68564E318}"/>
                </c:ext>
              </c:extLst>
            </c:dLbl>
            <c:dLbl>
              <c:idx val="3"/>
              <c:layout>
                <c:manualLayout>
                  <c:x val="-5.2256512561406336E-2"/>
                  <c:y val="-3.8917981652539416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860-4008-8B6E-AF4BE0C0A119}"/>
                </c:ext>
              </c:extLst>
            </c:dLbl>
            <c:dLbl>
              <c:idx val="5"/>
              <c:layout>
                <c:manualLayout>
                  <c:x val="7.2177789424363481E-2"/>
                  <c:y val="-9.3051073649775273E-2"/>
                </c:manualLayout>
              </c:layout>
              <c:numFmt formatCode="0.0000%" sourceLinked="0"/>
              <c:spPr/>
              <c:txPr>
                <a:bodyPr/>
                <a:lstStyle/>
                <a:p>
                  <a:pPr>
                    <a:defRPr sz="11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134-42AB-BB7C-EFC68564E318}"/>
                </c:ext>
              </c:extLst>
            </c:dLbl>
            <c:dLbl>
              <c:idx val="6"/>
              <c:layout>
                <c:manualLayout>
                  <c:x val="1.3042995222752971E-2"/>
                  <c:y val="-3.002700766485138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134-42AB-BB7C-EFC68564E318}"/>
                </c:ext>
              </c:extLst>
            </c:dLbl>
            <c:dLbl>
              <c:idx val="7"/>
              <c:layout>
                <c:manualLayout>
                  <c:x val="4.6040959217091823E-2"/>
                  <c:y val="-6.4264611717269063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860-4008-8B6E-AF4BE0C0A119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8"/>
                <c:pt idx="0">
                  <c:v>Общегосударственные вопросы</c:v>
                </c:pt>
                <c:pt idx="1">
                  <c:v>Националная оборона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Образование</c:v>
                </c:pt>
                <c:pt idx="5">
                  <c:v>Культура, кинематография</c:v>
                </c:pt>
                <c:pt idx="6">
                  <c:v>Социальная политика </c:v>
                </c:pt>
                <c:pt idx="7">
                  <c:v>Обслуживание государственного и муниципального долга</c:v>
                </c:pt>
              </c:strCache>
            </c:strRef>
          </c:cat>
          <c:val>
            <c:numRef>
              <c:f>Лист1!$B$2:$B$10</c:f>
              <c:numCache>
                <c:formatCode>#,##0.0</c:formatCode>
                <c:ptCount val="8"/>
                <c:pt idx="0">
                  <c:v>74751.3</c:v>
                </c:pt>
                <c:pt idx="1">
                  <c:v>465.4</c:v>
                </c:pt>
                <c:pt idx="2">
                  <c:v>18220.599999999999</c:v>
                </c:pt>
                <c:pt idx="3">
                  <c:v>3986.6</c:v>
                </c:pt>
                <c:pt idx="4">
                  <c:v>239186.6</c:v>
                </c:pt>
                <c:pt idx="5">
                  <c:v>69394.3</c:v>
                </c:pt>
                <c:pt idx="6">
                  <c:v>13695.3</c:v>
                </c:pt>
                <c:pt idx="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134-42AB-BB7C-EFC68564E31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8"/>
                <c:pt idx="0">
                  <c:v>Общегосударственные вопросы</c:v>
                </c:pt>
                <c:pt idx="1">
                  <c:v>Националная оборона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Образование</c:v>
                </c:pt>
                <c:pt idx="5">
                  <c:v>Культура, кинематография</c:v>
                </c:pt>
                <c:pt idx="6">
                  <c:v>Социальная политика </c:v>
                </c:pt>
                <c:pt idx="7">
                  <c:v>Обслуживание государственного и муниципального долга</c:v>
                </c:pt>
              </c:strCache>
            </c:strRef>
          </c:cat>
          <c:val>
            <c:numRef>
              <c:f>Лист1!$C$2:$C$10</c:f>
              <c:numCache>
                <c:formatCode>#,##0.0</c:formatCode>
                <c:ptCount val="8"/>
                <c:pt idx="0">
                  <c:v>17.810603784455175</c:v>
                </c:pt>
                <c:pt idx="1">
                  <c:v>0.11088843941557457</c:v>
                </c:pt>
                <c:pt idx="2">
                  <c:v>4.3413276734323549</c:v>
                </c:pt>
                <c:pt idx="3">
                  <c:v>0.94986646449103895</c:v>
                </c:pt>
                <c:pt idx="4">
                  <c:v>56.989748180312141</c:v>
                </c:pt>
                <c:pt idx="5">
                  <c:v>16.534219233640325</c:v>
                </c:pt>
                <c:pt idx="6">
                  <c:v>3.2631079594501902</c:v>
                </c:pt>
                <c:pt idx="7">
                  <c:v>2.3826480321352509E-4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134-42AB-BB7C-EFC68564E318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ДИНАМИКА БЮДЖЕТНЫХ ИНВЕСТИЦИЙ В ОБЪЕКТЫ КАПИТАЛЬНОГО СТРОИТЕЛЬСТВА</a:t>
            </a:r>
          </a:p>
        </c:rich>
      </c:tx>
      <c:layout>
        <c:manualLayout>
          <c:xMode val="edge"/>
          <c:yMode val="edge"/>
          <c:x val="0.15459072923521319"/>
          <c:y val="1.4864259064660275E-2"/>
        </c:manualLayout>
      </c:layout>
      <c:overlay val="1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 ДИНАМИКА БЮДЖЕТНЫХ ИНВЕСТИЦИЙ В ОБЪЕКТЫ КАПИТАЛЬНОГО СТРОИТЕЛЬСТВА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7302.6</c:v>
                </c:pt>
                <c:pt idx="1">
                  <c:v>10674.2</c:v>
                </c:pt>
                <c:pt idx="2">
                  <c:v>10043.9</c:v>
                </c:pt>
                <c:pt idx="3" formatCode="#,##0.00">
                  <c:v>2639.1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325-4B73-ACD3-D28DD7A250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8577152"/>
        <c:axId val="108578688"/>
      </c:barChart>
      <c:catAx>
        <c:axId val="1085771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8578688"/>
        <c:crosses val="autoZero"/>
        <c:auto val="1"/>
        <c:lblAlgn val="ctr"/>
        <c:lblOffset val="100"/>
        <c:noMultiLvlLbl val="0"/>
      </c:catAx>
      <c:valAx>
        <c:axId val="1085786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85771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numRef>
              <c:f>Лист1!$A$2:$A$6</c:f>
              <c:numCache>
                <c:formatCode>General</c:formatCode>
                <c:ptCount val="5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  <c:pt idx="4">
                  <c:v>2027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911.8</c:v>
                </c:pt>
                <c:pt idx="1">
                  <c:v>911.8</c:v>
                </c:pt>
                <c:pt idx="2">
                  <c:v>911.8</c:v>
                </c:pt>
                <c:pt idx="3">
                  <c:v>911.8</c:v>
                </c:pt>
                <c:pt idx="4">
                  <c:v>820.6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30-4609-8DC3-5167BF4009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0582784"/>
        <c:axId val="110584576"/>
      </c:barChart>
      <c:catAx>
        <c:axId val="1105827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itchFamily="82" charset="0"/>
              </a:defRPr>
            </a:pPr>
            <a:endParaRPr lang="ru-RU"/>
          </a:p>
        </c:txPr>
        <c:crossAx val="110584576"/>
        <c:crosses val="autoZero"/>
        <c:auto val="1"/>
        <c:lblAlgn val="ctr"/>
        <c:lblOffset val="100"/>
        <c:noMultiLvlLbl val="0"/>
      </c:catAx>
      <c:valAx>
        <c:axId val="1105845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itchFamily="82" charset="0"/>
              </a:defRPr>
            </a:pPr>
            <a:endParaRPr lang="ru-RU"/>
          </a:p>
        </c:txPr>
        <c:crossAx val="1105827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4"/>
    </mc:Choice>
    <mc:Fallback>
      <c:style val="14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0582804265952046E-2"/>
          <c:y val="5.9900700020037924E-2"/>
          <c:w val="0.87171233507959633"/>
          <c:h val="0.8490074606995012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2025(проект)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5.2045914177694157E-2"/>
                  <c:y val="1.2261556122663121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3D8-4594-910F-80B8743C743D}"/>
                </c:ext>
              </c:extLst>
            </c:dLbl>
            <c:dLbl>
              <c:idx val="1"/>
              <c:layout>
                <c:manualLayout>
                  <c:x val="5.3978787772097352E-2"/>
                  <c:y val="-8.187571722735317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3D8-4594-910F-80B8743C74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 cap="none" spc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solidFill>
                      <a:srgbClr val="7030A0"/>
                    </a:solidFill>
                    <a:effectLst>
                      <a:reflection blurRad="12700" stA="28000" endPos="45000" dist="1000" dir="5400000" sy="-100000" algn="bl" rotWithShape="0"/>
                    </a:effectLst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69395.3</c:v>
                </c:pt>
                <c:pt idx="1">
                  <c:v>397619.4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3D8-4594-910F-80B8743C743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%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Лист1!$C$2:$C$3</c:f>
              <c:numCache>
                <c:formatCode>0</c:formatCode>
                <c:ptCount val="2"/>
                <c:pt idx="0">
                  <c:v>14.859339545414738</c:v>
                </c:pt>
                <c:pt idx="1">
                  <c:v>85.140660454585273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3D8-4594-910F-80B8743C743D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4"/>
    </mc:Choice>
    <mc:Fallback>
      <c:style val="14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5651112724230168E-2"/>
          <c:y val="8.3294054465377923E-2"/>
          <c:w val="0.83883439146809602"/>
          <c:h val="0.8178163214390167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2026(проект)</c:v>
                </c:pt>
              </c:strCache>
            </c:strRef>
          </c:tx>
          <c:explosion val="24"/>
          <c:dLbls>
            <c:dLbl>
              <c:idx val="0"/>
              <c:layout>
                <c:manualLayout>
                  <c:x val="-1.2066075864689921E-2"/>
                  <c:y val="3.8254172173042091E-3"/>
                </c:manualLayout>
              </c:layout>
              <c:tx>
                <c:rich>
                  <a:bodyPr/>
                  <a:lstStyle/>
                  <a:p>
                    <a:fld id="{160A41F5-BDE8-48CA-8D47-879A8212D6F7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16%</a:t>
                    </a:r>
                    <a:endParaRPr lang="ru-RU" baseline="0" dirty="0"/>
                  </a:p>
                  <a:p>
                    <a:endParaRPr lang="ru-RU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1DC2-48A6-8E44-BDDB5225D795}"/>
                </c:ext>
              </c:extLst>
            </c:dLbl>
            <c:dLbl>
              <c:idx val="1"/>
              <c:layout>
                <c:manualLayout>
                  <c:x val="5.3978787772097352E-2"/>
                  <c:y val="-8.1875717227353179E-2"/>
                </c:manualLayout>
              </c:layout>
              <c:tx>
                <c:rich>
                  <a:bodyPr/>
                  <a:lstStyle/>
                  <a:p>
                    <a:fld id="{BB2F6390-9396-44EE-B75F-266172E638F2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84%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1DC2-48A6-8E44-BDDB5225D79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 cap="none" spc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4">
                            <a:shade val="20000"/>
                            <a:satMod val="245000"/>
                          </a:schemeClr>
                        </a:gs>
                        <a:gs pos="43000">
                          <a:schemeClr val="accent4">
                            <a:satMod val="255000"/>
                          </a:schemeClr>
                        </a:gs>
                        <a:gs pos="48000">
                          <a:schemeClr val="accent4">
                            <a:shade val="85000"/>
                            <a:satMod val="255000"/>
                          </a:schemeClr>
                        </a:gs>
                        <a:gs pos="100000">
                          <a:schemeClr val="accent4">
                            <a:shade val="20000"/>
                            <a:satMod val="245000"/>
                          </a:schemeClr>
                        </a:gs>
                      </a:gsLst>
                      <a:lin ang="5400000"/>
                    </a:gradFill>
                    <a:effectLst>
                      <a:reflection blurRad="12700" stA="28000" endPos="45000" dist="1000" dir="5400000" sy="-100000" algn="bl" rotWithShape="0"/>
                    </a:effectLst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70937.7</c:v>
                </c:pt>
                <c:pt idx="1">
                  <c:v>382167.9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DC2-48A6-8E44-BDDB5225D79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Лист1!$C$2:$C$3</c:f>
              <c:numCache>
                <c:formatCode>#,##0</c:formatCode>
                <c:ptCount val="2"/>
                <c:pt idx="0">
                  <c:v>15.65588683962414</c:v>
                </c:pt>
                <c:pt idx="1">
                  <c:v>84.344113160375855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DC2-48A6-8E44-BDDB5225D795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4"/>
    </mc:Choice>
    <mc:Fallback>
      <c:style val="14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2027(проект)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1.5880176205068371E-2"/>
                  <c:y val="3.8254172173042091E-3"/>
                </c:manualLayout>
              </c:layout>
              <c:tx>
                <c:rich>
                  <a:bodyPr/>
                  <a:lstStyle/>
                  <a:p>
                    <a:fld id="{19DA9CCE-2FB0-4CFB-8037-BBFA0A65CCE6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18%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24EF-4F0C-BE66-E0C792F04465}"/>
                </c:ext>
              </c:extLst>
            </c:dLbl>
            <c:dLbl>
              <c:idx val="1"/>
              <c:layout>
                <c:manualLayout>
                  <c:x val="5.3978787772097352E-2"/>
                  <c:y val="-8.1875717227353179E-2"/>
                </c:manualLayout>
              </c:layout>
              <c:tx>
                <c:rich>
                  <a:bodyPr/>
                  <a:lstStyle/>
                  <a:p>
                    <a:fld id="{E1751D7C-9283-4BBC-8D7E-3BDBA8911562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82%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24EF-4F0C-BE66-E0C792F0446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 cap="none" spc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4">
                            <a:shade val="20000"/>
                            <a:satMod val="245000"/>
                          </a:schemeClr>
                        </a:gs>
                        <a:gs pos="43000">
                          <a:schemeClr val="accent4">
                            <a:satMod val="255000"/>
                          </a:schemeClr>
                        </a:gs>
                        <a:gs pos="48000">
                          <a:schemeClr val="accent4">
                            <a:shade val="85000"/>
                            <a:satMod val="255000"/>
                          </a:schemeClr>
                        </a:gs>
                        <a:gs pos="100000">
                          <a:schemeClr val="accent4">
                            <a:shade val="20000"/>
                            <a:satMod val="245000"/>
                          </a:schemeClr>
                        </a:gs>
                      </a:gsLst>
                      <a:lin ang="5400000"/>
                    </a:gradFill>
                    <a:effectLst>
                      <a:reflection blurRad="12700" stA="28000" endPos="45000" dist="1000" dir="5400000" sy="-100000" algn="bl" rotWithShape="0"/>
                    </a:effectLst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76539.100000000006</c:v>
                </c:pt>
                <c:pt idx="1">
                  <c:v>354053.1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4EF-4F0C-BE66-E0C792F0446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%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Лист1!$C$2:$C$3</c:f>
              <c:numCache>
                <c:formatCode>#,##0</c:formatCode>
                <c:ptCount val="2"/>
                <c:pt idx="0">
                  <c:v>17.775310374874419</c:v>
                </c:pt>
                <c:pt idx="1">
                  <c:v>82.224689625125592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4EF-4F0C-BE66-E0C792F04465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3870598627099918E-2"/>
          <c:y val="1.0514729524316709E-2"/>
          <c:w val="0.83883439146809968"/>
          <c:h val="0.817816321439016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2025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1.5880176205068378E-2"/>
                  <c:y val="3.8254172173042091E-3"/>
                </c:manualLayout>
              </c:layout>
              <c:tx>
                <c:rich>
                  <a:bodyPr/>
                  <a:lstStyle/>
                  <a:p>
                    <a:pPr>
                      <a:defRPr sz="1000">
                        <a:latin typeface="Times New Roman" pitchFamily="18" charset="0"/>
                        <a:cs typeface="Times New Roman" pitchFamily="18" charset="0"/>
                      </a:defRPr>
                    </a:pPr>
                    <a:fld id="{00F27F9D-36BF-42C3-A9CD-DFC0449FBB4B}" type="CATEGORYNAME">
                      <a:rPr lang="ru-RU"/>
                      <a:pPr>
                        <a:defRPr sz="1000">
                          <a:latin typeface="Times New Roman" pitchFamily="18" charset="0"/>
                          <a:cs typeface="Times New Roman" pitchFamily="18" charset="0"/>
                        </a:defRPr>
                      </a:pPr>
                      <a:t>[ИМЯ КАТЕГОРИИ]</a:t>
                    </a:fld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53,3,0</a:t>
                    </a:r>
                    <a:r>
                      <a:rPr lang="ru-RU" baseline="0" dirty="0"/>
                      <a:t>%</a:t>
                    </a:r>
                  </a:p>
                </c:rich>
              </c:tx>
              <c:numFmt formatCode="#,##0.0" sourceLinked="0"/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0BD9-418E-BB14-A2E5349B2C0D}"/>
                </c:ext>
              </c:extLst>
            </c:dLbl>
            <c:dLbl>
              <c:idx val="1"/>
              <c:layout>
                <c:manualLayout>
                  <c:x val="6.3842235575902476E-2"/>
                  <c:y val="0.2612268146376495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BD9-418E-BB14-A2E5349B2C0D}"/>
                </c:ext>
              </c:extLst>
            </c:dLbl>
            <c:dLbl>
              <c:idx val="2"/>
              <c:layout>
                <c:manualLayout>
                  <c:x val="-6.038759212296247E-2"/>
                  <c:y val="-4.470811827172434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FCA-4CE3-BDAA-66C5AFA41423}"/>
                </c:ext>
              </c:extLst>
            </c:dLbl>
            <c:dLbl>
              <c:idx val="3"/>
              <c:layout>
                <c:manualLayout>
                  <c:x val="4.0071805946610334E-2"/>
                  <c:y val="2.648401976011885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FB0-4838-8B64-6BF529C51BA8}"/>
                </c:ext>
              </c:extLst>
            </c:dLbl>
            <c:dLbl>
              <c:idx val="4"/>
              <c:layout>
                <c:manualLayout>
                  <c:x val="-4.1177035558919863E-2"/>
                  <c:y val="-5.9184777414176784E-2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 sz="10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BD9-418E-BB14-A2E5349B2C0D}"/>
                </c:ext>
              </c:extLst>
            </c:dLbl>
            <c:dLbl>
              <c:idx val="5"/>
              <c:layout>
                <c:manualLayout>
                  <c:x val="1.6439619009353905E-3"/>
                  <c:y val="0.1351616034619708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759644110498883"/>
                      <c:h val="0.1273638186468571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9FB0-4838-8B64-6BF529C51BA8}"/>
                </c:ext>
              </c:extLst>
            </c:dLbl>
            <c:dLbl>
              <c:idx val="6"/>
              <c:layout>
                <c:manualLayout>
                  <c:x val="1.832880635978515E-4"/>
                  <c:y val="-0.1273259553872562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33A-4DD5-905A-0AB21166C0DF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Лист1!$A$2:$A$11</c:f>
              <c:strCache>
                <c:ptCount val="10"/>
                <c:pt idx="0">
                  <c:v>Налог на доходы физических лиц </c:v>
                </c:pt>
                <c:pt idx="1">
                  <c:v>Акцизы по подакцизным товарам </c:v>
                </c:pt>
                <c:pt idx="2">
                  <c:v>УСН</c:v>
                </c:pt>
                <c:pt idx="4">
                  <c:v>ЕСХН</c:v>
                </c:pt>
                <c:pt idx="5">
                  <c:v>Налог, взимаемый в связи с применением патентной системы налогообложения</c:v>
                </c:pt>
                <c:pt idx="6">
                  <c:v>Налог на имущество физических лиц</c:v>
                </c:pt>
                <c:pt idx="7">
                  <c:v>Земельный налог</c:v>
                </c:pt>
                <c:pt idx="8">
                  <c:v>Государственная пошлина</c:v>
                </c:pt>
                <c:pt idx="9">
                  <c:v>Неналоговые</c:v>
                </c:pt>
              </c:strCache>
            </c:strRef>
          </c:cat>
          <c:val>
            <c:numRef>
              <c:f>Лист1!$B$2:$B$11</c:f>
              <c:numCache>
                <c:formatCode>#,##0.0</c:formatCode>
                <c:ptCount val="10"/>
                <c:pt idx="0">
                  <c:v>37010.300000000003</c:v>
                </c:pt>
                <c:pt idx="1">
                  <c:v>13755.5</c:v>
                </c:pt>
                <c:pt idx="2">
                  <c:v>4856.7</c:v>
                </c:pt>
                <c:pt idx="4">
                  <c:v>158</c:v>
                </c:pt>
                <c:pt idx="5">
                  <c:v>329.9</c:v>
                </c:pt>
                <c:pt idx="6">
                  <c:v>1164.0999999999999</c:v>
                </c:pt>
                <c:pt idx="7">
                  <c:v>4898.2</c:v>
                </c:pt>
                <c:pt idx="8" formatCode="General">
                  <c:v>1450</c:v>
                </c:pt>
                <c:pt idx="9">
                  <c:v>5772.6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BD9-418E-BB14-A2E5349B2C0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Прогнозируемые доходы местного бюджета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Лист1!$A$2:$A$11</c:f>
              <c:strCache>
                <c:ptCount val="10"/>
                <c:pt idx="0">
                  <c:v>Налог на доходы физических лиц </c:v>
                </c:pt>
                <c:pt idx="1">
                  <c:v>Акцизы по подакцизным товарам </c:v>
                </c:pt>
                <c:pt idx="2">
                  <c:v>УСН</c:v>
                </c:pt>
                <c:pt idx="4">
                  <c:v>ЕСХН</c:v>
                </c:pt>
                <c:pt idx="5">
                  <c:v>Налог, взимаемый в связи с применением патентной системы налогообложения</c:v>
                </c:pt>
                <c:pt idx="6">
                  <c:v>Налог на имущество физических лиц</c:v>
                </c:pt>
                <c:pt idx="7">
                  <c:v>Земельный налог</c:v>
                </c:pt>
                <c:pt idx="8">
                  <c:v>Государственная пошлина</c:v>
                </c:pt>
                <c:pt idx="9">
                  <c:v>Неналоговые</c:v>
                </c:pt>
              </c:strCache>
            </c:strRef>
          </c:cat>
          <c:val>
            <c:numRef>
              <c:f>Лист1!$C$2:$C$11</c:f>
              <c:numCache>
                <c:formatCode>#,##0.0</c:formatCode>
                <c:ptCount val="10"/>
                <c:pt idx="0">
                  <c:v>53.332574396248745</c:v>
                </c:pt>
                <c:pt idx="1">
                  <c:v>19.821947595874647</c:v>
                </c:pt>
                <c:pt idx="2">
                  <c:v>6.9986007697927661</c:v>
                </c:pt>
                <c:pt idx="3">
                  <c:v>0</c:v>
                </c:pt>
                <c:pt idx="4">
                  <c:v>0.22768112537880805</c:v>
                </c:pt>
                <c:pt idx="5">
                  <c:v>0.47539242571182766</c:v>
                </c:pt>
                <c:pt idx="6">
                  <c:v>1.6774911269206989</c:v>
                </c:pt>
                <c:pt idx="7">
                  <c:v>7.0584030906992252</c:v>
                </c:pt>
                <c:pt idx="8">
                  <c:v>2.0894786822738718</c:v>
                </c:pt>
                <c:pt idx="9">
                  <c:v>8.3184307870994143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BD9-418E-BB14-A2E5349B2C0D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5651112724230168E-2"/>
          <c:y val="2.091177594446831E-2"/>
          <c:w val="0.83883439146809979"/>
          <c:h val="0.817816321439016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2026</c:v>
                </c:pt>
              </c:strCache>
            </c:strRef>
          </c:tx>
          <c:explosion val="34"/>
          <c:dLbls>
            <c:dLbl>
              <c:idx val="0"/>
              <c:layout>
                <c:manualLayout>
                  <c:x val="0"/>
                  <c:y val="0.2247626536455258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63E-464B-97C8-9C68D25105A4}"/>
                </c:ext>
              </c:extLst>
            </c:dLbl>
            <c:dLbl>
              <c:idx val="1"/>
              <c:layout>
                <c:manualLayout>
                  <c:x val="-3.4521840792052963E-2"/>
                  <c:y val="-0.1182653796978839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63E-464B-97C8-9C68D25105A4}"/>
                </c:ext>
              </c:extLst>
            </c:dLbl>
            <c:dLbl>
              <c:idx val="2"/>
              <c:layout>
                <c:manualLayout>
                  <c:x val="-3.1435973958597609E-3"/>
                  <c:y val="6.955542188574177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63E-464B-97C8-9C68D25105A4}"/>
                </c:ext>
              </c:extLst>
            </c:dLbl>
            <c:dLbl>
              <c:idx val="3"/>
              <c:layout>
                <c:manualLayout>
                  <c:x val="-5.5285168267762114E-2"/>
                  <c:y val="2.33174232598710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1EC-4210-8B05-F8AC474D40F4}"/>
                </c:ext>
              </c:extLst>
            </c:dLbl>
            <c:dLbl>
              <c:idx val="4"/>
              <c:layout>
                <c:manualLayout>
                  <c:x val="0"/>
                  <c:y val="-6.1594722721209957E-2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 sz="12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63E-464B-97C8-9C68D25105A4}"/>
                </c:ext>
              </c:extLst>
            </c:dLbl>
            <c:dLbl>
              <c:idx val="5"/>
              <c:layout>
                <c:manualLayout>
                  <c:x val="0.12000449418189839"/>
                  <c:y val="0.5774556421680461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63E-464B-97C8-9C68D25105A4}"/>
                </c:ext>
              </c:extLst>
            </c:dLbl>
            <c:dLbl>
              <c:idx val="6"/>
              <c:layout>
                <c:manualLayout>
                  <c:x val="7.9000779750914629E-2"/>
                  <c:y val="-7.050241270830165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1EC-4210-8B05-F8AC474D40F4}"/>
                </c:ext>
              </c:extLst>
            </c:dLbl>
            <c:dLbl>
              <c:idx val="7"/>
              <c:layout>
                <c:manualLayout>
                  <c:x val="0.17678496168036839"/>
                  <c:y val="0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742-478D-81F4-CAAFB1C6FAC7}"/>
                </c:ext>
              </c:extLst>
            </c:dLbl>
            <c:dLbl>
              <c:idx val="8"/>
              <c:layout>
                <c:manualLayout>
                  <c:x val="0.21100093404425635"/>
                  <c:y val="3.379040086549271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742-478D-81F4-CAAFB1C6FAC7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Налог на доходы физических лиц </c:v>
                </c:pt>
                <c:pt idx="1">
                  <c:v>Акцизы по подакцизным товарам </c:v>
                </c:pt>
                <c:pt idx="2">
                  <c:v>УСН</c:v>
                </c:pt>
                <c:pt idx="3">
                  <c:v>ЕСХН</c:v>
                </c:pt>
                <c:pt idx="4">
                  <c:v>Налог, взимаемый в связи с применением патентной системы налогообложения</c:v>
                </c:pt>
                <c:pt idx="5">
                  <c:v>Налог на имущество физических лиц</c:v>
                </c:pt>
                <c:pt idx="6">
                  <c:v>Земельный налог</c:v>
                </c:pt>
                <c:pt idx="7">
                  <c:v>Государственная пошлина</c:v>
                </c:pt>
                <c:pt idx="8">
                  <c:v>Неналоговые</c:v>
                </c:pt>
              </c:strCache>
            </c:strRef>
          </c:cat>
          <c:val>
            <c:numRef>
              <c:f>Лист1!$B$2:$B$10</c:f>
              <c:numCache>
                <c:formatCode>#,##0.0</c:formatCode>
                <c:ptCount val="9"/>
                <c:pt idx="0">
                  <c:v>37713.199999999997</c:v>
                </c:pt>
                <c:pt idx="1">
                  <c:v>13824.4</c:v>
                </c:pt>
                <c:pt idx="2">
                  <c:v>5112.8</c:v>
                </c:pt>
                <c:pt idx="3">
                  <c:v>173.5</c:v>
                </c:pt>
                <c:pt idx="4">
                  <c:v>350.4</c:v>
                </c:pt>
                <c:pt idx="5">
                  <c:v>1202.5</c:v>
                </c:pt>
                <c:pt idx="6">
                  <c:v>4961.8</c:v>
                </c:pt>
                <c:pt idx="7" formatCode="General">
                  <c:v>1508</c:v>
                </c:pt>
                <c:pt idx="8">
                  <c:v>6091.2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63E-464B-97C8-9C68D25105A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Прогнозируемые доходы местного бюджета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Налог на доходы физических лиц </c:v>
                </c:pt>
                <c:pt idx="1">
                  <c:v>Акцизы по подакцизным товарам </c:v>
                </c:pt>
                <c:pt idx="2">
                  <c:v>УСН</c:v>
                </c:pt>
                <c:pt idx="3">
                  <c:v>ЕСХН</c:v>
                </c:pt>
                <c:pt idx="4">
                  <c:v>Налог, взимаемый в связи с применением патентной системы налогообложения</c:v>
                </c:pt>
                <c:pt idx="5">
                  <c:v>Налог на имущество физических лиц</c:v>
                </c:pt>
                <c:pt idx="6">
                  <c:v>Земельный налог</c:v>
                </c:pt>
                <c:pt idx="7">
                  <c:v>Государственная пошлина</c:v>
                </c:pt>
                <c:pt idx="8">
                  <c:v>Неналоговые</c:v>
                </c:pt>
              </c:strCache>
            </c:strRef>
          </c:cat>
          <c:val>
            <c:numRef>
              <c:f>Лист1!$C$2:$C$10</c:f>
              <c:numCache>
                <c:formatCode>#,##0.0</c:formatCode>
                <c:ptCount val="9"/>
                <c:pt idx="0">
                  <c:v>53.163757545342541</c:v>
                </c:pt>
                <c:pt idx="1">
                  <c:v>19.488058552703915</c:v>
                </c:pt>
                <c:pt idx="2">
                  <c:v>7.2074408848315006</c:v>
                </c:pt>
                <c:pt idx="3">
                  <c:v>0.24458046344826029</c:v>
                </c:pt>
                <c:pt idx="4">
                  <c:v>0.49395385816870546</c:v>
                </c:pt>
                <c:pt idx="5">
                  <c:v>1.695147016118346</c:v>
                </c:pt>
                <c:pt idx="6">
                  <c:v>6.9945783489197586</c:v>
                </c:pt>
                <c:pt idx="7">
                  <c:v>2.1258059877808448</c:v>
                </c:pt>
                <c:pt idx="8">
                  <c:v>8.5866773426861283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63E-464B-97C8-9C68D25105A4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3870598627100043E-2"/>
          <c:y val="8.8492577675453724E-2"/>
          <c:w val="0.8388343914680999"/>
          <c:h val="0.817816321439016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2027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1.5880176205068389E-2"/>
                  <c:y val="3.8254172173042091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06E-4D55-8CA8-98861A7E7699}"/>
                </c:ext>
              </c:extLst>
            </c:dLbl>
            <c:dLbl>
              <c:idx val="1"/>
              <c:layout>
                <c:manualLayout>
                  <c:x val="0"/>
                  <c:y val="0.2508297682174980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06E-4D55-8CA8-98861A7E7699}"/>
                </c:ext>
              </c:extLst>
            </c:dLbl>
            <c:dLbl>
              <c:idx val="2"/>
              <c:layout>
                <c:manualLayout>
                  <c:x val="-6.7003307469351028E-2"/>
                  <c:y val="-2.602945597863934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835-4B0F-9A6A-B296B505AB62}"/>
                </c:ext>
              </c:extLst>
            </c:dLbl>
            <c:dLbl>
              <c:idx val="3"/>
              <c:layout>
                <c:manualLayout>
                  <c:x val="0"/>
                  <c:y val="0.1417631139399628"/>
                </c:manualLayout>
              </c:layout>
              <c:tx>
                <c:rich>
                  <a:bodyPr/>
                  <a:lstStyle/>
                  <a:p>
                    <a:r>
                      <a:rPr lang="ru-RU" sz="1000" dirty="0"/>
                      <a:t>Налог, взимаемый в связи с применением патентной системы налогообложения
0,7%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06E-4D55-8CA8-98861A7E7699}"/>
                </c:ext>
              </c:extLst>
            </c:dLbl>
            <c:dLbl>
              <c:idx val="4"/>
              <c:layout>
                <c:manualLayout>
                  <c:x val="8.2194859028697533E-3"/>
                  <c:y val="-0.1111978441273982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06E-4D55-8CA8-98861A7E7699}"/>
                </c:ext>
              </c:extLst>
            </c:dLbl>
            <c:dLbl>
              <c:idx val="5"/>
              <c:layout>
                <c:manualLayout>
                  <c:x val="-9.4137060121591443E-3"/>
                  <c:y val="-6.4920140245513566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781412933509925"/>
                      <c:h val="7.797784815113703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DA2B-402F-A87F-E48CF97A32B2}"/>
                </c:ext>
              </c:extLst>
            </c:dLbl>
            <c:dLbl>
              <c:idx val="6"/>
              <c:layout>
                <c:manualLayout>
                  <c:x val="6.410875402431207E-2"/>
                  <c:y val="-9.980959897077426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835-4B0F-9A6A-B296B505AB62}"/>
                </c:ext>
              </c:extLst>
            </c:dLbl>
            <c:dLbl>
              <c:idx val="7"/>
              <c:layout>
                <c:manualLayout>
                  <c:x val="0.16039194133125123"/>
                  <c:y val="-8.737612318289611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3FA-4962-A588-EB54DCB7E933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Налог на доходы физических лиц </c:v>
                </c:pt>
                <c:pt idx="1">
                  <c:v>Акцизы по подакцизным товарам </c:v>
                </c:pt>
                <c:pt idx="2">
                  <c:v>УСН</c:v>
                </c:pt>
                <c:pt idx="3">
                  <c:v>ЕСХН</c:v>
                </c:pt>
                <c:pt idx="4">
                  <c:v>Налог, взимаемый в связи с применением патентной системы налогообложения</c:v>
                </c:pt>
                <c:pt idx="5">
                  <c:v>Налог на имущество</c:v>
                </c:pt>
                <c:pt idx="6">
                  <c:v>Земельный налог</c:v>
                </c:pt>
                <c:pt idx="7">
                  <c:v>Государственная пошлина</c:v>
                </c:pt>
                <c:pt idx="8">
                  <c:v>Неналоговые</c:v>
                </c:pt>
              </c:strCache>
            </c:strRef>
          </c:cat>
          <c:val>
            <c:numRef>
              <c:f>Лист1!$B$2:$B$10</c:f>
              <c:numCache>
                <c:formatCode>#,##0.0</c:formatCode>
                <c:ptCount val="9"/>
                <c:pt idx="0">
                  <c:v>38429.4</c:v>
                </c:pt>
                <c:pt idx="1">
                  <c:v>18220.599999999999</c:v>
                </c:pt>
                <c:pt idx="2">
                  <c:v>5376.1</c:v>
                </c:pt>
                <c:pt idx="3">
                  <c:v>190.5</c:v>
                </c:pt>
                <c:pt idx="4">
                  <c:v>369.7</c:v>
                </c:pt>
                <c:pt idx="5">
                  <c:v>1242.2</c:v>
                </c:pt>
                <c:pt idx="6">
                  <c:v>5051.1000000000004</c:v>
                </c:pt>
                <c:pt idx="7" formatCode="General">
                  <c:v>1568.3</c:v>
                </c:pt>
                <c:pt idx="8">
                  <c:v>6091.2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06E-4D55-8CA8-98861A7E769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Прогнозируемые доходы местного бюджета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Налог на доходы физических лиц </c:v>
                </c:pt>
                <c:pt idx="1">
                  <c:v>Акцизы по подакцизным товарам </c:v>
                </c:pt>
                <c:pt idx="2">
                  <c:v>УСН</c:v>
                </c:pt>
                <c:pt idx="3">
                  <c:v>ЕСХН</c:v>
                </c:pt>
                <c:pt idx="4">
                  <c:v>Налог, взимаемый в связи с применением патентной системы налогообложения</c:v>
                </c:pt>
                <c:pt idx="5">
                  <c:v>Налог на имущество</c:v>
                </c:pt>
                <c:pt idx="6">
                  <c:v>Земельный налог</c:v>
                </c:pt>
                <c:pt idx="7">
                  <c:v>Государственная пошлина</c:v>
                </c:pt>
                <c:pt idx="8">
                  <c:v>Неналоговые</c:v>
                </c:pt>
              </c:strCache>
            </c:strRef>
          </c:cat>
          <c:val>
            <c:numRef>
              <c:f>Лист1!$C$2:$C$10</c:f>
              <c:numCache>
                <c:formatCode>#,##0.0</c:formatCode>
                <c:ptCount val="9"/>
                <c:pt idx="0">
                  <c:v>50.208847504086151</c:v>
                </c:pt>
                <c:pt idx="1">
                  <c:v>23.805610465761944</c:v>
                </c:pt>
                <c:pt idx="2">
                  <c:v>7.0239916591650564</c:v>
                </c:pt>
                <c:pt idx="3">
                  <c:v>0.24889239617398168</c:v>
                </c:pt>
                <c:pt idx="4">
                  <c:v>0.48302109640693458</c:v>
                </c:pt>
                <c:pt idx="5">
                  <c:v>1.6229613361014177</c:v>
                </c:pt>
                <c:pt idx="6">
                  <c:v>6.5993720856398905</c:v>
                </c:pt>
                <c:pt idx="7">
                  <c:v>2.0490180835677454</c:v>
                </c:pt>
                <c:pt idx="8">
                  <c:v>7.9582853730968877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06E-4D55-8CA8-98861A7E7699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4"/>
    </mc:Choice>
    <mc:Fallback>
      <c:style val="14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9390687275207294E-2"/>
          <c:y val="0.22535328779266944"/>
          <c:w val="0.527334682123068"/>
          <c:h val="0.6801465441819775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2025</c:v>
                </c:pt>
              </c:strCache>
            </c:strRef>
          </c:tx>
          <c:explosion val="29"/>
          <c:dLbls>
            <c:dLbl>
              <c:idx val="0"/>
              <c:layout>
                <c:manualLayout>
                  <c:x val="-5.0585137886759507E-3"/>
                  <c:y val="-2.3426365324487754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E78-40BD-8B40-239FCB4EE188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accent5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4"/>
                <c:pt idx="0">
                  <c:v>Дотации бюджетам субъектов Российской Федерации </c:v>
                </c:pt>
                <c:pt idx="1">
                  <c:v>Субсидии бюджетам бюджетной системы Российской Федерации (межбюджетные субсидии)</c:v>
                </c:pt>
                <c:pt idx="2">
                  <c:v>Субвенции бюджетам субъектов Российской Федерации </c:v>
                </c:pt>
                <c:pt idx="3">
                  <c:v>Иные межбюджетные трансферты 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209980</c:v>
                </c:pt>
                <c:pt idx="1">
                  <c:v>25332.1</c:v>
                </c:pt>
                <c:pt idx="2">
                  <c:v>162307.29999999999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E78-40BD-8B40-239FCB4EE188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0DF766-C0CF-4FD2-8415-FD6CB1475283}" type="doc">
      <dgm:prSet loTypeId="urn:microsoft.com/office/officeart/2005/8/layout/list1" loCatId="list" qsTypeId="urn:microsoft.com/office/officeart/2005/8/quickstyle/3d2#1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4D81EA65-D7B3-41FC-A52A-1F3389FC6D25}">
      <dgm:prSet phldrT="[Текст]"/>
      <dgm:spPr/>
      <dgm:t>
        <a:bodyPr/>
        <a:lstStyle/>
        <a:p>
          <a:r>
            <a: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Вводная часть</a:t>
          </a:r>
        </a:p>
      </dgm:t>
    </dgm:pt>
    <dgm:pt modelId="{B9CDCDB2-EF65-4C2D-B4AA-BAC4F63B0088}" type="parTrans" cxnId="{7F8B10D6-52ED-411C-B3BE-582C21B9860D}">
      <dgm:prSet/>
      <dgm:spPr/>
      <dgm:t>
        <a:bodyPr/>
        <a:lstStyle/>
        <a:p>
          <a:endParaRPr lang="ru-RU"/>
        </a:p>
      </dgm:t>
    </dgm:pt>
    <dgm:pt modelId="{A17E0F99-5C8B-49A9-8957-4C3248B09964}" type="sibTrans" cxnId="{7F8B10D6-52ED-411C-B3BE-582C21B9860D}">
      <dgm:prSet/>
      <dgm:spPr/>
      <dgm:t>
        <a:bodyPr/>
        <a:lstStyle/>
        <a:p>
          <a:endParaRPr lang="ru-RU"/>
        </a:p>
      </dgm:t>
    </dgm:pt>
    <dgm:pt modelId="{89BBD2C2-F441-4607-837B-80EB781FD228}">
      <dgm:prSet phldrT="[Текст]"/>
      <dgm:spPr/>
      <dgm:t>
        <a:bodyPr/>
        <a:lstStyle/>
        <a:p>
          <a:r>
            <a: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Общие характеристики </a:t>
          </a:r>
          <a:r>
            <a: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бюджета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EEEBDEF-36F1-4B8A-A123-A36238B63B30}" type="parTrans" cxnId="{12211297-03CD-40A0-AEC0-3192A86DCFD4}">
      <dgm:prSet/>
      <dgm:spPr/>
      <dgm:t>
        <a:bodyPr/>
        <a:lstStyle/>
        <a:p>
          <a:endParaRPr lang="ru-RU"/>
        </a:p>
      </dgm:t>
    </dgm:pt>
    <dgm:pt modelId="{A5B55241-5EB1-4CD2-8937-70127CAC2AE0}" type="sibTrans" cxnId="{12211297-03CD-40A0-AEC0-3192A86DCFD4}">
      <dgm:prSet/>
      <dgm:spPr/>
      <dgm:t>
        <a:bodyPr/>
        <a:lstStyle/>
        <a:p>
          <a:endParaRPr lang="ru-RU"/>
        </a:p>
      </dgm:t>
    </dgm:pt>
    <dgm:pt modelId="{12618274-566F-445A-B50D-2161B70F5F1F}">
      <dgm:prSet phldrT="[Текст]"/>
      <dgm:spPr/>
      <dgm:t>
        <a:bodyPr/>
        <a:lstStyle/>
        <a:p>
          <a:r>
            <a: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Доходы </a:t>
          </a:r>
          <a:r>
            <a: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бюджета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3E6DD9A-8B1E-4377-A184-003471859EB6}" type="parTrans" cxnId="{103ECB24-781C-4DF9-A57F-11B8BCE8D8F0}">
      <dgm:prSet/>
      <dgm:spPr/>
      <dgm:t>
        <a:bodyPr/>
        <a:lstStyle/>
        <a:p>
          <a:endParaRPr lang="ru-RU"/>
        </a:p>
      </dgm:t>
    </dgm:pt>
    <dgm:pt modelId="{5A3F666C-C943-4910-AAC1-B3EE6DD8C881}" type="sibTrans" cxnId="{103ECB24-781C-4DF9-A57F-11B8BCE8D8F0}">
      <dgm:prSet/>
      <dgm:spPr/>
      <dgm:t>
        <a:bodyPr/>
        <a:lstStyle/>
        <a:p>
          <a:endParaRPr lang="ru-RU"/>
        </a:p>
      </dgm:t>
    </dgm:pt>
    <dgm:pt modelId="{5060F4C9-1F2C-4980-9282-1891A51BAD94}">
      <dgm:prSet/>
      <dgm:spPr/>
      <dgm:t>
        <a:bodyPr/>
        <a:lstStyle/>
        <a:p>
          <a:r>
            <a: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Расходы </a:t>
          </a:r>
          <a:r>
            <a: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бюджета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135CB3C-7762-485E-88FC-00B5F39682F1}" type="parTrans" cxnId="{45FE7945-5D03-4743-949F-ACA9324D2360}">
      <dgm:prSet/>
      <dgm:spPr/>
      <dgm:t>
        <a:bodyPr/>
        <a:lstStyle/>
        <a:p>
          <a:endParaRPr lang="ru-RU"/>
        </a:p>
      </dgm:t>
    </dgm:pt>
    <dgm:pt modelId="{1891CA42-5FC0-40B5-B321-FF8C18B97023}" type="sibTrans" cxnId="{45FE7945-5D03-4743-949F-ACA9324D2360}">
      <dgm:prSet/>
      <dgm:spPr/>
      <dgm:t>
        <a:bodyPr/>
        <a:lstStyle/>
        <a:p>
          <a:endParaRPr lang="ru-RU"/>
        </a:p>
      </dgm:t>
    </dgm:pt>
    <dgm:pt modelId="{AE0DD04C-07B5-4495-876F-CB6F2556A79A}">
      <dgm:prSet/>
      <dgm:spPr/>
      <dgm:t>
        <a:bodyPr/>
        <a:lstStyle/>
        <a:p>
          <a:r>
            <a: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Межбюджетные отношения</a:t>
          </a:r>
        </a:p>
      </dgm:t>
    </dgm:pt>
    <dgm:pt modelId="{24D3DC79-5A5F-4023-896A-D0EC2CA755CE}" type="parTrans" cxnId="{64F3DBDA-3BBD-49E0-8163-855B6F69BDAD}">
      <dgm:prSet/>
      <dgm:spPr/>
      <dgm:t>
        <a:bodyPr/>
        <a:lstStyle/>
        <a:p>
          <a:endParaRPr lang="ru-RU"/>
        </a:p>
      </dgm:t>
    </dgm:pt>
    <dgm:pt modelId="{5D6299D9-F427-416B-9C38-A10CCD37941B}" type="sibTrans" cxnId="{64F3DBDA-3BBD-49E0-8163-855B6F69BDAD}">
      <dgm:prSet/>
      <dgm:spPr/>
      <dgm:t>
        <a:bodyPr/>
        <a:lstStyle/>
        <a:p>
          <a:endParaRPr lang="ru-RU"/>
        </a:p>
      </dgm:t>
    </dgm:pt>
    <dgm:pt modelId="{919361C8-CD7E-4D9E-BB14-5B52F17DB7E9}" type="pres">
      <dgm:prSet presAssocID="{E30DF766-C0CF-4FD2-8415-FD6CB147528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BE2BAC0-1F5D-4EAA-998A-57134AB0E5A1}" type="pres">
      <dgm:prSet presAssocID="{4D81EA65-D7B3-41FC-A52A-1F3389FC6D25}" presName="parentLin" presStyleCnt="0"/>
      <dgm:spPr/>
    </dgm:pt>
    <dgm:pt modelId="{5091481B-3D52-4E43-A6B1-49E092A183A5}" type="pres">
      <dgm:prSet presAssocID="{4D81EA65-D7B3-41FC-A52A-1F3389FC6D25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DB44DE07-7FCD-4A3D-B085-FCB8F4D6B827}" type="pres">
      <dgm:prSet presAssocID="{4D81EA65-D7B3-41FC-A52A-1F3389FC6D25}" presName="parentText" presStyleLbl="node1" presStyleIdx="0" presStyleCnt="5" custLinFactX="5940" custLinFactNeighborX="100000" custLinFactNeighborY="-272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C6C0EC-EC4A-49ED-8BF3-2126BBBF4B68}" type="pres">
      <dgm:prSet presAssocID="{4D81EA65-D7B3-41FC-A52A-1F3389FC6D25}" presName="negativeSpace" presStyleCnt="0"/>
      <dgm:spPr/>
    </dgm:pt>
    <dgm:pt modelId="{F1DAF78C-C56D-4463-85E6-41928A04710D}" type="pres">
      <dgm:prSet presAssocID="{4D81EA65-D7B3-41FC-A52A-1F3389FC6D25}" presName="childText" presStyleLbl="conFgAcc1" presStyleIdx="0" presStyleCnt="5">
        <dgm:presLayoutVars>
          <dgm:bulletEnabled val="1"/>
        </dgm:presLayoutVars>
      </dgm:prSet>
      <dgm:spPr/>
    </dgm:pt>
    <dgm:pt modelId="{29BE2180-E88D-462C-97BE-9C9E2253C6B1}" type="pres">
      <dgm:prSet presAssocID="{A17E0F99-5C8B-49A9-8957-4C3248B09964}" presName="spaceBetweenRectangles" presStyleCnt="0"/>
      <dgm:spPr/>
    </dgm:pt>
    <dgm:pt modelId="{BED3B1E7-AA85-4663-803A-A274B3850337}" type="pres">
      <dgm:prSet presAssocID="{89BBD2C2-F441-4607-837B-80EB781FD228}" presName="parentLin" presStyleCnt="0"/>
      <dgm:spPr/>
    </dgm:pt>
    <dgm:pt modelId="{C152F7D4-D951-41B8-A6CA-AB776219A34E}" type="pres">
      <dgm:prSet presAssocID="{89BBD2C2-F441-4607-837B-80EB781FD228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762809AA-C426-46AA-847C-010D1718B443}" type="pres">
      <dgm:prSet presAssocID="{89BBD2C2-F441-4607-837B-80EB781FD228}" presName="parentText" presStyleLbl="node1" presStyleIdx="1" presStyleCnt="5" custLinFactX="5940" custLinFactNeighborX="100000" custLinFactNeighborY="-1183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C585F6-9120-499C-9BCA-C0FC621BC8F4}" type="pres">
      <dgm:prSet presAssocID="{89BBD2C2-F441-4607-837B-80EB781FD228}" presName="negativeSpace" presStyleCnt="0"/>
      <dgm:spPr/>
    </dgm:pt>
    <dgm:pt modelId="{12E938BA-BCCB-4533-BA9D-17C360965531}" type="pres">
      <dgm:prSet presAssocID="{89BBD2C2-F441-4607-837B-80EB781FD228}" presName="childText" presStyleLbl="conFgAcc1" presStyleIdx="1" presStyleCnt="5">
        <dgm:presLayoutVars>
          <dgm:bulletEnabled val="1"/>
        </dgm:presLayoutVars>
      </dgm:prSet>
      <dgm:spPr/>
    </dgm:pt>
    <dgm:pt modelId="{482AE898-50D6-4C03-9229-EAB8A0901B9C}" type="pres">
      <dgm:prSet presAssocID="{A5B55241-5EB1-4CD2-8937-70127CAC2AE0}" presName="spaceBetweenRectangles" presStyleCnt="0"/>
      <dgm:spPr/>
    </dgm:pt>
    <dgm:pt modelId="{4EBFF597-2C01-47A8-924F-644BB03B698D}" type="pres">
      <dgm:prSet presAssocID="{12618274-566F-445A-B50D-2161B70F5F1F}" presName="parentLin" presStyleCnt="0"/>
      <dgm:spPr/>
    </dgm:pt>
    <dgm:pt modelId="{87324764-0B8E-45EB-BE93-F00ACFABD0F1}" type="pres">
      <dgm:prSet presAssocID="{12618274-566F-445A-B50D-2161B70F5F1F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2D275487-CA51-47C6-AADB-3D84DE0FCC70}" type="pres">
      <dgm:prSet presAssocID="{12618274-566F-445A-B50D-2161B70F5F1F}" presName="parentText" presStyleLbl="node1" presStyleIdx="2" presStyleCnt="5" custLinFactX="5940" custLinFactNeighborX="100000" custLinFactNeighborY="-287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922F23-1620-43B4-A68A-A493305ED4CC}" type="pres">
      <dgm:prSet presAssocID="{12618274-566F-445A-B50D-2161B70F5F1F}" presName="negativeSpace" presStyleCnt="0"/>
      <dgm:spPr/>
    </dgm:pt>
    <dgm:pt modelId="{BBCDC034-BCA5-42A3-AB45-EF11F3144690}" type="pres">
      <dgm:prSet presAssocID="{12618274-566F-445A-B50D-2161B70F5F1F}" presName="childText" presStyleLbl="conFgAcc1" presStyleIdx="2" presStyleCnt="5">
        <dgm:presLayoutVars>
          <dgm:bulletEnabled val="1"/>
        </dgm:presLayoutVars>
      </dgm:prSet>
      <dgm:spPr/>
    </dgm:pt>
    <dgm:pt modelId="{4C4B9EC8-6C69-40CD-B3CD-73E92E6302EF}" type="pres">
      <dgm:prSet presAssocID="{5A3F666C-C943-4910-AAC1-B3EE6DD8C881}" presName="spaceBetweenRectangles" presStyleCnt="0"/>
      <dgm:spPr/>
    </dgm:pt>
    <dgm:pt modelId="{AF353463-72CF-409C-8D0C-05A790F3C2DE}" type="pres">
      <dgm:prSet presAssocID="{5060F4C9-1F2C-4980-9282-1891A51BAD94}" presName="parentLin" presStyleCnt="0"/>
      <dgm:spPr/>
    </dgm:pt>
    <dgm:pt modelId="{09A58710-3555-4171-81D9-5FE1C29BCB30}" type="pres">
      <dgm:prSet presAssocID="{5060F4C9-1F2C-4980-9282-1891A51BAD94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49215832-4225-4FF3-A35B-6AAC94FF9063}" type="pres">
      <dgm:prSet presAssocID="{5060F4C9-1F2C-4980-9282-1891A51BAD94}" presName="parentText" presStyleLbl="node1" presStyleIdx="3" presStyleCnt="5" custLinFactX="5940" custLinFactNeighborX="100000" custLinFactNeighborY="-1198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C6AB81-0609-49C4-A1C2-08EF95296857}" type="pres">
      <dgm:prSet presAssocID="{5060F4C9-1F2C-4980-9282-1891A51BAD94}" presName="negativeSpace" presStyleCnt="0"/>
      <dgm:spPr/>
    </dgm:pt>
    <dgm:pt modelId="{AFEE5284-A41F-4AC7-9035-91C5E45CB007}" type="pres">
      <dgm:prSet presAssocID="{5060F4C9-1F2C-4980-9282-1891A51BAD94}" presName="childText" presStyleLbl="conFgAcc1" presStyleIdx="3" presStyleCnt="5">
        <dgm:presLayoutVars>
          <dgm:bulletEnabled val="1"/>
        </dgm:presLayoutVars>
      </dgm:prSet>
      <dgm:spPr/>
    </dgm:pt>
    <dgm:pt modelId="{2DC1F933-7609-45ED-BD0F-5B2670A4E111}" type="pres">
      <dgm:prSet presAssocID="{1891CA42-5FC0-40B5-B321-FF8C18B97023}" presName="spaceBetweenRectangles" presStyleCnt="0"/>
      <dgm:spPr/>
    </dgm:pt>
    <dgm:pt modelId="{4AA267E6-0762-489B-A944-B82F66FF646F}" type="pres">
      <dgm:prSet presAssocID="{AE0DD04C-07B5-4495-876F-CB6F2556A79A}" presName="parentLin" presStyleCnt="0"/>
      <dgm:spPr/>
    </dgm:pt>
    <dgm:pt modelId="{60E7C7EA-9F64-4FE6-A476-A3ECBB449D06}" type="pres">
      <dgm:prSet presAssocID="{AE0DD04C-07B5-4495-876F-CB6F2556A79A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F0F6C58A-4217-40E4-813D-A6EC43F0E747}" type="pres">
      <dgm:prSet presAssocID="{AE0DD04C-07B5-4495-876F-CB6F2556A79A}" presName="parentText" presStyleLbl="node1" presStyleIdx="4" presStyleCnt="5" custLinFactX="4714" custLinFactNeighborX="100000" custLinFactNeighborY="-3012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9EE107-E79B-4DB4-9201-CC9164A354AA}" type="pres">
      <dgm:prSet presAssocID="{AE0DD04C-07B5-4495-876F-CB6F2556A79A}" presName="negativeSpace" presStyleCnt="0"/>
      <dgm:spPr/>
    </dgm:pt>
    <dgm:pt modelId="{A2CE3D7B-B444-449D-9E2B-FB7CB2FA1601}" type="pres">
      <dgm:prSet presAssocID="{AE0DD04C-07B5-4495-876F-CB6F2556A79A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55A369EE-46C9-4BC4-87CB-45CD562D2984}" type="presOf" srcId="{12618274-566F-445A-B50D-2161B70F5F1F}" destId="{2D275487-CA51-47C6-AADB-3D84DE0FCC70}" srcOrd="1" destOrd="0" presId="urn:microsoft.com/office/officeart/2005/8/layout/list1"/>
    <dgm:cxn modelId="{84F3DA84-CB46-4684-9BC7-C1C0DC3A5729}" type="presOf" srcId="{5060F4C9-1F2C-4980-9282-1891A51BAD94}" destId="{49215832-4225-4FF3-A35B-6AAC94FF9063}" srcOrd="1" destOrd="0" presId="urn:microsoft.com/office/officeart/2005/8/layout/list1"/>
    <dgm:cxn modelId="{64F3DBDA-3BBD-49E0-8163-855B6F69BDAD}" srcId="{E30DF766-C0CF-4FD2-8415-FD6CB1475283}" destId="{AE0DD04C-07B5-4495-876F-CB6F2556A79A}" srcOrd="4" destOrd="0" parTransId="{24D3DC79-5A5F-4023-896A-D0EC2CA755CE}" sibTransId="{5D6299D9-F427-416B-9C38-A10CCD37941B}"/>
    <dgm:cxn modelId="{F9D4257F-A3AE-4407-9804-D7CEDE7D285E}" type="presOf" srcId="{AE0DD04C-07B5-4495-876F-CB6F2556A79A}" destId="{F0F6C58A-4217-40E4-813D-A6EC43F0E747}" srcOrd="1" destOrd="0" presId="urn:microsoft.com/office/officeart/2005/8/layout/list1"/>
    <dgm:cxn modelId="{563EA433-C2B9-4FA8-A2D7-D67598F762E2}" type="presOf" srcId="{5060F4C9-1F2C-4980-9282-1891A51BAD94}" destId="{09A58710-3555-4171-81D9-5FE1C29BCB30}" srcOrd="0" destOrd="0" presId="urn:microsoft.com/office/officeart/2005/8/layout/list1"/>
    <dgm:cxn modelId="{7F8B10D6-52ED-411C-B3BE-582C21B9860D}" srcId="{E30DF766-C0CF-4FD2-8415-FD6CB1475283}" destId="{4D81EA65-D7B3-41FC-A52A-1F3389FC6D25}" srcOrd="0" destOrd="0" parTransId="{B9CDCDB2-EF65-4C2D-B4AA-BAC4F63B0088}" sibTransId="{A17E0F99-5C8B-49A9-8957-4C3248B09964}"/>
    <dgm:cxn modelId="{3BB90828-DF4F-4A60-BB5E-53D46DF15A83}" type="presOf" srcId="{4D81EA65-D7B3-41FC-A52A-1F3389FC6D25}" destId="{5091481B-3D52-4E43-A6B1-49E092A183A5}" srcOrd="0" destOrd="0" presId="urn:microsoft.com/office/officeart/2005/8/layout/list1"/>
    <dgm:cxn modelId="{45FE7945-5D03-4743-949F-ACA9324D2360}" srcId="{E30DF766-C0CF-4FD2-8415-FD6CB1475283}" destId="{5060F4C9-1F2C-4980-9282-1891A51BAD94}" srcOrd="3" destOrd="0" parTransId="{8135CB3C-7762-485E-88FC-00B5F39682F1}" sibTransId="{1891CA42-5FC0-40B5-B321-FF8C18B97023}"/>
    <dgm:cxn modelId="{EA4D1CBA-74A5-430B-9FA0-078F846D44EC}" type="presOf" srcId="{89BBD2C2-F441-4607-837B-80EB781FD228}" destId="{C152F7D4-D951-41B8-A6CA-AB776219A34E}" srcOrd="0" destOrd="0" presId="urn:microsoft.com/office/officeart/2005/8/layout/list1"/>
    <dgm:cxn modelId="{F081E8DD-4F67-4EB1-97E2-4F009A23B22F}" type="presOf" srcId="{89BBD2C2-F441-4607-837B-80EB781FD228}" destId="{762809AA-C426-46AA-847C-010D1718B443}" srcOrd="1" destOrd="0" presId="urn:microsoft.com/office/officeart/2005/8/layout/list1"/>
    <dgm:cxn modelId="{81FCC663-73EC-470F-87A6-79735D13CC6C}" type="presOf" srcId="{E30DF766-C0CF-4FD2-8415-FD6CB1475283}" destId="{919361C8-CD7E-4D9E-BB14-5B52F17DB7E9}" srcOrd="0" destOrd="0" presId="urn:microsoft.com/office/officeart/2005/8/layout/list1"/>
    <dgm:cxn modelId="{C6AE6969-BFC6-4112-8469-7DBA0D5D5C1C}" type="presOf" srcId="{12618274-566F-445A-B50D-2161B70F5F1F}" destId="{87324764-0B8E-45EB-BE93-F00ACFABD0F1}" srcOrd="0" destOrd="0" presId="urn:microsoft.com/office/officeart/2005/8/layout/list1"/>
    <dgm:cxn modelId="{103ECB24-781C-4DF9-A57F-11B8BCE8D8F0}" srcId="{E30DF766-C0CF-4FD2-8415-FD6CB1475283}" destId="{12618274-566F-445A-B50D-2161B70F5F1F}" srcOrd="2" destOrd="0" parTransId="{A3E6DD9A-8B1E-4377-A184-003471859EB6}" sibTransId="{5A3F666C-C943-4910-AAC1-B3EE6DD8C881}"/>
    <dgm:cxn modelId="{623D0827-A644-4952-9B8B-CBA1B630928F}" type="presOf" srcId="{AE0DD04C-07B5-4495-876F-CB6F2556A79A}" destId="{60E7C7EA-9F64-4FE6-A476-A3ECBB449D06}" srcOrd="0" destOrd="0" presId="urn:microsoft.com/office/officeart/2005/8/layout/list1"/>
    <dgm:cxn modelId="{12211297-03CD-40A0-AEC0-3192A86DCFD4}" srcId="{E30DF766-C0CF-4FD2-8415-FD6CB1475283}" destId="{89BBD2C2-F441-4607-837B-80EB781FD228}" srcOrd="1" destOrd="0" parTransId="{1EEEBDEF-36F1-4B8A-A123-A36238B63B30}" sibTransId="{A5B55241-5EB1-4CD2-8937-70127CAC2AE0}"/>
    <dgm:cxn modelId="{83740404-A0F3-408D-BFB9-84D491FBD350}" type="presOf" srcId="{4D81EA65-D7B3-41FC-A52A-1F3389FC6D25}" destId="{DB44DE07-7FCD-4A3D-B085-FCB8F4D6B827}" srcOrd="1" destOrd="0" presId="urn:microsoft.com/office/officeart/2005/8/layout/list1"/>
    <dgm:cxn modelId="{6F252319-7FF6-487D-96C4-30BC66139205}" type="presParOf" srcId="{919361C8-CD7E-4D9E-BB14-5B52F17DB7E9}" destId="{9BE2BAC0-1F5D-4EAA-998A-57134AB0E5A1}" srcOrd="0" destOrd="0" presId="urn:microsoft.com/office/officeart/2005/8/layout/list1"/>
    <dgm:cxn modelId="{8A383072-94D1-4A07-9F55-53DAA30F2F4B}" type="presParOf" srcId="{9BE2BAC0-1F5D-4EAA-998A-57134AB0E5A1}" destId="{5091481B-3D52-4E43-A6B1-49E092A183A5}" srcOrd="0" destOrd="0" presId="urn:microsoft.com/office/officeart/2005/8/layout/list1"/>
    <dgm:cxn modelId="{79AF1A9D-31DC-45DE-BDB3-639633D9C113}" type="presParOf" srcId="{9BE2BAC0-1F5D-4EAA-998A-57134AB0E5A1}" destId="{DB44DE07-7FCD-4A3D-B085-FCB8F4D6B827}" srcOrd="1" destOrd="0" presId="urn:microsoft.com/office/officeart/2005/8/layout/list1"/>
    <dgm:cxn modelId="{B2AECE7D-7EEC-4366-84FD-6C33C5696125}" type="presParOf" srcId="{919361C8-CD7E-4D9E-BB14-5B52F17DB7E9}" destId="{0CC6C0EC-EC4A-49ED-8BF3-2126BBBF4B68}" srcOrd="1" destOrd="0" presId="urn:microsoft.com/office/officeart/2005/8/layout/list1"/>
    <dgm:cxn modelId="{83B702C7-99F4-4BFF-B2C3-520246FD77C2}" type="presParOf" srcId="{919361C8-CD7E-4D9E-BB14-5B52F17DB7E9}" destId="{F1DAF78C-C56D-4463-85E6-41928A04710D}" srcOrd="2" destOrd="0" presId="urn:microsoft.com/office/officeart/2005/8/layout/list1"/>
    <dgm:cxn modelId="{E4D18899-B4CB-4399-B71D-CCCB158D6E84}" type="presParOf" srcId="{919361C8-CD7E-4D9E-BB14-5B52F17DB7E9}" destId="{29BE2180-E88D-462C-97BE-9C9E2253C6B1}" srcOrd="3" destOrd="0" presId="urn:microsoft.com/office/officeart/2005/8/layout/list1"/>
    <dgm:cxn modelId="{BE57D885-D92D-4F7F-8481-DC07725A4343}" type="presParOf" srcId="{919361C8-CD7E-4D9E-BB14-5B52F17DB7E9}" destId="{BED3B1E7-AA85-4663-803A-A274B3850337}" srcOrd="4" destOrd="0" presId="urn:microsoft.com/office/officeart/2005/8/layout/list1"/>
    <dgm:cxn modelId="{C7D9DFC9-817C-4742-A605-57D8F1466FE7}" type="presParOf" srcId="{BED3B1E7-AA85-4663-803A-A274B3850337}" destId="{C152F7D4-D951-41B8-A6CA-AB776219A34E}" srcOrd="0" destOrd="0" presId="urn:microsoft.com/office/officeart/2005/8/layout/list1"/>
    <dgm:cxn modelId="{A612B3FA-C9B9-4368-9619-585716DD034C}" type="presParOf" srcId="{BED3B1E7-AA85-4663-803A-A274B3850337}" destId="{762809AA-C426-46AA-847C-010D1718B443}" srcOrd="1" destOrd="0" presId="urn:microsoft.com/office/officeart/2005/8/layout/list1"/>
    <dgm:cxn modelId="{BAC0C8ED-CA6E-4555-825A-874A02BB0C44}" type="presParOf" srcId="{919361C8-CD7E-4D9E-BB14-5B52F17DB7E9}" destId="{31C585F6-9120-499C-9BCA-C0FC621BC8F4}" srcOrd="5" destOrd="0" presId="urn:microsoft.com/office/officeart/2005/8/layout/list1"/>
    <dgm:cxn modelId="{D21E4A4F-C631-47A5-B79B-735FE3AAF261}" type="presParOf" srcId="{919361C8-CD7E-4D9E-BB14-5B52F17DB7E9}" destId="{12E938BA-BCCB-4533-BA9D-17C360965531}" srcOrd="6" destOrd="0" presId="urn:microsoft.com/office/officeart/2005/8/layout/list1"/>
    <dgm:cxn modelId="{0EF99433-FBC0-4196-B9D3-D39A003F9BDE}" type="presParOf" srcId="{919361C8-CD7E-4D9E-BB14-5B52F17DB7E9}" destId="{482AE898-50D6-4C03-9229-EAB8A0901B9C}" srcOrd="7" destOrd="0" presId="urn:microsoft.com/office/officeart/2005/8/layout/list1"/>
    <dgm:cxn modelId="{3A155AEB-00D5-4E78-9184-B82DD499D0AC}" type="presParOf" srcId="{919361C8-CD7E-4D9E-BB14-5B52F17DB7E9}" destId="{4EBFF597-2C01-47A8-924F-644BB03B698D}" srcOrd="8" destOrd="0" presId="urn:microsoft.com/office/officeart/2005/8/layout/list1"/>
    <dgm:cxn modelId="{7ECB36C2-98DA-4F53-B41A-490C87D09DF0}" type="presParOf" srcId="{4EBFF597-2C01-47A8-924F-644BB03B698D}" destId="{87324764-0B8E-45EB-BE93-F00ACFABD0F1}" srcOrd="0" destOrd="0" presId="urn:microsoft.com/office/officeart/2005/8/layout/list1"/>
    <dgm:cxn modelId="{5BB53D94-7599-4038-97C0-1FBE9A85C913}" type="presParOf" srcId="{4EBFF597-2C01-47A8-924F-644BB03B698D}" destId="{2D275487-CA51-47C6-AADB-3D84DE0FCC70}" srcOrd="1" destOrd="0" presId="urn:microsoft.com/office/officeart/2005/8/layout/list1"/>
    <dgm:cxn modelId="{3D6E9A04-B428-42F1-A120-5880BF24690C}" type="presParOf" srcId="{919361C8-CD7E-4D9E-BB14-5B52F17DB7E9}" destId="{61922F23-1620-43B4-A68A-A493305ED4CC}" srcOrd="9" destOrd="0" presId="urn:microsoft.com/office/officeart/2005/8/layout/list1"/>
    <dgm:cxn modelId="{90524396-88F1-4018-9F88-5FC176843F8E}" type="presParOf" srcId="{919361C8-CD7E-4D9E-BB14-5B52F17DB7E9}" destId="{BBCDC034-BCA5-42A3-AB45-EF11F3144690}" srcOrd="10" destOrd="0" presId="urn:microsoft.com/office/officeart/2005/8/layout/list1"/>
    <dgm:cxn modelId="{BF934B0E-BE2D-41AB-BD55-CEEC863844A6}" type="presParOf" srcId="{919361C8-CD7E-4D9E-BB14-5B52F17DB7E9}" destId="{4C4B9EC8-6C69-40CD-B3CD-73E92E6302EF}" srcOrd="11" destOrd="0" presId="urn:microsoft.com/office/officeart/2005/8/layout/list1"/>
    <dgm:cxn modelId="{F027BC2F-73D4-4C3E-934E-85EC7206AB35}" type="presParOf" srcId="{919361C8-CD7E-4D9E-BB14-5B52F17DB7E9}" destId="{AF353463-72CF-409C-8D0C-05A790F3C2DE}" srcOrd="12" destOrd="0" presId="urn:microsoft.com/office/officeart/2005/8/layout/list1"/>
    <dgm:cxn modelId="{949DDEA4-09FF-4E65-B1DB-A2B76E37FEF9}" type="presParOf" srcId="{AF353463-72CF-409C-8D0C-05A790F3C2DE}" destId="{09A58710-3555-4171-81D9-5FE1C29BCB30}" srcOrd="0" destOrd="0" presId="urn:microsoft.com/office/officeart/2005/8/layout/list1"/>
    <dgm:cxn modelId="{6703796B-5889-46AD-97A9-0368192C329B}" type="presParOf" srcId="{AF353463-72CF-409C-8D0C-05A790F3C2DE}" destId="{49215832-4225-4FF3-A35B-6AAC94FF9063}" srcOrd="1" destOrd="0" presId="urn:microsoft.com/office/officeart/2005/8/layout/list1"/>
    <dgm:cxn modelId="{42004673-7BEC-46FC-801E-31C941408ED3}" type="presParOf" srcId="{919361C8-CD7E-4D9E-BB14-5B52F17DB7E9}" destId="{02C6AB81-0609-49C4-A1C2-08EF95296857}" srcOrd="13" destOrd="0" presId="urn:microsoft.com/office/officeart/2005/8/layout/list1"/>
    <dgm:cxn modelId="{E089F7FC-9E75-42F3-9D22-C730B8AB73A7}" type="presParOf" srcId="{919361C8-CD7E-4D9E-BB14-5B52F17DB7E9}" destId="{AFEE5284-A41F-4AC7-9035-91C5E45CB007}" srcOrd="14" destOrd="0" presId="urn:microsoft.com/office/officeart/2005/8/layout/list1"/>
    <dgm:cxn modelId="{2245650C-8A13-4434-A188-BD69BB8DEE58}" type="presParOf" srcId="{919361C8-CD7E-4D9E-BB14-5B52F17DB7E9}" destId="{2DC1F933-7609-45ED-BD0F-5B2670A4E111}" srcOrd="15" destOrd="0" presId="urn:microsoft.com/office/officeart/2005/8/layout/list1"/>
    <dgm:cxn modelId="{92329F49-E54B-447B-9D3E-91F60CE9D7EA}" type="presParOf" srcId="{919361C8-CD7E-4D9E-BB14-5B52F17DB7E9}" destId="{4AA267E6-0762-489B-A944-B82F66FF646F}" srcOrd="16" destOrd="0" presId="urn:microsoft.com/office/officeart/2005/8/layout/list1"/>
    <dgm:cxn modelId="{35ACF62E-43A9-4080-A2BA-55876B966620}" type="presParOf" srcId="{4AA267E6-0762-489B-A944-B82F66FF646F}" destId="{60E7C7EA-9F64-4FE6-A476-A3ECBB449D06}" srcOrd="0" destOrd="0" presId="urn:microsoft.com/office/officeart/2005/8/layout/list1"/>
    <dgm:cxn modelId="{9463C12F-41CC-4AB1-8A84-BCAC6CB5092E}" type="presParOf" srcId="{4AA267E6-0762-489B-A944-B82F66FF646F}" destId="{F0F6C58A-4217-40E4-813D-A6EC43F0E747}" srcOrd="1" destOrd="0" presId="urn:microsoft.com/office/officeart/2005/8/layout/list1"/>
    <dgm:cxn modelId="{1CAA6BA8-265C-460E-9B74-795692D9D9A4}" type="presParOf" srcId="{919361C8-CD7E-4D9E-BB14-5B52F17DB7E9}" destId="{1A9EE107-E79B-4DB4-9201-CC9164A354AA}" srcOrd="17" destOrd="0" presId="urn:microsoft.com/office/officeart/2005/8/layout/list1"/>
    <dgm:cxn modelId="{FFA07AA0-3B2F-439D-8A9A-20EA2CF2D352}" type="presParOf" srcId="{919361C8-CD7E-4D9E-BB14-5B52F17DB7E9}" destId="{A2CE3D7B-B444-449D-9E2B-FB7CB2FA1601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175B23D-4C48-4217-A710-76ECF199FAFC}" type="doc">
      <dgm:prSet loTypeId="urn:microsoft.com/office/officeart/2005/8/layout/cycle6" loCatId="relationship" qsTypeId="urn:microsoft.com/office/officeart/2005/8/quickstyle/simple5" qsCatId="simple" csTypeId="urn:microsoft.com/office/officeart/2005/8/colors/accent4_2" csCatId="accent4" phldr="1"/>
      <dgm:spPr/>
    </dgm:pt>
    <dgm:pt modelId="{04DC02DE-96B6-4925-B8EE-8DBAD9AC31F0}">
      <dgm:prSet phldrT="[Текст]" custT="1"/>
      <dgm:spPr/>
      <dgm:t>
        <a:bodyPr/>
        <a:lstStyle/>
        <a:p>
          <a:r>
            <a:rPr lang="ru-RU" sz="1400" b="1" i="0" u="none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ДОТАЦИИ</a:t>
          </a:r>
          <a:r>
            <a:rPr lang="ru-RU" sz="1400" b="0" i="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 - межбюджетные трансферты, предоставляемые на безвозмездной и безвозвратной основе без установления направлений использования.</a:t>
          </a:r>
          <a:endParaRPr lang="ru-RU" sz="1400" dirty="0">
            <a:solidFill>
              <a:schemeClr val="bg1">
                <a:lumMod val="9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CE15829B-8186-46D5-BC99-4655DF87D50A}" type="parTrans" cxnId="{46ED911C-A35B-4D44-BDCC-128E4FF10D3F}">
      <dgm:prSet/>
      <dgm:spPr/>
      <dgm:t>
        <a:bodyPr/>
        <a:lstStyle/>
        <a:p>
          <a:endParaRPr lang="ru-RU"/>
        </a:p>
      </dgm:t>
    </dgm:pt>
    <dgm:pt modelId="{C1626EB7-3C9C-42B9-AB9F-019ADDCA43C0}" type="sibTrans" cxnId="{46ED911C-A35B-4D44-BDCC-128E4FF10D3F}">
      <dgm:prSet/>
      <dgm:spPr/>
      <dgm:t>
        <a:bodyPr/>
        <a:lstStyle/>
        <a:p>
          <a:endParaRPr lang="ru-RU"/>
        </a:p>
      </dgm:t>
    </dgm:pt>
    <dgm:pt modelId="{89A175B6-ADAF-4A06-A311-D53A6EB9C44F}">
      <dgm:prSet phldrT="[Текст]" custT="1"/>
      <dgm:spPr/>
      <dgm:t>
        <a:bodyPr/>
        <a:lstStyle/>
        <a:p>
          <a:r>
            <a:rPr lang="ru-RU" sz="1400" b="1" i="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СУБВЕНЦИИ</a:t>
          </a:r>
          <a:r>
            <a:rPr lang="ru-RU" sz="1400" b="0" i="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 - межбюджетные трансферты, предоставляемые бюджетам субъектов Российской Федерации в целях финансового обеспечения </a:t>
          </a:r>
          <a:r>
            <a:rPr lang="ru-RU" sz="14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расходных обязательств</a:t>
          </a:r>
          <a:r>
            <a:rPr lang="ru-RU" sz="1400" b="0" i="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 субъектов Российской Федерации  и (или) муниципальных образований, возникающих при выполнении полномочий Российской Федерации , переданных для осуществления органам государственной власти субъектов Российской Федерации  и (или) органам местного самоуправления в установленном порядке</a:t>
          </a:r>
          <a:r>
            <a:rPr lang="ru-RU" sz="1200" b="0" i="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ru-RU" sz="1200" dirty="0">
            <a:solidFill>
              <a:schemeClr val="bg1">
                <a:lumMod val="9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86108C04-8EF6-457E-B196-BF1E82321E9D}" type="parTrans" cxnId="{A9D21E7F-62E5-45F0-8742-82EC9CA75910}">
      <dgm:prSet/>
      <dgm:spPr/>
      <dgm:t>
        <a:bodyPr/>
        <a:lstStyle/>
        <a:p>
          <a:endParaRPr lang="ru-RU"/>
        </a:p>
      </dgm:t>
    </dgm:pt>
    <dgm:pt modelId="{EE682E69-592E-4ABE-B20D-CCCE57F84843}" type="sibTrans" cxnId="{A9D21E7F-62E5-45F0-8742-82EC9CA75910}">
      <dgm:prSet/>
      <dgm:spPr/>
      <dgm:t>
        <a:bodyPr/>
        <a:lstStyle/>
        <a:p>
          <a:endParaRPr lang="ru-RU"/>
        </a:p>
      </dgm:t>
    </dgm:pt>
    <dgm:pt modelId="{C914D8CC-7E64-4096-97FF-769EFA58E8EA}">
      <dgm:prSet phldrT="[Текст]" custT="1"/>
      <dgm:spPr/>
      <dgm:t>
        <a:bodyPr/>
        <a:lstStyle/>
        <a:p>
          <a:r>
            <a:rPr lang="ru-RU" sz="1400" b="1" i="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СУБСИДИИ</a:t>
          </a:r>
          <a:r>
            <a:rPr lang="ru-RU" sz="1400" b="1" i="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0" i="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– межбюджетные трансферты, предоставляемые бюджетам субъектов Российской Федерации в целях </a:t>
          </a:r>
          <a:r>
            <a:rPr lang="ru-RU" sz="1400" b="0" i="0" dirty="0" err="1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софинансирования</a:t>
          </a:r>
          <a:r>
            <a:rPr lang="ru-RU" sz="1400" b="0" i="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 расходных обязательств, возникающих при выполнении полномочий органов государственной власти субъектов Российской Федерации по предметам ведения субъектов Российской Федерации  и предметам совместного ведения Российской Федерации  и субъектов Российской Федерации , и расходных обязательств по выполнению полномочий органов местного самоуправления по вопросам местного значения</a:t>
          </a:r>
          <a:endParaRPr lang="ru-RU" sz="1400" dirty="0">
            <a:solidFill>
              <a:schemeClr val="bg1">
                <a:lumMod val="9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C745DEAB-8CB4-4A3B-AD79-288FCA651CD4}" type="parTrans" cxnId="{E96C067B-6245-4ED7-9A8D-2F309F72DD39}">
      <dgm:prSet/>
      <dgm:spPr/>
      <dgm:t>
        <a:bodyPr/>
        <a:lstStyle/>
        <a:p>
          <a:endParaRPr lang="ru-RU"/>
        </a:p>
      </dgm:t>
    </dgm:pt>
    <dgm:pt modelId="{C639FCA8-E619-4DB6-95AE-DD9318028684}" type="sibTrans" cxnId="{E96C067B-6245-4ED7-9A8D-2F309F72DD39}">
      <dgm:prSet/>
      <dgm:spPr/>
      <dgm:t>
        <a:bodyPr/>
        <a:lstStyle/>
        <a:p>
          <a:endParaRPr lang="ru-RU"/>
        </a:p>
      </dgm:t>
    </dgm:pt>
    <dgm:pt modelId="{8C6245D5-9776-4706-BB6B-007C5F0BDCCB}" type="pres">
      <dgm:prSet presAssocID="{F175B23D-4C48-4217-A710-76ECF199FAFC}" presName="cycle" presStyleCnt="0">
        <dgm:presLayoutVars>
          <dgm:dir/>
          <dgm:resizeHandles val="exact"/>
        </dgm:presLayoutVars>
      </dgm:prSet>
      <dgm:spPr/>
    </dgm:pt>
    <dgm:pt modelId="{0143FA58-6044-4B77-8DEA-50D8B386D111}" type="pres">
      <dgm:prSet presAssocID="{04DC02DE-96B6-4925-B8EE-8DBAD9AC31F0}" presName="node" presStyleLbl="node1" presStyleIdx="0" presStyleCnt="3" custScaleX="126839" custScaleY="98563" custRadScaleRad="98861" custRadScaleInc="1030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6D923E-6D0A-4607-A862-90D26ACCD871}" type="pres">
      <dgm:prSet presAssocID="{04DC02DE-96B6-4925-B8EE-8DBAD9AC31F0}" presName="spNode" presStyleCnt="0"/>
      <dgm:spPr/>
    </dgm:pt>
    <dgm:pt modelId="{27064CFD-4AC2-4A2F-B9B8-AA22F653FFFA}" type="pres">
      <dgm:prSet presAssocID="{C1626EB7-3C9C-42B9-AB9F-019ADDCA43C0}" presName="sibTrans" presStyleLbl="sibTrans1D1" presStyleIdx="0" presStyleCnt="3"/>
      <dgm:spPr/>
      <dgm:t>
        <a:bodyPr/>
        <a:lstStyle/>
        <a:p>
          <a:endParaRPr lang="ru-RU"/>
        </a:p>
      </dgm:t>
    </dgm:pt>
    <dgm:pt modelId="{B8A9F18E-2C64-449E-ADC2-08008B008D25}" type="pres">
      <dgm:prSet presAssocID="{89A175B6-ADAF-4A06-A311-D53A6EB9C44F}" presName="node" presStyleLbl="node1" presStyleIdx="1" presStyleCnt="3" custScaleX="156694" custScaleY="163180" custRadScaleRad="95745" custRadScaleInc="88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0B04B4-B0AB-4B52-B4A1-2F1454EEAF97}" type="pres">
      <dgm:prSet presAssocID="{89A175B6-ADAF-4A06-A311-D53A6EB9C44F}" presName="spNode" presStyleCnt="0"/>
      <dgm:spPr/>
    </dgm:pt>
    <dgm:pt modelId="{38032B06-23A3-4563-8760-7E589B1B1C80}" type="pres">
      <dgm:prSet presAssocID="{EE682E69-592E-4ABE-B20D-CCCE57F84843}" presName="sibTrans" presStyleLbl="sibTrans1D1" presStyleIdx="1" presStyleCnt="3"/>
      <dgm:spPr/>
      <dgm:t>
        <a:bodyPr/>
        <a:lstStyle/>
        <a:p>
          <a:endParaRPr lang="ru-RU"/>
        </a:p>
      </dgm:t>
    </dgm:pt>
    <dgm:pt modelId="{0D3DC8AE-E6D3-48EC-9C59-7EF33DD956D3}" type="pres">
      <dgm:prSet presAssocID="{C914D8CC-7E64-4096-97FF-769EFA58E8EA}" presName="node" presStyleLbl="node1" presStyleIdx="2" presStyleCnt="3" custScaleX="151438" custScaleY="145914" custRadScaleRad="111755" custRadScaleInc="936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1475FF-4440-4AAD-9DE3-496779599749}" type="pres">
      <dgm:prSet presAssocID="{C914D8CC-7E64-4096-97FF-769EFA58E8EA}" presName="spNode" presStyleCnt="0"/>
      <dgm:spPr/>
    </dgm:pt>
    <dgm:pt modelId="{EFC66A52-DB51-4AB1-B5D7-068DC0641A9C}" type="pres">
      <dgm:prSet presAssocID="{C639FCA8-E619-4DB6-95AE-DD9318028684}" presName="sibTrans" presStyleLbl="sibTrans1D1" presStyleIdx="2" presStyleCnt="3"/>
      <dgm:spPr/>
      <dgm:t>
        <a:bodyPr/>
        <a:lstStyle/>
        <a:p>
          <a:endParaRPr lang="ru-RU"/>
        </a:p>
      </dgm:t>
    </dgm:pt>
  </dgm:ptLst>
  <dgm:cxnLst>
    <dgm:cxn modelId="{1FD5A2C3-796C-45B8-BDAB-FF086F26B198}" type="presOf" srcId="{EE682E69-592E-4ABE-B20D-CCCE57F84843}" destId="{38032B06-23A3-4563-8760-7E589B1B1C80}" srcOrd="0" destOrd="0" presId="urn:microsoft.com/office/officeart/2005/8/layout/cycle6"/>
    <dgm:cxn modelId="{E96C067B-6245-4ED7-9A8D-2F309F72DD39}" srcId="{F175B23D-4C48-4217-A710-76ECF199FAFC}" destId="{C914D8CC-7E64-4096-97FF-769EFA58E8EA}" srcOrd="2" destOrd="0" parTransId="{C745DEAB-8CB4-4A3B-AD79-288FCA651CD4}" sibTransId="{C639FCA8-E619-4DB6-95AE-DD9318028684}"/>
    <dgm:cxn modelId="{C39D1A15-02E9-4ED0-8905-162CECB183EB}" type="presOf" srcId="{C1626EB7-3C9C-42B9-AB9F-019ADDCA43C0}" destId="{27064CFD-4AC2-4A2F-B9B8-AA22F653FFFA}" srcOrd="0" destOrd="0" presId="urn:microsoft.com/office/officeart/2005/8/layout/cycle6"/>
    <dgm:cxn modelId="{C035A381-561F-4AFE-BBE7-DE530E2FEEEC}" type="presOf" srcId="{89A175B6-ADAF-4A06-A311-D53A6EB9C44F}" destId="{B8A9F18E-2C64-449E-ADC2-08008B008D25}" srcOrd="0" destOrd="0" presId="urn:microsoft.com/office/officeart/2005/8/layout/cycle6"/>
    <dgm:cxn modelId="{04F47EEF-69FA-49DD-8EB9-D7F1A7CC4213}" type="presOf" srcId="{F175B23D-4C48-4217-A710-76ECF199FAFC}" destId="{8C6245D5-9776-4706-BB6B-007C5F0BDCCB}" srcOrd="0" destOrd="0" presId="urn:microsoft.com/office/officeart/2005/8/layout/cycle6"/>
    <dgm:cxn modelId="{A9D21E7F-62E5-45F0-8742-82EC9CA75910}" srcId="{F175B23D-4C48-4217-A710-76ECF199FAFC}" destId="{89A175B6-ADAF-4A06-A311-D53A6EB9C44F}" srcOrd="1" destOrd="0" parTransId="{86108C04-8EF6-457E-B196-BF1E82321E9D}" sibTransId="{EE682E69-592E-4ABE-B20D-CCCE57F84843}"/>
    <dgm:cxn modelId="{89BE0E0D-F113-409C-B16B-7BB960247041}" type="presOf" srcId="{C914D8CC-7E64-4096-97FF-769EFA58E8EA}" destId="{0D3DC8AE-E6D3-48EC-9C59-7EF33DD956D3}" srcOrd="0" destOrd="0" presId="urn:microsoft.com/office/officeart/2005/8/layout/cycle6"/>
    <dgm:cxn modelId="{8B4A2748-8B6C-48C2-8C65-4321B72F38A6}" type="presOf" srcId="{04DC02DE-96B6-4925-B8EE-8DBAD9AC31F0}" destId="{0143FA58-6044-4B77-8DEA-50D8B386D111}" srcOrd="0" destOrd="0" presId="urn:microsoft.com/office/officeart/2005/8/layout/cycle6"/>
    <dgm:cxn modelId="{B24CE499-FEBA-4A9E-AEF4-4C877CF1EC94}" type="presOf" srcId="{C639FCA8-E619-4DB6-95AE-DD9318028684}" destId="{EFC66A52-DB51-4AB1-B5D7-068DC0641A9C}" srcOrd="0" destOrd="0" presId="urn:microsoft.com/office/officeart/2005/8/layout/cycle6"/>
    <dgm:cxn modelId="{46ED911C-A35B-4D44-BDCC-128E4FF10D3F}" srcId="{F175B23D-4C48-4217-A710-76ECF199FAFC}" destId="{04DC02DE-96B6-4925-B8EE-8DBAD9AC31F0}" srcOrd="0" destOrd="0" parTransId="{CE15829B-8186-46D5-BC99-4655DF87D50A}" sibTransId="{C1626EB7-3C9C-42B9-AB9F-019ADDCA43C0}"/>
    <dgm:cxn modelId="{0531DE01-B334-4075-A888-E93F7A859A6A}" type="presParOf" srcId="{8C6245D5-9776-4706-BB6B-007C5F0BDCCB}" destId="{0143FA58-6044-4B77-8DEA-50D8B386D111}" srcOrd="0" destOrd="0" presId="urn:microsoft.com/office/officeart/2005/8/layout/cycle6"/>
    <dgm:cxn modelId="{CB9A8CEB-4155-46F5-9618-F1EC2622E5A4}" type="presParOf" srcId="{8C6245D5-9776-4706-BB6B-007C5F0BDCCB}" destId="{7F6D923E-6D0A-4607-A862-90D26ACCD871}" srcOrd="1" destOrd="0" presId="urn:microsoft.com/office/officeart/2005/8/layout/cycle6"/>
    <dgm:cxn modelId="{B0F63D70-0373-4413-8F7F-D6E774B860AE}" type="presParOf" srcId="{8C6245D5-9776-4706-BB6B-007C5F0BDCCB}" destId="{27064CFD-4AC2-4A2F-B9B8-AA22F653FFFA}" srcOrd="2" destOrd="0" presId="urn:microsoft.com/office/officeart/2005/8/layout/cycle6"/>
    <dgm:cxn modelId="{3B83D78C-0115-4E6D-9ED4-13019CC923E1}" type="presParOf" srcId="{8C6245D5-9776-4706-BB6B-007C5F0BDCCB}" destId="{B8A9F18E-2C64-449E-ADC2-08008B008D25}" srcOrd="3" destOrd="0" presId="urn:microsoft.com/office/officeart/2005/8/layout/cycle6"/>
    <dgm:cxn modelId="{6D175975-33E8-4389-B8C9-0ACE8C937548}" type="presParOf" srcId="{8C6245D5-9776-4706-BB6B-007C5F0BDCCB}" destId="{D50B04B4-B0AB-4B52-B4A1-2F1454EEAF97}" srcOrd="4" destOrd="0" presId="urn:microsoft.com/office/officeart/2005/8/layout/cycle6"/>
    <dgm:cxn modelId="{DECBC6AD-4246-4EB6-901D-C389BC1BEF9A}" type="presParOf" srcId="{8C6245D5-9776-4706-BB6B-007C5F0BDCCB}" destId="{38032B06-23A3-4563-8760-7E589B1B1C80}" srcOrd="5" destOrd="0" presId="urn:microsoft.com/office/officeart/2005/8/layout/cycle6"/>
    <dgm:cxn modelId="{8E5AC0D2-E975-4A96-9AF6-DD304BEE291F}" type="presParOf" srcId="{8C6245D5-9776-4706-BB6B-007C5F0BDCCB}" destId="{0D3DC8AE-E6D3-48EC-9C59-7EF33DD956D3}" srcOrd="6" destOrd="0" presId="urn:microsoft.com/office/officeart/2005/8/layout/cycle6"/>
    <dgm:cxn modelId="{C8A3D111-8678-46DF-991A-2297466E9778}" type="presParOf" srcId="{8C6245D5-9776-4706-BB6B-007C5F0BDCCB}" destId="{761475FF-4440-4AAD-9DE3-496779599749}" srcOrd="7" destOrd="0" presId="urn:microsoft.com/office/officeart/2005/8/layout/cycle6"/>
    <dgm:cxn modelId="{B7894468-F922-480A-9C53-4820D420A094}" type="presParOf" srcId="{8C6245D5-9776-4706-BB6B-007C5F0BDCCB}" destId="{EFC66A52-DB51-4AB1-B5D7-068DC0641A9C}" srcOrd="8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93675E9-15B2-4C4F-A4A7-755094C5F511}" type="doc">
      <dgm:prSet loTypeId="urn:microsoft.com/office/officeart/2005/8/layout/bProcess4" loCatId="process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C3AECEC9-B929-4952-9664-368345AD519D}">
      <dgm:prSet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46.МУНИЦИПАЛЬНЫЕ ПРОГРАММЫ</a:t>
          </a:r>
        </a:p>
      </dgm:t>
    </dgm:pt>
    <dgm:pt modelId="{6EEFC5F5-578A-4DF9-A5F2-4A536DFC9885}" type="parTrans" cxnId="{327A1BFF-5B8A-48B1-839D-E175B1B5A15C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FB3F6466-50AE-483F-8CAE-746CA4D3900C}" type="sibTrans" cxnId="{327A1BFF-5B8A-48B1-839D-E175B1B5A15C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F666FB88-1D50-4AA0-8CE1-2CC1C8167A94}">
      <dgm:prSet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47.-48 РАСХОДЫ БЮДЖЕТА МУНИЦИПАЛЬНОГО ОБРАЗОВАНИЯ «ШУМЯЧСКИЙ </a:t>
          </a:r>
          <a:r>
            <a: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МУНИЦИПАЛЬНЫЙ ОКРУГ» </a:t>
          </a:r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В РАЗРЕЗЕ МУНИЦИПАЛЬНЫХ ПРОГРАММ И НЕПРОГРАММНЫХ НАПРАВЛЕНИЙ ДЕЯТЕЛЬНОСТИ В </a:t>
          </a:r>
          <a:r>
            <a: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2025-2027 </a:t>
          </a:r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ГОДАХ</a:t>
          </a:r>
        </a:p>
      </dgm:t>
    </dgm:pt>
    <dgm:pt modelId="{1FB186A6-AA55-45A8-B124-9CDAFAEF0EA7}" type="parTrans" cxnId="{DCF0BF9B-B27A-4C86-A31F-8BBB4C12C5E1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F094653E-7D55-4304-8FA8-66F8CE05AD89}" type="sibTrans" cxnId="{DCF0BF9B-B27A-4C86-A31F-8BBB4C12C5E1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946D0D20-E282-432D-BD3B-354B28FBA75C}">
      <dgm:prSet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49-51  </a:t>
          </a:r>
          <a:r>
            <a:rPr lang="ru-RU" b="1" dirty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ДИНАМИКА РАСПРЕДЕЛЕНИЯ БЮДЖЕТНЫХ АССИГНОВАНИЙ В РАЗРЕЗЕ МУНИЦИПАЛЬНЫХ ПРОГРАММ И НЕПРОГРАММНЫХ НАПРАВЛЕНИЙ ДЕЯТЕЛЬНОСТИ В </a:t>
          </a:r>
          <a:r>
            <a:rPr lang="ru-RU" b="1" dirty="0" smtClean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2025 </a:t>
          </a:r>
          <a:r>
            <a:rPr lang="ru-RU" b="1" dirty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-</a:t>
          </a:r>
          <a:r>
            <a:rPr lang="ru-RU" b="1" dirty="0" smtClean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2027 </a:t>
          </a:r>
          <a:r>
            <a:rPr lang="ru-RU" b="1" dirty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ГГ.</a:t>
          </a:r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</a:p>
      </dgm:t>
    </dgm:pt>
    <dgm:pt modelId="{73D0B44C-922D-400D-B091-FB7175719375}" type="parTrans" cxnId="{391D8476-C335-491E-A057-801353793A92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4E9B9014-5E0F-4F14-BF4C-2640FB4F8456}" type="sibTrans" cxnId="{391D8476-C335-491E-A057-801353793A92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B67502CE-0500-4770-A0FA-7C4B325E40C4}">
      <dgm:prSet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52-53  РАСХОДЫ БЮДЖЕТА МУНИЦИПАЛЬНОГО ОБРАЗОВАНИЯ «ШУМЯЧСКИЙ </a:t>
          </a:r>
          <a:r>
            <a: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МУНИЦИПАЛЬНЫЙ ОКРУГ» </a:t>
          </a:r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СМОЛЕНСКОЙ ОБЛАСТИ ПО РАЗДЕЛАМ БЮДЖЕТНОЙ КЛАССИФИКАЦИИ НА </a:t>
          </a:r>
          <a:r>
            <a: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2025-2027 </a:t>
          </a:r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ГОДА</a:t>
          </a:r>
          <a:endParaRPr lang="ru-RU" b="1" dirty="0">
            <a:solidFill>
              <a:schemeClr val="bg1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5A9398D0-F1C3-44C9-BCFB-523B13264B9A}" type="parTrans" cxnId="{D864E7B9-91B5-4A7E-9482-5817AF85D13A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C6761051-97EB-4457-A24B-B84E1BCC30B6}" type="sibTrans" cxnId="{D864E7B9-91B5-4A7E-9482-5817AF85D13A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7A72BE24-C610-4CCE-A244-194817C21E99}">
      <dgm:prSet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54-56  ДИНАМИКА РАСПРЕДЕЛЕНИЯ БЮДЖЕТНЫХ АССИГНОВАНИЙ ПО РАЗДЕЛАМ БЮДЖЕТНОЙ КЛАССИФИКАЦИИ В </a:t>
          </a:r>
          <a:r>
            <a: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2025 </a:t>
          </a:r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-</a:t>
          </a:r>
          <a:r>
            <a: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2027 </a:t>
          </a:r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ГГ.</a:t>
          </a:r>
        </a:p>
      </dgm:t>
    </dgm:pt>
    <dgm:pt modelId="{C359F179-B1A8-4D41-BFE7-5A32FB63729F}" type="parTrans" cxnId="{3D9E6DC3-32BA-4339-8C08-9C2108EBD5BE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24530E91-78D3-46CD-8F72-50B1B73AD46D}" type="sibTrans" cxnId="{3D9E6DC3-32BA-4339-8C08-9C2108EBD5BE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54A1A0E5-973B-41CA-84C6-988DDCEF0C0F}">
      <dgm:prSet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57  ПУБЛИЧНЫЕ ОБЯЗАТЕЛЬСТВА</a:t>
          </a:r>
        </a:p>
      </dgm:t>
    </dgm:pt>
    <dgm:pt modelId="{65E9B624-B60D-4533-B1C8-545B3311A5B8}" type="parTrans" cxnId="{58222827-E428-463C-958A-033DFA3A78F3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7BCE15B5-95AD-4426-83DE-51AA730CF2DE}" type="sibTrans" cxnId="{58222827-E428-463C-958A-033DFA3A78F3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25E9C371-F4CA-4944-8F77-1057F9EFF9EC}">
      <dgm:prSet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58 СВЕДЕНИЯ ОБ ОБЪЕМАХ БЮДЖЕТНЫХ ИНВЕСТИЦИЙ МУНИЦИПАЛЬНОГО ОБРАЗОВАНИЯ «ШУМЯЧСКИЙ </a:t>
          </a:r>
          <a:r>
            <a: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МУНИЦИПАЛЬНЫЙ ОКРУГ» </a:t>
          </a:r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СМОЛЕНСКОЙ ОБЛАСТИ В ОБЪЕКТЫ КАПИТАЛЬНОГО СТРОИТЕЛЬСТВА </a:t>
          </a:r>
        </a:p>
      </dgm:t>
    </dgm:pt>
    <dgm:pt modelId="{7CAFBB12-389D-45CD-A189-66B5333F4A6D}" type="parTrans" cxnId="{F66ECC80-37C8-4992-AEA7-7B2FBED5D1E7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5DBD59E5-1BE7-43C3-86F2-3BFF4A95CD88}" type="sibTrans" cxnId="{F66ECC80-37C8-4992-AEA7-7B2FBED5D1E7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C0C67468-F832-4B6F-A183-08A1E6B102EA}">
      <dgm:prSet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59 НАЦИОНАЛЬНЫЕ ПРОЕКТЫ</a:t>
          </a:r>
        </a:p>
      </dgm:t>
    </dgm:pt>
    <dgm:pt modelId="{5051DD1C-64B7-4C5C-BA34-0D7DBEB1E710}" type="parTrans" cxnId="{A079C569-3FA8-4A59-9629-7284823ED473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50430D09-E35B-4A9F-80E1-8CC999C873C1}" type="sibTrans" cxnId="{A079C569-3FA8-4A59-9629-7284823ED473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5E048259-0B28-4392-BAE6-AF6041FFF9D3}">
      <dgm:prSet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60-62 РАСХОДЫ В РАСЧЕТЕ НА ДУШУ НАСЕЛЕНИЯ В </a:t>
          </a:r>
          <a:r>
            <a: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2025-2027 </a:t>
          </a:r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ГГ.</a:t>
          </a:r>
        </a:p>
      </dgm:t>
    </dgm:pt>
    <dgm:pt modelId="{51EBD28C-2F82-4A03-9C71-A08B145848AD}" type="parTrans" cxnId="{9E597174-1EE3-4F90-8153-AB30CFD89886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CBA8C86F-DFFA-4753-9D5B-C8FFA31B277C}" type="sibTrans" cxnId="{9E597174-1EE3-4F90-8153-AB30CFD89886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BB723A78-5FE1-4CD1-8503-2F97ACEF6DFD}" type="pres">
      <dgm:prSet presAssocID="{A93675E9-15B2-4C4F-A4A7-755094C5F511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6F745812-8CFF-40F4-AF6C-4DFFA6D40878}" type="pres">
      <dgm:prSet presAssocID="{C3AECEC9-B929-4952-9664-368345AD519D}" presName="compNode" presStyleCnt="0"/>
      <dgm:spPr/>
    </dgm:pt>
    <dgm:pt modelId="{147FC4C8-0B46-4DB5-9122-53F801656C02}" type="pres">
      <dgm:prSet presAssocID="{C3AECEC9-B929-4952-9664-368345AD519D}" presName="dummyConnPt" presStyleCnt="0"/>
      <dgm:spPr/>
    </dgm:pt>
    <dgm:pt modelId="{8DA79C35-7706-4DD3-90DD-E71099254A88}" type="pres">
      <dgm:prSet presAssocID="{C3AECEC9-B929-4952-9664-368345AD519D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19DEE5-D4AF-45ED-AFBD-7306775A237B}" type="pres">
      <dgm:prSet presAssocID="{FB3F6466-50AE-483F-8CAE-746CA4D3900C}" presName="sibTrans" presStyleLbl="bgSibTrans2D1" presStyleIdx="0" presStyleCnt="8"/>
      <dgm:spPr/>
      <dgm:t>
        <a:bodyPr/>
        <a:lstStyle/>
        <a:p>
          <a:endParaRPr lang="ru-RU"/>
        </a:p>
      </dgm:t>
    </dgm:pt>
    <dgm:pt modelId="{08344293-6ED9-430B-9EEE-98CB70582ABA}" type="pres">
      <dgm:prSet presAssocID="{F666FB88-1D50-4AA0-8CE1-2CC1C8167A94}" presName="compNode" presStyleCnt="0"/>
      <dgm:spPr/>
    </dgm:pt>
    <dgm:pt modelId="{FB4B9E05-01FB-469C-906E-6F3C45759697}" type="pres">
      <dgm:prSet presAssocID="{F666FB88-1D50-4AA0-8CE1-2CC1C8167A94}" presName="dummyConnPt" presStyleCnt="0"/>
      <dgm:spPr/>
    </dgm:pt>
    <dgm:pt modelId="{1CB85D1F-EE41-4BC0-9838-EFBE86D26D46}" type="pres">
      <dgm:prSet presAssocID="{F666FB88-1D50-4AA0-8CE1-2CC1C8167A94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42F308-6AE4-4884-95AB-9E24FBA609AA}" type="pres">
      <dgm:prSet presAssocID="{F094653E-7D55-4304-8FA8-66F8CE05AD89}" presName="sibTrans" presStyleLbl="bgSibTrans2D1" presStyleIdx="1" presStyleCnt="8"/>
      <dgm:spPr/>
      <dgm:t>
        <a:bodyPr/>
        <a:lstStyle/>
        <a:p>
          <a:endParaRPr lang="ru-RU"/>
        </a:p>
      </dgm:t>
    </dgm:pt>
    <dgm:pt modelId="{5B33A99C-BFB7-4E2A-9DF7-865ADE5C3561}" type="pres">
      <dgm:prSet presAssocID="{946D0D20-E282-432D-BD3B-354B28FBA75C}" presName="compNode" presStyleCnt="0"/>
      <dgm:spPr/>
    </dgm:pt>
    <dgm:pt modelId="{B27E15C3-D1E2-4C01-B75E-DC873196AFB1}" type="pres">
      <dgm:prSet presAssocID="{946D0D20-E282-432D-BD3B-354B28FBA75C}" presName="dummyConnPt" presStyleCnt="0"/>
      <dgm:spPr/>
    </dgm:pt>
    <dgm:pt modelId="{5D6B9F66-1178-465D-89AC-54B7EBF3B177}" type="pres">
      <dgm:prSet presAssocID="{946D0D20-E282-432D-BD3B-354B28FBA75C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3B92D7-FA56-488B-A0E9-64BBFF21AF8F}" type="pres">
      <dgm:prSet presAssocID="{4E9B9014-5E0F-4F14-BF4C-2640FB4F8456}" presName="sibTrans" presStyleLbl="bgSibTrans2D1" presStyleIdx="2" presStyleCnt="8"/>
      <dgm:spPr/>
      <dgm:t>
        <a:bodyPr/>
        <a:lstStyle/>
        <a:p>
          <a:endParaRPr lang="ru-RU"/>
        </a:p>
      </dgm:t>
    </dgm:pt>
    <dgm:pt modelId="{8E3C4F18-5DB3-4393-B4C6-4C5343ED3AF5}" type="pres">
      <dgm:prSet presAssocID="{B67502CE-0500-4770-A0FA-7C4B325E40C4}" presName="compNode" presStyleCnt="0"/>
      <dgm:spPr/>
    </dgm:pt>
    <dgm:pt modelId="{793ED158-4B4D-4747-A6E7-A6A3FED7C445}" type="pres">
      <dgm:prSet presAssocID="{B67502CE-0500-4770-A0FA-7C4B325E40C4}" presName="dummyConnPt" presStyleCnt="0"/>
      <dgm:spPr/>
    </dgm:pt>
    <dgm:pt modelId="{F07A073E-8F99-48EB-A0BE-31FEF247442A}" type="pres">
      <dgm:prSet presAssocID="{B67502CE-0500-4770-A0FA-7C4B325E40C4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7EFA9F-E1EA-4929-884C-71FF12A976AA}" type="pres">
      <dgm:prSet presAssocID="{C6761051-97EB-4457-A24B-B84E1BCC30B6}" presName="sibTrans" presStyleLbl="bgSibTrans2D1" presStyleIdx="3" presStyleCnt="8"/>
      <dgm:spPr/>
      <dgm:t>
        <a:bodyPr/>
        <a:lstStyle/>
        <a:p>
          <a:endParaRPr lang="ru-RU"/>
        </a:p>
      </dgm:t>
    </dgm:pt>
    <dgm:pt modelId="{668E74C5-D24D-41E2-842B-81FB0AE0D14C}" type="pres">
      <dgm:prSet presAssocID="{7A72BE24-C610-4CCE-A244-194817C21E99}" presName="compNode" presStyleCnt="0"/>
      <dgm:spPr/>
    </dgm:pt>
    <dgm:pt modelId="{93C4DA98-334A-4311-84CC-18CD44ED84E0}" type="pres">
      <dgm:prSet presAssocID="{7A72BE24-C610-4CCE-A244-194817C21E99}" presName="dummyConnPt" presStyleCnt="0"/>
      <dgm:spPr/>
    </dgm:pt>
    <dgm:pt modelId="{5B79A2DE-42B6-40B8-8FB6-0CA2F0A91878}" type="pres">
      <dgm:prSet presAssocID="{7A72BE24-C610-4CCE-A244-194817C21E99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CB81FA-A751-4DBD-A10B-A0B4008615F0}" type="pres">
      <dgm:prSet presAssocID="{24530E91-78D3-46CD-8F72-50B1B73AD46D}" presName="sibTrans" presStyleLbl="bgSibTrans2D1" presStyleIdx="4" presStyleCnt="8"/>
      <dgm:spPr/>
      <dgm:t>
        <a:bodyPr/>
        <a:lstStyle/>
        <a:p>
          <a:endParaRPr lang="ru-RU"/>
        </a:p>
      </dgm:t>
    </dgm:pt>
    <dgm:pt modelId="{5F623D83-A6B2-4D3B-9109-0841876DABF9}" type="pres">
      <dgm:prSet presAssocID="{54A1A0E5-973B-41CA-84C6-988DDCEF0C0F}" presName="compNode" presStyleCnt="0"/>
      <dgm:spPr/>
    </dgm:pt>
    <dgm:pt modelId="{70A4DCDA-0A72-4B76-8B1C-FFD781B2E5F9}" type="pres">
      <dgm:prSet presAssocID="{54A1A0E5-973B-41CA-84C6-988DDCEF0C0F}" presName="dummyConnPt" presStyleCnt="0"/>
      <dgm:spPr/>
    </dgm:pt>
    <dgm:pt modelId="{DD8B6E8A-FF3A-4494-84EF-93B03C806621}" type="pres">
      <dgm:prSet presAssocID="{54A1A0E5-973B-41CA-84C6-988DDCEF0C0F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CEF79E-0950-4CAC-9521-F59DDA417A32}" type="pres">
      <dgm:prSet presAssocID="{7BCE15B5-95AD-4426-83DE-51AA730CF2DE}" presName="sibTrans" presStyleLbl="bgSibTrans2D1" presStyleIdx="5" presStyleCnt="8"/>
      <dgm:spPr/>
      <dgm:t>
        <a:bodyPr/>
        <a:lstStyle/>
        <a:p>
          <a:endParaRPr lang="ru-RU"/>
        </a:p>
      </dgm:t>
    </dgm:pt>
    <dgm:pt modelId="{15FAEED5-8B58-42F8-B31C-003907829906}" type="pres">
      <dgm:prSet presAssocID="{25E9C371-F4CA-4944-8F77-1057F9EFF9EC}" presName="compNode" presStyleCnt="0"/>
      <dgm:spPr/>
    </dgm:pt>
    <dgm:pt modelId="{F5C48E52-58B0-445E-B0F0-83D482306C65}" type="pres">
      <dgm:prSet presAssocID="{25E9C371-F4CA-4944-8F77-1057F9EFF9EC}" presName="dummyConnPt" presStyleCnt="0"/>
      <dgm:spPr/>
    </dgm:pt>
    <dgm:pt modelId="{5C2227A7-6061-42C5-B8A5-9F58BE251685}" type="pres">
      <dgm:prSet presAssocID="{25E9C371-F4CA-4944-8F77-1057F9EFF9EC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D5444B-3DCB-48E6-B204-62C2CB468506}" type="pres">
      <dgm:prSet presAssocID="{5DBD59E5-1BE7-43C3-86F2-3BFF4A95CD88}" presName="sibTrans" presStyleLbl="bgSibTrans2D1" presStyleIdx="6" presStyleCnt="8"/>
      <dgm:spPr/>
      <dgm:t>
        <a:bodyPr/>
        <a:lstStyle/>
        <a:p>
          <a:endParaRPr lang="ru-RU"/>
        </a:p>
      </dgm:t>
    </dgm:pt>
    <dgm:pt modelId="{8BC37982-970B-47D7-85A1-7868A801F6FF}" type="pres">
      <dgm:prSet presAssocID="{C0C67468-F832-4B6F-A183-08A1E6B102EA}" presName="compNode" presStyleCnt="0"/>
      <dgm:spPr/>
    </dgm:pt>
    <dgm:pt modelId="{B20251F3-7D8D-4B7F-9141-E2DB02B35524}" type="pres">
      <dgm:prSet presAssocID="{C0C67468-F832-4B6F-A183-08A1E6B102EA}" presName="dummyConnPt" presStyleCnt="0"/>
      <dgm:spPr/>
    </dgm:pt>
    <dgm:pt modelId="{5276ECFC-8D8F-4047-BAEA-A69975480006}" type="pres">
      <dgm:prSet presAssocID="{C0C67468-F832-4B6F-A183-08A1E6B102EA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707164-C0EA-4E4F-8E15-104EA07BB968}" type="pres">
      <dgm:prSet presAssocID="{50430D09-E35B-4A9F-80E1-8CC999C873C1}" presName="sibTrans" presStyleLbl="bgSibTrans2D1" presStyleIdx="7" presStyleCnt="8"/>
      <dgm:spPr/>
      <dgm:t>
        <a:bodyPr/>
        <a:lstStyle/>
        <a:p>
          <a:endParaRPr lang="ru-RU"/>
        </a:p>
      </dgm:t>
    </dgm:pt>
    <dgm:pt modelId="{972DFC5F-2B50-4681-A35B-52B86FD2B2B0}" type="pres">
      <dgm:prSet presAssocID="{5E048259-0B28-4392-BAE6-AF6041FFF9D3}" presName="compNode" presStyleCnt="0"/>
      <dgm:spPr/>
    </dgm:pt>
    <dgm:pt modelId="{E28C1B7F-FE91-4392-84EA-BA6281658249}" type="pres">
      <dgm:prSet presAssocID="{5E048259-0B28-4392-BAE6-AF6041FFF9D3}" presName="dummyConnPt" presStyleCnt="0"/>
      <dgm:spPr/>
    </dgm:pt>
    <dgm:pt modelId="{F6B0522E-26BB-493C-A313-FBF96362662C}" type="pres">
      <dgm:prSet presAssocID="{5E048259-0B28-4392-BAE6-AF6041FFF9D3}" presName="node" presStyleLbl="node1" presStyleIdx="8" presStyleCnt="9" custLinFactNeighborX="6160" custLinFactNeighborY="-10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D61C190-E43D-4538-AC01-EEFD87EA5AB7}" type="presOf" srcId="{4E9B9014-5E0F-4F14-BF4C-2640FB4F8456}" destId="{FE3B92D7-FA56-488B-A0E9-64BBFF21AF8F}" srcOrd="0" destOrd="0" presId="urn:microsoft.com/office/officeart/2005/8/layout/bProcess4"/>
    <dgm:cxn modelId="{9F54C327-4C51-4DD1-8948-F31CBBA0D25F}" type="presOf" srcId="{54A1A0E5-973B-41CA-84C6-988DDCEF0C0F}" destId="{DD8B6E8A-FF3A-4494-84EF-93B03C806621}" srcOrd="0" destOrd="0" presId="urn:microsoft.com/office/officeart/2005/8/layout/bProcess4"/>
    <dgm:cxn modelId="{58222827-E428-463C-958A-033DFA3A78F3}" srcId="{A93675E9-15B2-4C4F-A4A7-755094C5F511}" destId="{54A1A0E5-973B-41CA-84C6-988DDCEF0C0F}" srcOrd="5" destOrd="0" parTransId="{65E9B624-B60D-4533-B1C8-545B3311A5B8}" sibTransId="{7BCE15B5-95AD-4426-83DE-51AA730CF2DE}"/>
    <dgm:cxn modelId="{D864E7B9-91B5-4A7E-9482-5817AF85D13A}" srcId="{A93675E9-15B2-4C4F-A4A7-755094C5F511}" destId="{B67502CE-0500-4770-A0FA-7C4B325E40C4}" srcOrd="3" destOrd="0" parTransId="{5A9398D0-F1C3-44C9-BCFB-523B13264B9A}" sibTransId="{C6761051-97EB-4457-A24B-B84E1BCC30B6}"/>
    <dgm:cxn modelId="{3D9E6DC3-32BA-4339-8C08-9C2108EBD5BE}" srcId="{A93675E9-15B2-4C4F-A4A7-755094C5F511}" destId="{7A72BE24-C610-4CCE-A244-194817C21E99}" srcOrd="4" destOrd="0" parTransId="{C359F179-B1A8-4D41-BFE7-5A32FB63729F}" sibTransId="{24530E91-78D3-46CD-8F72-50B1B73AD46D}"/>
    <dgm:cxn modelId="{ACFEDDE3-E8CF-436F-AC0E-3B1774B84D58}" type="presOf" srcId="{5DBD59E5-1BE7-43C3-86F2-3BFF4A95CD88}" destId="{6ED5444B-3DCB-48E6-B204-62C2CB468506}" srcOrd="0" destOrd="0" presId="urn:microsoft.com/office/officeart/2005/8/layout/bProcess4"/>
    <dgm:cxn modelId="{BD752FB1-423A-4C97-9BE4-38587F5A09AD}" type="presOf" srcId="{B67502CE-0500-4770-A0FA-7C4B325E40C4}" destId="{F07A073E-8F99-48EB-A0BE-31FEF247442A}" srcOrd="0" destOrd="0" presId="urn:microsoft.com/office/officeart/2005/8/layout/bProcess4"/>
    <dgm:cxn modelId="{0C27C762-2EFA-4119-BCFF-9817EEAE2709}" type="presOf" srcId="{C3AECEC9-B929-4952-9664-368345AD519D}" destId="{8DA79C35-7706-4DD3-90DD-E71099254A88}" srcOrd="0" destOrd="0" presId="urn:microsoft.com/office/officeart/2005/8/layout/bProcess4"/>
    <dgm:cxn modelId="{391D8476-C335-491E-A057-801353793A92}" srcId="{A93675E9-15B2-4C4F-A4A7-755094C5F511}" destId="{946D0D20-E282-432D-BD3B-354B28FBA75C}" srcOrd="2" destOrd="0" parTransId="{73D0B44C-922D-400D-B091-FB7175719375}" sibTransId="{4E9B9014-5E0F-4F14-BF4C-2640FB4F8456}"/>
    <dgm:cxn modelId="{0187563B-7F1A-45B8-AB4D-3E81CC1252E8}" type="presOf" srcId="{7BCE15B5-95AD-4426-83DE-51AA730CF2DE}" destId="{21CEF79E-0950-4CAC-9521-F59DDA417A32}" srcOrd="0" destOrd="0" presId="urn:microsoft.com/office/officeart/2005/8/layout/bProcess4"/>
    <dgm:cxn modelId="{B7AC2487-F531-4CF8-BB72-F75CD505716E}" type="presOf" srcId="{C0C67468-F832-4B6F-A183-08A1E6B102EA}" destId="{5276ECFC-8D8F-4047-BAEA-A69975480006}" srcOrd="0" destOrd="0" presId="urn:microsoft.com/office/officeart/2005/8/layout/bProcess4"/>
    <dgm:cxn modelId="{27451811-4F91-4855-91A0-920930109717}" type="presOf" srcId="{25E9C371-F4CA-4944-8F77-1057F9EFF9EC}" destId="{5C2227A7-6061-42C5-B8A5-9F58BE251685}" srcOrd="0" destOrd="0" presId="urn:microsoft.com/office/officeart/2005/8/layout/bProcess4"/>
    <dgm:cxn modelId="{BFBEF931-EA6A-4608-97DF-8417C54A25A9}" type="presOf" srcId="{50430D09-E35B-4A9F-80E1-8CC999C873C1}" destId="{F6707164-C0EA-4E4F-8E15-104EA07BB968}" srcOrd="0" destOrd="0" presId="urn:microsoft.com/office/officeart/2005/8/layout/bProcess4"/>
    <dgm:cxn modelId="{9BCCAB37-9EFF-4199-8B8D-34A24C94431D}" type="presOf" srcId="{F666FB88-1D50-4AA0-8CE1-2CC1C8167A94}" destId="{1CB85D1F-EE41-4BC0-9838-EFBE86D26D46}" srcOrd="0" destOrd="0" presId="urn:microsoft.com/office/officeart/2005/8/layout/bProcess4"/>
    <dgm:cxn modelId="{A079C569-3FA8-4A59-9629-7284823ED473}" srcId="{A93675E9-15B2-4C4F-A4A7-755094C5F511}" destId="{C0C67468-F832-4B6F-A183-08A1E6B102EA}" srcOrd="7" destOrd="0" parTransId="{5051DD1C-64B7-4C5C-BA34-0D7DBEB1E710}" sibTransId="{50430D09-E35B-4A9F-80E1-8CC999C873C1}"/>
    <dgm:cxn modelId="{DCF0BF9B-B27A-4C86-A31F-8BBB4C12C5E1}" srcId="{A93675E9-15B2-4C4F-A4A7-755094C5F511}" destId="{F666FB88-1D50-4AA0-8CE1-2CC1C8167A94}" srcOrd="1" destOrd="0" parTransId="{1FB186A6-AA55-45A8-B124-9CDAFAEF0EA7}" sibTransId="{F094653E-7D55-4304-8FA8-66F8CE05AD89}"/>
    <dgm:cxn modelId="{C4823AD4-F214-4DE0-B1D3-621C91DCE660}" type="presOf" srcId="{24530E91-78D3-46CD-8F72-50B1B73AD46D}" destId="{1FCB81FA-A751-4DBD-A10B-A0B4008615F0}" srcOrd="0" destOrd="0" presId="urn:microsoft.com/office/officeart/2005/8/layout/bProcess4"/>
    <dgm:cxn modelId="{C82852D6-2CB5-49E8-A375-28522A9C7617}" type="presOf" srcId="{7A72BE24-C610-4CCE-A244-194817C21E99}" destId="{5B79A2DE-42B6-40B8-8FB6-0CA2F0A91878}" srcOrd="0" destOrd="0" presId="urn:microsoft.com/office/officeart/2005/8/layout/bProcess4"/>
    <dgm:cxn modelId="{85320D0A-BCA4-42CA-AA58-859C35DE9585}" type="presOf" srcId="{5E048259-0B28-4392-BAE6-AF6041FFF9D3}" destId="{F6B0522E-26BB-493C-A313-FBF96362662C}" srcOrd="0" destOrd="0" presId="urn:microsoft.com/office/officeart/2005/8/layout/bProcess4"/>
    <dgm:cxn modelId="{8AF78E2C-7247-44DB-B2D0-132550D6FB3B}" type="presOf" srcId="{C6761051-97EB-4457-A24B-B84E1BCC30B6}" destId="{2F7EFA9F-E1EA-4929-884C-71FF12A976AA}" srcOrd="0" destOrd="0" presId="urn:microsoft.com/office/officeart/2005/8/layout/bProcess4"/>
    <dgm:cxn modelId="{FD871B50-DBA6-4F87-891A-3458DC00AC29}" type="presOf" srcId="{A93675E9-15B2-4C4F-A4A7-755094C5F511}" destId="{BB723A78-5FE1-4CD1-8503-2F97ACEF6DFD}" srcOrd="0" destOrd="0" presId="urn:microsoft.com/office/officeart/2005/8/layout/bProcess4"/>
    <dgm:cxn modelId="{9E597174-1EE3-4F90-8153-AB30CFD89886}" srcId="{A93675E9-15B2-4C4F-A4A7-755094C5F511}" destId="{5E048259-0B28-4392-BAE6-AF6041FFF9D3}" srcOrd="8" destOrd="0" parTransId="{51EBD28C-2F82-4A03-9C71-A08B145848AD}" sibTransId="{CBA8C86F-DFFA-4753-9D5B-C8FFA31B277C}"/>
    <dgm:cxn modelId="{EAEA5D6E-D802-4CC6-9DA5-9BC472235769}" type="presOf" srcId="{F094653E-7D55-4304-8FA8-66F8CE05AD89}" destId="{3742F308-6AE4-4884-95AB-9E24FBA609AA}" srcOrd="0" destOrd="0" presId="urn:microsoft.com/office/officeart/2005/8/layout/bProcess4"/>
    <dgm:cxn modelId="{EECB8C51-193B-4DD3-B02B-73C2B48E693F}" type="presOf" srcId="{FB3F6466-50AE-483F-8CAE-746CA4D3900C}" destId="{1919DEE5-D4AF-45ED-AFBD-7306775A237B}" srcOrd="0" destOrd="0" presId="urn:microsoft.com/office/officeart/2005/8/layout/bProcess4"/>
    <dgm:cxn modelId="{327A1BFF-5B8A-48B1-839D-E175B1B5A15C}" srcId="{A93675E9-15B2-4C4F-A4A7-755094C5F511}" destId="{C3AECEC9-B929-4952-9664-368345AD519D}" srcOrd="0" destOrd="0" parTransId="{6EEFC5F5-578A-4DF9-A5F2-4A536DFC9885}" sibTransId="{FB3F6466-50AE-483F-8CAE-746CA4D3900C}"/>
    <dgm:cxn modelId="{F66ECC80-37C8-4992-AEA7-7B2FBED5D1E7}" srcId="{A93675E9-15B2-4C4F-A4A7-755094C5F511}" destId="{25E9C371-F4CA-4944-8F77-1057F9EFF9EC}" srcOrd="6" destOrd="0" parTransId="{7CAFBB12-389D-45CD-A189-66B5333F4A6D}" sibTransId="{5DBD59E5-1BE7-43C3-86F2-3BFF4A95CD88}"/>
    <dgm:cxn modelId="{56ACDF64-6F22-4403-9313-D7205E19FA1F}" type="presOf" srcId="{946D0D20-E282-432D-BD3B-354B28FBA75C}" destId="{5D6B9F66-1178-465D-89AC-54B7EBF3B177}" srcOrd="0" destOrd="0" presId="urn:microsoft.com/office/officeart/2005/8/layout/bProcess4"/>
    <dgm:cxn modelId="{63B4EDCF-F965-4F61-B158-A1ABDD1EB1E5}" type="presParOf" srcId="{BB723A78-5FE1-4CD1-8503-2F97ACEF6DFD}" destId="{6F745812-8CFF-40F4-AF6C-4DFFA6D40878}" srcOrd="0" destOrd="0" presId="urn:microsoft.com/office/officeart/2005/8/layout/bProcess4"/>
    <dgm:cxn modelId="{2D1161C7-13F4-43B3-9CE2-7698962B551E}" type="presParOf" srcId="{6F745812-8CFF-40F4-AF6C-4DFFA6D40878}" destId="{147FC4C8-0B46-4DB5-9122-53F801656C02}" srcOrd="0" destOrd="0" presId="urn:microsoft.com/office/officeart/2005/8/layout/bProcess4"/>
    <dgm:cxn modelId="{473AFD4D-5CB2-47BC-AB45-4C8073526522}" type="presParOf" srcId="{6F745812-8CFF-40F4-AF6C-4DFFA6D40878}" destId="{8DA79C35-7706-4DD3-90DD-E71099254A88}" srcOrd="1" destOrd="0" presId="urn:microsoft.com/office/officeart/2005/8/layout/bProcess4"/>
    <dgm:cxn modelId="{F3E68BF2-F548-4CA1-A068-8DB393E125C8}" type="presParOf" srcId="{BB723A78-5FE1-4CD1-8503-2F97ACEF6DFD}" destId="{1919DEE5-D4AF-45ED-AFBD-7306775A237B}" srcOrd="1" destOrd="0" presId="urn:microsoft.com/office/officeart/2005/8/layout/bProcess4"/>
    <dgm:cxn modelId="{852F5A45-E7C0-4C80-A358-6F2729127553}" type="presParOf" srcId="{BB723A78-5FE1-4CD1-8503-2F97ACEF6DFD}" destId="{08344293-6ED9-430B-9EEE-98CB70582ABA}" srcOrd="2" destOrd="0" presId="urn:microsoft.com/office/officeart/2005/8/layout/bProcess4"/>
    <dgm:cxn modelId="{1798CB6E-B575-4BBF-A9F2-139C66CD6827}" type="presParOf" srcId="{08344293-6ED9-430B-9EEE-98CB70582ABA}" destId="{FB4B9E05-01FB-469C-906E-6F3C45759697}" srcOrd="0" destOrd="0" presId="urn:microsoft.com/office/officeart/2005/8/layout/bProcess4"/>
    <dgm:cxn modelId="{A4F81CD3-6E76-4F62-8B62-6C33BEA4A9DE}" type="presParOf" srcId="{08344293-6ED9-430B-9EEE-98CB70582ABA}" destId="{1CB85D1F-EE41-4BC0-9838-EFBE86D26D46}" srcOrd="1" destOrd="0" presId="urn:microsoft.com/office/officeart/2005/8/layout/bProcess4"/>
    <dgm:cxn modelId="{59A708E3-FFF6-4E64-B7E3-AC2C7ACE7FD7}" type="presParOf" srcId="{BB723A78-5FE1-4CD1-8503-2F97ACEF6DFD}" destId="{3742F308-6AE4-4884-95AB-9E24FBA609AA}" srcOrd="3" destOrd="0" presId="urn:microsoft.com/office/officeart/2005/8/layout/bProcess4"/>
    <dgm:cxn modelId="{B4039874-0288-4E6C-91A6-5983403C119B}" type="presParOf" srcId="{BB723A78-5FE1-4CD1-8503-2F97ACEF6DFD}" destId="{5B33A99C-BFB7-4E2A-9DF7-865ADE5C3561}" srcOrd="4" destOrd="0" presId="urn:microsoft.com/office/officeart/2005/8/layout/bProcess4"/>
    <dgm:cxn modelId="{CFC08C86-C5F3-4E52-8998-A0356C817DFE}" type="presParOf" srcId="{5B33A99C-BFB7-4E2A-9DF7-865ADE5C3561}" destId="{B27E15C3-D1E2-4C01-B75E-DC873196AFB1}" srcOrd="0" destOrd="0" presId="urn:microsoft.com/office/officeart/2005/8/layout/bProcess4"/>
    <dgm:cxn modelId="{0E718426-0012-40C2-AF38-CA9A1212975B}" type="presParOf" srcId="{5B33A99C-BFB7-4E2A-9DF7-865ADE5C3561}" destId="{5D6B9F66-1178-465D-89AC-54B7EBF3B177}" srcOrd="1" destOrd="0" presId="urn:microsoft.com/office/officeart/2005/8/layout/bProcess4"/>
    <dgm:cxn modelId="{4D08ABF3-C545-492C-8027-7627BC6F8D1C}" type="presParOf" srcId="{BB723A78-5FE1-4CD1-8503-2F97ACEF6DFD}" destId="{FE3B92D7-FA56-488B-A0E9-64BBFF21AF8F}" srcOrd="5" destOrd="0" presId="urn:microsoft.com/office/officeart/2005/8/layout/bProcess4"/>
    <dgm:cxn modelId="{9AA46678-879D-4A12-A02E-BE42FF120C19}" type="presParOf" srcId="{BB723A78-5FE1-4CD1-8503-2F97ACEF6DFD}" destId="{8E3C4F18-5DB3-4393-B4C6-4C5343ED3AF5}" srcOrd="6" destOrd="0" presId="urn:microsoft.com/office/officeart/2005/8/layout/bProcess4"/>
    <dgm:cxn modelId="{2D167902-75F5-4FB9-857F-D258423F2E10}" type="presParOf" srcId="{8E3C4F18-5DB3-4393-B4C6-4C5343ED3AF5}" destId="{793ED158-4B4D-4747-A6E7-A6A3FED7C445}" srcOrd="0" destOrd="0" presId="urn:microsoft.com/office/officeart/2005/8/layout/bProcess4"/>
    <dgm:cxn modelId="{9D7F85B6-F293-4C0C-AB02-C13F5333DE30}" type="presParOf" srcId="{8E3C4F18-5DB3-4393-B4C6-4C5343ED3AF5}" destId="{F07A073E-8F99-48EB-A0BE-31FEF247442A}" srcOrd="1" destOrd="0" presId="urn:microsoft.com/office/officeart/2005/8/layout/bProcess4"/>
    <dgm:cxn modelId="{0C8D09D4-B30B-4843-82AE-B09BFAD271FF}" type="presParOf" srcId="{BB723A78-5FE1-4CD1-8503-2F97ACEF6DFD}" destId="{2F7EFA9F-E1EA-4929-884C-71FF12A976AA}" srcOrd="7" destOrd="0" presId="urn:microsoft.com/office/officeart/2005/8/layout/bProcess4"/>
    <dgm:cxn modelId="{36B9315A-5C9B-4620-AC6D-8FE441704062}" type="presParOf" srcId="{BB723A78-5FE1-4CD1-8503-2F97ACEF6DFD}" destId="{668E74C5-D24D-41E2-842B-81FB0AE0D14C}" srcOrd="8" destOrd="0" presId="urn:microsoft.com/office/officeart/2005/8/layout/bProcess4"/>
    <dgm:cxn modelId="{F28C5BB1-DDEA-494B-A177-56238F519170}" type="presParOf" srcId="{668E74C5-D24D-41E2-842B-81FB0AE0D14C}" destId="{93C4DA98-334A-4311-84CC-18CD44ED84E0}" srcOrd="0" destOrd="0" presId="urn:microsoft.com/office/officeart/2005/8/layout/bProcess4"/>
    <dgm:cxn modelId="{6360D760-35FB-4758-B56A-AABF1CD306F6}" type="presParOf" srcId="{668E74C5-D24D-41E2-842B-81FB0AE0D14C}" destId="{5B79A2DE-42B6-40B8-8FB6-0CA2F0A91878}" srcOrd="1" destOrd="0" presId="urn:microsoft.com/office/officeart/2005/8/layout/bProcess4"/>
    <dgm:cxn modelId="{A28C20EA-2A59-4C37-888F-A9756AE79F6F}" type="presParOf" srcId="{BB723A78-5FE1-4CD1-8503-2F97ACEF6DFD}" destId="{1FCB81FA-A751-4DBD-A10B-A0B4008615F0}" srcOrd="9" destOrd="0" presId="urn:microsoft.com/office/officeart/2005/8/layout/bProcess4"/>
    <dgm:cxn modelId="{A7C557A9-D989-4C68-AD44-9521D35003D1}" type="presParOf" srcId="{BB723A78-5FE1-4CD1-8503-2F97ACEF6DFD}" destId="{5F623D83-A6B2-4D3B-9109-0841876DABF9}" srcOrd="10" destOrd="0" presId="urn:microsoft.com/office/officeart/2005/8/layout/bProcess4"/>
    <dgm:cxn modelId="{E3C2ECC2-FA50-489D-8204-086E5DCDC71C}" type="presParOf" srcId="{5F623D83-A6B2-4D3B-9109-0841876DABF9}" destId="{70A4DCDA-0A72-4B76-8B1C-FFD781B2E5F9}" srcOrd="0" destOrd="0" presId="urn:microsoft.com/office/officeart/2005/8/layout/bProcess4"/>
    <dgm:cxn modelId="{8A239F55-ECA6-43F1-B6F4-1FD5A5EE359D}" type="presParOf" srcId="{5F623D83-A6B2-4D3B-9109-0841876DABF9}" destId="{DD8B6E8A-FF3A-4494-84EF-93B03C806621}" srcOrd="1" destOrd="0" presId="urn:microsoft.com/office/officeart/2005/8/layout/bProcess4"/>
    <dgm:cxn modelId="{76A00924-5D2D-475E-92A1-E4DBB2358260}" type="presParOf" srcId="{BB723A78-5FE1-4CD1-8503-2F97ACEF6DFD}" destId="{21CEF79E-0950-4CAC-9521-F59DDA417A32}" srcOrd="11" destOrd="0" presId="urn:microsoft.com/office/officeart/2005/8/layout/bProcess4"/>
    <dgm:cxn modelId="{363542BD-A8A0-4645-A6BF-2A2836D1FE15}" type="presParOf" srcId="{BB723A78-5FE1-4CD1-8503-2F97ACEF6DFD}" destId="{15FAEED5-8B58-42F8-B31C-003907829906}" srcOrd="12" destOrd="0" presId="urn:microsoft.com/office/officeart/2005/8/layout/bProcess4"/>
    <dgm:cxn modelId="{5EA12DEF-830F-4ADD-968D-43D9EB5B58C9}" type="presParOf" srcId="{15FAEED5-8B58-42F8-B31C-003907829906}" destId="{F5C48E52-58B0-445E-B0F0-83D482306C65}" srcOrd="0" destOrd="0" presId="urn:microsoft.com/office/officeart/2005/8/layout/bProcess4"/>
    <dgm:cxn modelId="{E25DCD46-AFEA-4F15-9116-EC2C5DD3E15A}" type="presParOf" srcId="{15FAEED5-8B58-42F8-B31C-003907829906}" destId="{5C2227A7-6061-42C5-B8A5-9F58BE251685}" srcOrd="1" destOrd="0" presId="urn:microsoft.com/office/officeart/2005/8/layout/bProcess4"/>
    <dgm:cxn modelId="{7B9C8657-6FC9-4202-BB54-5BAA56D88B87}" type="presParOf" srcId="{BB723A78-5FE1-4CD1-8503-2F97ACEF6DFD}" destId="{6ED5444B-3DCB-48E6-B204-62C2CB468506}" srcOrd="13" destOrd="0" presId="urn:microsoft.com/office/officeart/2005/8/layout/bProcess4"/>
    <dgm:cxn modelId="{A7F4747C-17E7-40A6-AB0B-45873790D40D}" type="presParOf" srcId="{BB723A78-5FE1-4CD1-8503-2F97ACEF6DFD}" destId="{8BC37982-970B-47D7-85A1-7868A801F6FF}" srcOrd="14" destOrd="0" presId="urn:microsoft.com/office/officeart/2005/8/layout/bProcess4"/>
    <dgm:cxn modelId="{AF67ABAC-89D5-4AA1-B480-89B810EF1ECE}" type="presParOf" srcId="{8BC37982-970B-47D7-85A1-7868A801F6FF}" destId="{B20251F3-7D8D-4B7F-9141-E2DB02B35524}" srcOrd="0" destOrd="0" presId="urn:microsoft.com/office/officeart/2005/8/layout/bProcess4"/>
    <dgm:cxn modelId="{FA166533-75EF-4F48-A5CF-BBFCAA3C1624}" type="presParOf" srcId="{8BC37982-970B-47D7-85A1-7868A801F6FF}" destId="{5276ECFC-8D8F-4047-BAEA-A69975480006}" srcOrd="1" destOrd="0" presId="urn:microsoft.com/office/officeart/2005/8/layout/bProcess4"/>
    <dgm:cxn modelId="{8F08E948-5C97-4643-8545-A40F22C045F2}" type="presParOf" srcId="{BB723A78-5FE1-4CD1-8503-2F97ACEF6DFD}" destId="{F6707164-C0EA-4E4F-8E15-104EA07BB968}" srcOrd="15" destOrd="0" presId="urn:microsoft.com/office/officeart/2005/8/layout/bProcess4"/>
    <dgm:cxn modelId="{63D30216-1BD3-4125-9AFD-18E5231CA490}" type="presParOf" srcId="{BB723A78-5FE1-4CD1-8503-2F97ACEF6DFD}" destId="{972DFC5F-2B50-4681-A35B-52B86FD2B2B0}" srcOrd="16" destOrd="0" presId="urn:microsoft.com/office/officeart/2005/8/layout/bProcess4"/>
    <dgm:cxn modelId="{53878F93-0A19-40E7-B38F-86BC39D1CCBF}" type="presParOf" srcId="{972DFC5F-2B50-4681-A35B-52B86FD2B2B0}" destId="{E28C1B7F-FE91-4392-84EA-BA6281658249}" srcOrd="0" destOrd="0" presId="urn:microsoft.com/office/officeart/2005/8/layout/bProcess4"/>
    <dgm:cxn modelId="{802F5E49-F1CC-4661-BABA-069AEB31EE11}" type="presParOf" srcId="{972DFC5F-2B50-4681-A35B-52B86FD2B2B0}" destId="{F6B0522E-26BB-493C-A313-FBF96362662C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939CEC8-5FE5-4DA0-B285-2F5551FCE044}" type="doc">
      <dgm:prSet loTypeId="urn:microsoft.com/office/officeart/2005/8/layout/hProcess9" loCatId="process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88A0C41B-42D1-4275-BDBC-2EF8CD4C67FA}">
      <dgm:prSet phldrT="[Текст]"/>
      <dgm:spPr/>
      <dgm:t>
        <a:bodyPr/>
        <a:lstStyle/>
        <a:p>
          <a:r>
            <a:rPr lang="ru-RU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64. МЕЖБЮДЖЕТНЫЕ ТРАНСФЕРТЫ ИЗ ОБЛАСТНОГО БЮДЖЕТА </a:t>
          </a:r>
          <a:endParaRPr lang="ru-RU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DE142CFB-B956-4CC3-9E58-AA660FE09591}" type="parTrans" cxnId="{D66A428F-8706-4605-9E89-30B5EA38A7F3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131A493C-C84F-440C-9F40-140FF68BC4D8}" type="sibTrans" cxnId="{D66A428F-8706-4605-9E89-30B5EA38A7F3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AB7E55D5-3F38-4BC6-BBDC-72CA11A875B7}">
      <dgm:prSet phldrT="[Текст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ru-RU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65. МЕЖБЮДЖЕТНЫЕ ТРАНСФЕРТЫ </a:t>
          </a:r>
          <a:r>
            <a:rPr lang="ru-RU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ИЗ ИНЫХ БЮДЖЕТОВ</a:t>
          </a:r>
          <a:endParaRPr lang="ru-RU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AE4F60A4-EE5F-4D8D-8D9D-14D9AFCFB723}" type="parTrans" cxnId="{04F57946-0D9D-47C7-96D5-52CC0B3A6FCF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A492ED01-7C7B-443D-BA22-4C9C5B9D8733}" type="sibTrans" cxnId="{04F57946-0D9D-47C7-96D5-52CC0B3A6FCF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A38E8246-B26E-4EED-B332-A5F502D0D9EC}" type="pres">
      <dgm:prSet presAssocID="{0939CEC8-5FE5-4DA0-B285-2F5551FCE044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4079BC9-66B3-4815-ADF2-A9D813C898BA}" type="pres">
      <dgm:prSet presAssocID="{0939CEC8-5FE5-4DA0-B285-2F5551FCE044}" presName="arrow" presStyleLbl="bgShp" presStyleIdx="0" presStyleCnt="1"/>
      <dgm:spPr/>
    </dgm:pt>
    <dgm:pt modelId="{BF54FD52-7A7E-4096-B3A1-B552CEF2EF23}" type="pres">
      <dgm:prSet presAssocID="{0939CEC8-5FE5-4DA0-B285-2F5551FCE044}" presName="linearProcess" presStyleCnt="0"/>
      <dgm:spPr/>
    </dgm:pt>
    <dgm:pt modelId="{F5CFB7D6-300F-4491-BB39-7862F74BB373}" type="pres">
      <dgm:prSet presAssocID="{88A0C41B-42D1-4275-BDBC-2EF8CD4C67FA}" presName="text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82E96A-5600-49D5-8B4D-648290EB9A7F}" type="pres">
      <dgm:prSet presAssocID="{131A493C-C84F-440C-9F40-140FF68BC4D8}" presName="sibTrans" presStyleCnt="0"/>
      <dgm:spPr/>
    </dgm:pt>
    <dgm:pt modelId="{6C289B15-AA30-4796-B2E1-A8977B4F6CAA}" type="pres">
      <dgm:prSet presAssocID="{AB7E55D5-3F38-4BC6-BBDC-72CA11A875B7}" presName="text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66A428F-8706-4605-9E89-30B5EA38A7F3}" srcId="{0939CEC8-5FE5-4DA0-B285-2F5551FCE044}" destId="{88A0C41B-42D1-4275-BDBC-2EF8CD4C67FA}" srcOrd="0" destOrd="0" parTransId="{DE142CFB-B956-4CC3-9E58-AA660FE09591}" sibTransId="{131A493C-C84F-440C-9F40-140FF68BC4D8}"/>
    <dgm:cxn modelId="{5F98F080-3789-4C01-9EE8-52E5B39793B6}" type="presOf" srcId="{88A0C41B-42D1-4275-BDBC-2EF8CD4C67FA}" destId="{F5CFB7D6-300F-4491-BB39-7862F74BB373}" srcOrd="0" destOrd="0" presId="urn:microsoft.com/office/officeart/2005/8/layout/hProcess9"/>
    <dgm:cxn modelId="{04F57946-0D9D-47C7-96D5-52CC0B3A6FCF}" srcId="{0939CEC8-5FE5-4DA0-B285-2F5551FCE044}" destId="{AB7E55D5-3F38-4BC6-BBDC-72CA11A875B7}" srcOrd="1" destOrd="0" parTransId="{AE4F60A4-EE5F-4D8D-8D9D-14D9AFCFB723}" sibTransId="{A492ED01-7C7B-443D-BA22-4C9C5B9D8733}"/>
    <dgm:cxn modelId="{5B9DF5E6-CD49-4216-B74C-EDA026B52907}" type="presOf" srcId="{AB7E55D5-3F38-4BC6-BBDC-72CA11A875B7}" destId="{6C289B15-AA30-4796-B2E1-A8977B4F6CAA}" srcOrd="0" destOrd="0" presId="urn:microsoft.com/office/officeart/2005/8/layout/hProcess9"/>
    <dgm:cxn modelId="{95FAF44A-4EED-40E4-A1D9-D0798FBF583E}" type="presOf" srcId="{0939CEC8-5FE5-4DA0-B285-2F5551FCE044}" destId="{A38E8246-B26E-4EED-B332-A5F502D0D9EC}" srcOrd="0" destOrd="0" presId="urn:microsoft.com/office/officeart/2005/8/layout/hProcess9"/>
    <dgm:cxn modelId="{AD094F3F-4778-4468-90A3-8D91E97E8DD2}" type="presParOf" srcId="{A38E8246-B26E-4EED-B332-A5F502D0D9EC}" destId="{84079BC9-66B3-4815-ADF2-A9D813C898BA}" srcOrd="0" destOrd="0" presId="urn:microsoft.com/office/officeart/2005/8/layout/hProcess9"/>
    <dgm:cxn modelId="{C600B82C-8615-4AD0-BD68-2005B544BE16}" type="presParOf" srcId="{A38E8246-B26E-4EED-B332-A5F502D0D9EC}" destId="{BF54FD52-7A7E-4096-B3A1-B552CEF2EF23}" srcOrd="1" destOrd="0" presId="urn:microsoft.com/office/officeart/2005/8/layout/hProcess9"/>
    <dgm:cxn modelId="{98A28FF2-D730-45A8-AFD6-C3302F30C4CE}" type="presParOf" srcId="{BF54FD52-7A7E-4096-B3A1-B552CEF2EF23}" destId="{F5CFB7D6-300F-4491-BB39-7862F74BB373}" srcOrd="0" destOrd="0" presId="urn:microsoft.com/office/officeart/2005/8/layout/hProcess9"/>
    <dgm:cxn modelId="{34E0AF07-E05D-4D00-B20D-8547E3EB1831}" type="presParOf" srcId="{BF54FD52-7A7E-4096-B3A1-B552CEF2EF23}" destId="{5382E96A-5600-49D5-8B4D-648290EB9A7F}" srcOrd="1" destOrd="0" presId="urn:microsoft.com/office/officeart/2005/8/layout/hProcess9"/>
    <dgm:cxn modelId="{7C22BB7D-23B9-4ACE-AAE4-039E2DD90B8E}" type="presParOf" srcId="{BF54FD52-7A7E-4096-B3A1-B552CEF2EF23}" destId="{6C289B15-AA30-4796-B2E1-A8977B4F6CAA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CB522E7-A015-461D-A0C6-85A76BA6E162}" type="doc">
      <dgm:prSet loTypeId="urn:microsoft.com/office/officeart/2005/8/layout/bProcess4" loCatId="process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320B4D1F-01FD-4A26-B14E-0281286697F6}">
      <dgm:prSet phldrT="[Текст]"/>
      <dgm:spPr/>
      <dgm:t>
        <a:bodyPr/>
        <a:lstStyle/>
        <a:p>
          <a:r>
            <a:rPr lang="ru-RU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6. </a:t>
          </a:r>
          <a:r>
            <a:rPr lang="ru-RU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ЧТО ТАКОЕ БЮДЖЕТ?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18D04BC-EA70-4CC2-91FA-66158B3027B6}" type="parTrans" cxnId="{F185C197-5BC7-41BF-AA57-6FC3B776C3D8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39C143C4-BBED-4BF4-9D10-DB2246FC30CE}" type="sibTrans" cxnId="{F185C197-5BC7-41BF-AA57-6FC3B776C3D8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E4F24643-BB1A-465E-A29D-B039EB2645AA}">
      <dgm:prSet phldrT="[Текст]"/>
      <dgm:spPr/>
      <dgm:t>
        <a:bodyPr/>
        <a:lstStyle/>
        <a:p>
          <a:r>
            <a:rPr lang="ru-RU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9. ОСНОВНЫЕ ХАРАКТЕРИСТИКИ БЮДЖЕТА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5D401B8-156E-489B-8A65-9F0A65720484}" type="parTrans" cxnId="{81E8F082-40A5-4972-9A51-4EADCB29839D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62771646-6A67-4FC5-8881-80357E750AE7}" type="sibTrans" cxnId="{81E8F082-40A5-4972-9A51-4EADCB29839D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C49B8439-BC18-4024-A34A-2118A6B64AFB}">
      <dgm:prSet phldrT="[Текст]"/>
      <dgm:spPr/>
      <dgm:t>
        <a:bodyPr/>
        <a:lstStyle/>
        <a:p>
          <a:r>
            <a:rPr lang="ru-RU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10. ДОХОДЫ БЮДЖЕТА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FDF00BA-329A-4F09-9C8A-DBBC08A8CCA4}" type="parTrans" cxnId="{980803E4-37B9-4DA0-B16C-A90CC1DC8A59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42B45FD9-0904-4A0D-B95B-62E8183C7FA7}" type="sibTrans" cxnId="{980803E4-37B9-4DA0-B16C-A90CC1DC8A59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D62AFA8E-B68C-4FDA-BA8D-CA9B073095C5}">
      <dgm:prSet phldrT="[Текст]"/>
      <dgm:spPr/>
      <dgm:t>
        <a:bodyPr/>
        <a:lstStyle/>
        <a:p>
          <a:r>
            <a:rPr lang="ru-RU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11. РАХОДЫ БЮДЖЕТА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D88361C-2670-4BB1-B01A-CBFCE9AE8B84}" type="parTrans" cxnId="{CCD3F965-DB2F-457F-8AF7-E7840510F3EC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CB548A1F-6571-42D5-A505-621862154A3F}" type="sibTrans" cxnId="{CCD3F965-DB2F-457F-8AF7-E7840510F3EC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876CD110-B0A9-47C9-98B9-6DF19B9EE21D}">
      <dgm:prSet phldrT="[Текст]"/>
      <dgm:spPr/>
      <dgm:t>
        <a:bodyPr/>
        <a:lstStyle/>
        <a:p>
          <a:r>
            <a:rPr lang="ru-RU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12. БЮДЖЕТНАЯ КЛАССИФИКАЦИЯ РОССИЙСКОЙ ФЕДЕРАЦИИ</a:t>
          </a:r>
          <a:endParaRPr lang="ru-RU" dirty="0">
            <a:solidFill>
              <a:schemeClr val="bg1"/>
            </a:solidFill>
            <a:latin typeface="Trebuchet MS" pitchFamily="34" charset="0"/>
          </a:endParaRPr>
        </a:p>
      </dgm:t>
    </dgm:pt>
    <dgm:pt modelId="{FC8623D7-0A09-4EB8-8159-EC30F09A55DC}" type="parTrans" cxnId="{8F3CAE73-7152-450D-9881-ABA824236A32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95E0281D-CF42-4571-A4F4-1AC8199A51D3}" type="sibTrans" cxnId="{8F3CAE73-7152-450D-9881-ABA824236A32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9280CB32-5803-4DA7-B026-CDDBA1A7007A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13. </a:t>
          </a:r>
          <a:r>
            <a:rPr lang="ru-RU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ВЕДОМСТВЕННАЯ </a:t>
          </a:r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СТРУКТУРА РАСХО</a:t>
          </a:r>
          <a:r>
            <a:rPr lang="ru-RU" b="1" dirty="0">
              <a:solidFill>
                <a:schemeClr val="bg1"/>
              </a:solidFill>
              <a:latin typeface="Trebuchet MS" pitchFamily="34" charset="0"/>
            </a:rPr>
            <a:t>ДОВ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E056077-1A13-4190-B0BE-A993BD1EB640}" type="parTrans" cxnId="{98FF62E6-3A72-4A13-A153-1D9AE92E6612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6E459569-B2E7-4D92-994D-BE8441B00239}" type="sibTrans" cxnId="{98FF62E6-3A72-4A13-A153-1D9AE92E6612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900A912E-7DCF-4921-9430-D387170BB6C0}">
      <dgm:prSet phldrT="[Текст]"/>
      <dgm:spPr/>
      <dgm:t>
        <a:bodyPr/>
        <a:lstStyle/>
        <a:p>
          <a:r>
            <a:rPr lang="ru-RU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14. ЧТО ТАКОЕ ДОРОЖНЫЙ ФОНД?</a:t>
          </a:r>
          <a:endParaRPr lang="ru-RU" dirty="0">
            <a:solidFill>
              <a:schemeClr val="bg1"/>
            </a:solidFill>
            <a:latin typeface="Trebuchet MS" pitchFamily="34" charset="0"/>
          </a:endParaRPr>
        </a:p>
      </dgm:t>
    </dgm:pt>
    <dgm:pt modelId="{5511D58B-3B0A-41CE-8FBF-AEF266619B50}" type="parTrans" cxnId="{60C591DF-627C-4AE4-819C-784C943BE6AE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98ECCD5E-7478-40A4-843A-A1D974594692}" type="sibTrans" cxnId="{60C591DF-627C-4AE4-819C-784C943BE6AE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50DD0875-F116-4278-B23C-1D2A907149CE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15-16.  КАКИЕ ЭТАПЫ ПРОХОДИТ БЮДЖЕТ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8FABBC1-0D42-41DE-AA07-F9C5A2F483DF}" type="parTrans" cxnId="{F618966D-4D3F-438F-8AB3-D44FD6D4B3DA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12A9F149-4C5B-4FDE-8737-E520133C8EFD}" type="sibTrans" cxnId="{F618966D-4D3F-438F-8AB3-D44FD6D4B3DA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DAB17D02-30B6-4549-900E-5DAD0C5187CF}">
      <dgm:prSet phldrT="[Текст]"/>
      <dgm:spPr/>
      <dgm:t>
        <a:bodyPr/>
        <a:lstStyle/>
        <a:p>
          <a:r>
            <a:rPr lang="ru-RU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7-8. БЮДЖЕТНАЯ СИСТЕМА РОССИЙСКОЙ ФЕДЕРАЦИИ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162859A-C7AE-44B3-9FEB-CAE11B4C2D8E}" type="sibTrans" cxnId="{986CCF2E-D595-40B2-90DB-2ADD6649C027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852B7BE9-8999-4A52-BF47-C6DFE54C3B1C}" type="parTrans" cxnId="{986CCF2E-D595-40B2-90DB-2ADD6649C027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1CC53647-0BB5-40FF-9000-FB148BBD71DC}">
      <dgm:prSet phldrT="[Текст]"/>
      <dgm:spPr/>
      <dgm:t>
        <a:bodyPr/>
        <a:lstStyle/>
        <a:p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3FCB249-5FC4-4EA4-961A-6E52A83B33B4}" type="sibTrans" cxnId="{7263FFAD-B5E6-462D-B0FC-9DF0A0BA5817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B67706F7-B5AB-4FEB-9B16-3E29787924F2}" type="parTrans" cxnId="{7263FFAD-B5E6-462D-B0FC-9DF0A0BA5817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57E957D0-2F8D-4AAB-8C0C-07786D40BC8F}" type="pres">
      <dgm:prSet presAssocID="{4CB522E7-A015-461D-A0C6-85A76BA6E162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EEF47165-A7CA-4D39-AAF7-D5EF1C8ECFC4}" type="pres">
      <dgm:prSet presAssocID="{320B4D1F-01FD-4A26-B14E-0281286697F6}" presName="compNode" presStyleCnt="0"/>
      <dgm:spPr/>
    </dgm:pt>
    <dgm:pt modelId="{46FE5D12-A69E-46AE-9E91-7F9EF6398F12}" type="pres">
      <dgm:prSet presAssocID="{320B4D1F-01FD-4A26-B14E-0281286697F6}" presName="dummyConnPt" presStyleCnt="0"/>
      <dgm:spPr/>
    </dgm:pt>
    <dgm:pt modelId="{ACEB0EC2-4AA6-4FFE-8528-72B4D7C1D74B}" type="pres">
      <dgm:prSet presAssocID="{320B4D1F-01FD-4A26-B14E-0281286697F6}" presName="node" presStyleLbl="node1" presStyleIdx="0" presStyleCnt="10" custLinFactNeighborX="-1107" custLinFactNeighborY="-2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84E6ED-DD37-4538-B65A-98B65FA37059}" type="pres">
      <dgm:prSet presAssocID="{39C143C4-BBED-4BF4-9D10-DB2246FC30CE}" presName="sibTrans" presStyleLbl="bgSibTrans2D1" presStyleIdx="0" presStyleCnt="9"/>
      <dgm:spPr/>
      <dgm:t>
        <a:bodyPr/>
        <a:lstStyle/>
        <a:p>
          <a:endParaRPr lang="ru-RU"/>
        </a:p>
      </dgm:t>
    </dgm:pt>
    <dgm:pt modelId="{45738504-6E10-4316-817A-18757DA4E6B2}" type="pres">
      <dgm:prSet presAssocID="{DAB17D02-30B6-4549-900E-5DAD0C5187CF}" presName="compNode" presStyleCnt="0"/>
      <dgm:spPr/>
    </dgm:pt>
    <dgm:pt modelId="{237E301C-8020-49A1-B866-DF7092BB92C8}" type="pres">
      <dgm:prSet presAssocID="{DAB17D02-30B6-4549-900E-5DAD0C5187CF}" presName="dummyConnPt" presStyleCnt="0"/>
      <dgm:spPr/>
    </dgm:pt>
    <dgm:pt modelId="{BF008487-086B-410E-8254-4F543408AD4F}" type="pres">
      <dgm:prSet presAssocID="{DAB17D02-30B6-4549-900E-5DAD0C5187CF}" presName="node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F4D91C-F0A9-47B6-A23B-CEAAB4A924B7}" type="pres">
      <dgm:prSet presAssocID="{3162859A-C7AE-44B3-9FEB-CAE11B4C2D8E}" presName="sibTrans" presStyleLbl="bgSibTrans2D1" presStyleIdx="1" presStyleCnt="9"/>
      <dgm:spPr/>
      <dgm:t>
        <a:bodyPr/>
        <a:lstStyle/>
        <a:p>
          <a:endParaRPr lang="ru-RU"/>
        </a:p>
      </dgm:t>
    </dgm:pt>
    <dgm:pt modelId="{8E25BAA8-C84B-4D10-A22D-E8127EAE8A6F}" type="pres">
      <dgm:prSet presAssocID="{E4F24643-BB1A-465E-A29D-B039EB2645AA}" presName="compNode" presStyleCnt="0"/>
      <dgm:spPr/>
    </dgm:pt>
    <dgm:pt modelId="{CA2549C4-2C85-4639-B788-B1DD5CFEACDD}" type="pres">
      <dgm:prSet presAssocID="{E4F24643-BB1A-465E-A29D-B039EB2645AA}" presName="dummyConnPt" presStyleCnt="0"/>
      <dgm:spPr/>
    </dgm:pt>
    <dgm:pt modelId="{22C4A37D-AB29-46A1-88B3-16CC50534330}" type="pres">
      <dgm:prSet presAssocID="{E4F24643-BB1A-465E-A29D-B039EB2645AA}" presName="node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85D658-0E20-47DF-BEF9-75E3C6BAC908}" type="pres">
      <dgm:prSet presAssocID="{62771646-6A67-4FC5-8881-80357E750AE7}" presName="sibTrans" presStyleLbl="bgSibTrans2D1" presStyleIdx="2" presStyleCnt="9"/>
      <dgm:spPr/>
      <dgm:t>
        <a:bodyPr/>
        <a:lstStyle/>
        <a:p>
          <a:endParaRPr lang="ru-RU"/>
        </a:p>
      </dgm:t>
    </dgm:pt>
    <dgm:pt modelId="{B01613D1-F53A-4AAF-8BEF-9A223D130A5E}" type="pres">
      <dgm:prSet presAssocID="{C49B8439-BC18-4024-A34A-2118A6B64AFB}" presName="compNode" presStyleCnt="0"/>
      <dgm:spPr/>
    </dgm:pt>
    <dgm:pt modelId="{25991C21-516F-4795-A9E3-963524055B1B}" type="pres">
      <dgm:prSet presAssocID="{C49B8439-BC18-4024-A34A-2118A6B64AFB}" presName="dummyConnPt" presStyleCnt="0"/>
      <dgm:spPr/>
    </dgm:pt>
    <dgm:pt modelId="{81B032AE-DE92-427A-9E2D-C5AF25293E6B}" type="pres">
      <dgm:prSet presAssocID="{C49B8439-BC18-4024-A34A-2118A6B64AFB}" presName="node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3FE025-E973-4C8F-91B5-A819FFFC53F6}" type="pres">
      <dgm:prSet presAssocID="{42B45FD9-0904-4A0D-B95B-62E8183C7FA7}" presName="sibTrans" presStyleLbl="bgSibTrans2D1" presStyleIdx="3" presStyleCnt="9"/>
      <dgm:spPr/>
      <dgm:t>
        <a:bodyPr/>
        <a:lstStyle/>
        <a:p>
          <a:endParaRPr lang="ru-RU"/>
        </a:p>
      </dgm:t>
    </dgm:pt>
    <dgm:pt modelId="{D15F8CFF-3BBF-4DE0-9776-4249614BCDDB}" type="pres">
      <dgm:prSet presAssocID="{D62AFA8E-B68C-4FDA-BA8D-CA9B073095C5}" presName="compNode" presStyleCnt="0"/>
      <dgm:spPr/>
    </dgm:pt>
    <dgm:pt modelId="{1FCA0C6D-DF2A-4CA3-A48D-6AB980A89CDB}" type="pres">
      <dgm:prSet presAssocID="{D62AFA8E-B68C-4FDA-BA8D-CA9B073095C5}" presName="dummyConnPt" presStyleCnt="0"/>
      <dgm:spPr/>
    </dgm:pt>
    <dgm:pt modelId="{21B551E9-91E6-41AA-A318-80792DEAC107}" type="pres">
      <dgm:prSet presAssocID="{D62AFA8E-B68C-4FDA-BA8D-CA9B073095C5}" presName="node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CDEDF3-B353-4322-8AC2-C86D36216D5D}" type="pres">
      <dgm:prSet presAssocID="{CB548A1F-6571-42D5-A505-621862154A3F}" presName="sibTrans" presStyleLbl="bgSibTrans2D1" presStyleIdx="4" presStyleCnt="9" custLinFactNeighborX="-4449" custLinFactNeighborY="-77863"/>
      <dgm:spPr/>
      <dgm:t>
        <a:bodyPr/>
        <a:lstStyle/>
        <a:p>
          <a:endParaRPr lang="ru-RU"/>
        </a:p>
      </dgm:t>
    </dgm:pt>
    <dgm:pt modelId="{94BD5020-B294-4E41-AFD4-249CB1929B9B}" type="pres">
      <dgm:prSet presAssocID="{876CD110-B0A9-47C9-98B9-6DF19B9EE21D}" presName="compNode" presStyleCnt="0"/>
      <dgm:spPr/>
    </dgm:pt>
    <dgm:pt modelId="{60F2A443-F893-4ABA-A397-22F68708FC2D}" type="pres">
      <dgm:prSet presAssocID="{876CD110-B0A9-47C9-98B9-6DF19B9EE21D}" presName="dummyConnPt" presStyleCnt="0"/>
      <dgm:spPr/>
    </dgm:pt>
    <dgm:pt modelId="{F8685FE3-B3B6-45B5-A7E7-9A8D850A2B2B}" type="pres">
      <dgm:prSet presAssocID="{876CD110-B0A9-47C9-98B9-6DF19B9EE21D}" presName="node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035130-4BFA-4AC4-AED3-0D4820F00515}" type="pres">
      <dgm:prSet presAssocID="{95E0281D-CF42-4571-A4F4-1AC8199A51D3}" presName="sibTrans" presStyleLbl="bgSibTrans2D1" presStyleIdx="5" presStyleCnt="9"/>
      <dgm:spPr/>
      <dgm:t>
        <a:bodyPr/>
        <a:lstStyle/>
        <a:p>
          <a:endParaRPr lang="ru-RU"/>
        </a:p>
      </dgm:t>
    </dgm:pt>
    <dgm:pt modelId="{9522E4FE-B577-4B1B-9CC1-BF12ABE314BB}" type="pres">
      <dgm:prSet presAssocID="{9280CB32-5803-4DA7-B026-CDDBA1A7007A}" presName="compNode" presStyleCnt="0"/>
      <dgm:spPr/>
    </dgm:pt>
    <dgm:pt modelId="{3166508D-952F-4887-A0DA-9192F49A0809}" type="pres">
      <dgm:prSet presAssocID="{9280CB32-5803-4DA7-B026-CDDBA1A7007A}" presName="dummyConnPt" presStyleCnt="0"/>
      <dgm:spPr/>
    </dgm:pt>
    <dgm:pt modelId="{B791F386-4235-4A16-9813-C0F8B4F5AB12}" type="pres">
      <dgm:prSet presAssocID="{9280CB32-5803-4DA7-B026-CDDBA1A7007A}" presName="node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5815C8-B2E2-4816-8285-0505A35447EF}" type="pres">
      <dgm:prSet presAssocID="{6E459569-B2E7-4D92-994D-BE8441B00239}" presName="sibTrans" presStyleLbl="bgSibTrans2D1" presStyleIdx="6" presStyleCnt="9"/>
      <dgm:spPr/>
      <dgm:t>
        <a:bodyPr/>
        <a:lstStyle/>
        <a:p>
          <a:endParaRPr lang="ru-RU"/>
        </a:p>
      </dgm:t>
    </dgm:pt>
    <dgm:pt modelId="{00F9A8D7-376C-4463-917A-2B57A2F82951}" type="pres">
      <dgm:prSet presAssocID="{900A912E-7DCF-4921-9430-D387170BB6C0}" presName="compNode" presStyleCnt="0"/>
      <dgm:spPr/>
    </dgm:pt>
    <dgm:pt modelId="{05C0648D-B2DA-4204-AB63-9C60532B1FD4}" type="pres">
      <dgm:prSet presAssocID="{900A912E-7DCF-4921-9430-D387170BB6C0}" presName="dummyConnPt" presStyleCnt="0"/>
      <dgm:spPr/>
    </dgm:pt>
    <dgm:pt modelId="{BDE90844-C7D6-4BC9-A0AC-6DFAFB8B748A}" type="pres">
      <dgm:prSet presAssocID="{900A912E-7DCF-4921-9430-D387170BB6C0}" presName="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89C081-2B3F-4D73-8130-83AE845EDAF6}" type="pres">
      <dgm:prSet presAssocID="{98ECCD5E-7478-40A4-843A-A1D974594692}" presName="sibTrans" presStyleLbl="bgSibTrans2D1" presStyleIdx="7" presStyleCnt="9"/>
      <dgm:spPr/>
      <dgm:t>
        <a:bodyPr/>
        <a:lstStyle/>
        <a:p>
          <a:endParaRPr lang="ru-RU"/>
        </a:p>
      </dgm:t>
    </dgm:pt>
    <dgm:pt modelId="{7C6FFA2A-5591-4027-B047-D0BC1306EC42}" type="pres">
      <dgm:prSet presAssocID="{50DD0875-F116-4278-B23C-1D2A907149CE}" presName="compNode" presStyleCnt="0"/>
      <dgm:spPr/>
    </dgm:pt>
    <dgm:pt modelId="{5EB7234E-EDF7-4AA1-90E3-F4952FC510FD}" type="pres">
      <dgm:prSet presAssocID="{50DD0875-F116-4278-B23C-1D2A907149CE}" presName="dummyConnPt" presStyleCnt="0"/>
      <dgm:spPr/>
    </dgm:pt>
    <dgm:pt modelId="{D682B3F8-2685-4659-80A9-1DB1199FC5DE}" type="pres">
      <dgm:prSet presAssocID="{50DD0875-F116-4278-B23C-1D2A907149CE}" presName="node" presStyleLbl="node1" presStyleIdx="8" presStyleCnt="10" custScaleY="105620" custLinFactNeighborX="-8798" custLinFactNeighborY="-66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07754C-3C7F-4B2B-8461-2082B0955DCF}" type="pres">
      <dgm:prSet presAssocID="{12A9F149-4C5B-4FDE-8737-E520133C8EFD}" presName="sibTrans" presStyleLbl="bgSibTrans2D1" presStyleIdx="8" presStyleCnt="9" custFlipVert="1" custScaleX="25911" custScaleY="153687" custLinFactY="71857" custLinFactNeighborX="25488" custLinFactNeighborY="100000"/>
      <dgm:spPr/>
      <dgm:t>
        <a:bodyPr/>
        <a:lstStyle/>
        <a:p>
          <a:endParaRPr lang="ru-RU"/>
        </a:p>
      </dgm:t>
    </dgm:pt>
    <dgm:pt modelId="{6391B0B4-D2F1-4190-B372-4E91E818810E}" type="pres">
      <dgm:prSet presAssocID="{1CC53647-0BB5-40FF-9000-FB148BBD71DC}" presName="compNode" presStyleCnt="0"/>
      <dgm:spPr/>
    </dgm:pt>
    <dgm:pt modelId="{D9B9A41A-6407-430B-BCAA-FBB8CDD9921B}" type="pres">
      <dgm:prSet presAssocID="{1CC53647-0BB5-40FF-9000-FB148BBD71DC}" presName="dummyConnPt" presStyleCnt="0"/>
      <dgm:spPr/>
    </dgm:pt>
    <dgm:pt modelId="{AF75FFB1-035B-47B3-869F-90E9534D5F0C}" type="pres">
      <dgm:prSet presAssocID="{1CC53647-0BB5-40FF-9000-FB148BBD71DC}" presName="node" presStyleLbl="node1" presStyleIdx="9" presStyleCnt="10" custAng="11468952" custFlipVert="0" custFlipHor="1" custScaleX="3810" custScaleY="6075" custLinFactY="-2220" custLinFactNeighborX="17931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8FF62E6-3A72-4A13-A153-1D9AE92E6612}" srcId="{4CB522E7-A015-461D-A0C6-85A76BA6E162}" destId="{9280CB32-5803-4DA7-B026-CDDBA1A7007A}" srcOrd="6" destOrd="0" parTransId="{8E056077-1A13-4190-B0BE-A993BD1EB640}" sibTransId="{6E459569-B2E7-4D92-994D-BE8441B00239}"/>
    <dgm:cxn modelId="{D56FAC01-8F23-4AB2-83E0-89E291196ED2}" type="presOf" srcId="{900A912E-7DCF-4921-9430-D387170BB6C0}" destId="{BDE90844-C7D6-4BC9-A0AC-6DFAFB8B748A}" srcOrd="0" destOrd="0" presId="urn:microsoft.com/office/officeart/2005/8/layout/bProcess4"/>
    <dgm:cxn modelId="{290A67CD-FF6C-4444-B3E0-9F0C6BC98DC5}" type="presOf" srcId="{12A9F149-4C5B-4FDE-8737-E520133C8EFD}" destId="{6007754C-3C7F-4B2B-8461-2082B0955DCF}" srcOrd="0" destOrd="0" presId="urn:microsoft.com/office/officeart/2005/8/layout/bProcess4"/>
    <dgm:cxn modelId="{B60C5B4B-CD61-4B97-8935-556906C16567}" type="presOf" srcId="{42B45FD9-0904-4A0D-B95B-62E8183C7FA7}" destId="{F23FE025-E973-4C8F-91B5-A819FFFC53F6}" srcOrd="0" destOrd="0" presId="urn:microsoft.com/office/officeart/2005/8/layout/bProcess4"/>
    <dgm:cxn modelId="{CCD3F965-DB2F-457F-8AF7-E7840510F3EC}" srcId="{4CB522E7-A015-461D-A0C6-85A76BA6E162}" destId="{D62AFA8E-B68C-4FDA-BA8D-CA9B073095C5}" srcOrd="4" destOrd="0" parTransId="{DD88361C-2670-4BB1-B01A-CBFCE9AE8B84}" sibTransId="{CB548A1F-6571-42D5-A505-621862154A3F}"/>
    <dgm:cxn modelId="{AB4DDCDD-0813-43E6-8CD3-F25227760735}" type="presOf" srcId="{E4F24643-BB1A-465E-A29D-B039EB2645AA}" destId="{22C4A37D-AB29-46A1-88B3-16CC50534330}" srcOrd="0" destOrd="0" presId="urn:microsoft.com/office/officeart/2005/8/layout/bProcess4"/>
    <dgm:cxn modelId="{1841C316-B285-4278-BD4E-9B99091B0D2C}" type="presOf" srcId="{50DD0875-F116-4278-B23C-1D2A907149CE}" destId="{D682B3F8-2685-4659-80A9-1DB1199FC5DE}" srcOrd="0" destOrd="0" presId="urn:microsoft.com/office/officeart/2005/8/layout/bProcess4"/>
    <dgm:cxn modelId="{81E8F082-40A5-4972-9A51-4EADCB29839D}" srcId="{4CB522E7-A015-461D-A0C6-85A76BA6E162}" destId="{E4F24643-BB1A-465E-A29D-B039EB2645AA}" srcOrd="2" destOrd="0" parTransId="{A5D401B8-156E-489B-8A65-9F0A65720484}" sibTransId="{62771646-6A67-4FC5-8881-80357E750AE7}"/>
    <dgm:cxn modelId="{60C591DF-627C-4AE4-819C-784C943BE6AE}" srcId="{4CB522E7-A015-461D-A0C6-85A76BA6E162}" destId="{900A912E-7DCF-4921-9430-D387170BB6C0}" srcOrd="7" destOrd="0" parTransId="{5511D58B-3B0A-41CE-8FBF-AEF266619B50}" sibTransId="{98ECCD5E-7478-40A4-843A-A1D974594692}"/>
    <dgm:cxn modelId="{ACEF8E40-3979-4F8F-8B90-51972E50F13E}" type="presOf" srcId="{C49B8439-BC18-4024-A34A-2118A6B64AFB}" destId="{81B032AE-DE92-427A-9E2D-C5AF25293E6B}" srcOrd="0" destOrd="0" presId="urn:microsoft.com/office/officeart/2005/8/layout/bProcess4"/>
    <dgm:cxn modelId="{6A1BAB9F-5981-45FD-8A3A-E8AA0C79BA69}" type="presOf" srcId="{876CD110-B0A9-47C9-98B9-6DF19B9EE21D}" destId="{F8685FE3-B3B6-45B5-A7E7-9A8D850A2B2B}" srcOrd="0" destOrd="0" presId="urn:microsoft.com/office/officeart/2005/8/layout/bProcess4"/>
    <dgm:cxn modelId="{356EAF94-7020-44F4-9A24-483649508A85}" type="presOf" srcId="{D62AFA8E-B68C-4FDA-BA8D-CA9B073095C5}" destId="{21B551E9-91E6-41AA-A318-80792DEAC107}" srcOrd="0" destOrd="0" presId="urn:microsoft.com/office/officeart/2005/8/layout/bProcess4"/>
    <dgm:cxn modelId="{8F3CAE73-7152-450D-9881-ABA824236A32}" srcId="{4CB522E7-A015-461D-A0C6-85A76BA6E162}" destId="{876CD110-B0A9-47C9-98B9-6DF19B9EE21D}" srcOrd="5" destOrd="0" parTransId="{FC8623D7-0A09-4EB8-8159-EC30F09A55DC}" sibTransId="{95E0281D-CF42-4571-A4F4-1AC8199A51D3}"/>
    <dgm:cxn modelId="{CBBDFF64-A279-446B-96E9-3A45CBF581DB}" type="presOf" srcId="{4CB522E7-A015-461D-A0C6-85A76BA6E162}" destId="{57E957D0-2F8D-4AAB-8C0C-07786D40BC8F}" srcOrd="0" destOrd="0" presId="urn:microsoft.com/office/officeart/2005/8/layout/bProcess4"/>
    <dgm:cxn modelId="{DCE53DC4-51BC-4A15-A5A3-A274D8C5BD14}" type="presOf" srcId="{1CC53647-0BB5-40FF-9000-FB148BBD71DC}" destId="{AF75FFB1-035B-47B3-869F-90E9534D5F0C}" srcOrd="0" destOrd="0" presId="urn:microsoft.com/office/officeart/2005/8/layout/bProcess4"/>
    <dgm:cxn modelId="{34A05DCF-4948-48BB-BAFF-E4829E5F954B}" type="presOf" srcId="{9280CB32-5803-4DA7-B026-CDDBA1A7007A}" destId="{B791F386-4235-4A16-9813-C0F8B4F5AB12}" srcOrd="0" destOrd="0" presId="urn:microsoft.com/office/officeart/2005/8/layout/bProcess4"/>
    <dgm:cxn modelId="{AA86C1C9-B60B-44A1-9CB1-FA506C30151A}" type="presOf" srcId="{6E459569-B2E7-4D92-994D-BE8441B00239}" destId="{555815C8-B2E2-4816-8285-0505A35447EF}" srcOrd="0" destOrd="0" presId="urn:microsoft.com/office/officeart/2005/8/layout/bProcess4"/>
    <dgm:cxn modelId="{C9DD6E99-70BF-4FD7-A422-D128E614B165}" type="presOf" srcId="{98ECCD5E-7478-40A4-843A-A1D974594692}" destId="{DB89C081-2B3F-4D73-8130-83AE845EDAF6}" srcOrd="0" destOrd="0" presId="urn:microsoft.com/office/officeart/2005/8/layout/bProcess4"/>
    <dgm:cxn modelId="{A651F69F-9675-4DA7-925A-289B7211AB99}" type="presOf" srcId="{DAB17D02-30B6-4549-900E-5DAD0C5187CF}" destId="{BF008487-086B-410E-8254-4F543408AD4F}" srcOrd="0" destOrd="0" presId="urn:microsoft.com/office/officeart/2005/8/layout/bProcess4"/>
    <dgm:cxn modelId="{986CCF2E-D595-40B2-90DB-2ADD6649C027}" srcId="{4CB522E7-A015-461D-A0C6-85A76BA6E162}" destId="{DAB17D02-30B6-4549-900E-5DAD0C5187CF}" srcOrd="1" destOrd="0" parTransId="{852B7BE9-8999-4A52-BF47-C6DFE54C3B1C}" sibTransId="{3162859A-C7AE-44B3-9FEB-CAE11B4C2D8E}"/>
    <dgm:cxn modelId="{39A74500-3D9C-415D-86C6-CDF10F90D7D6}" type="presOf" srcId="{CB548A1F-6571-42D5-A505-621862154A3F}" destId="{1BCDEDF3-B353-4322-8AC2-C86D36216D5D}" srcOrd="0" destOrd="0" presId="urn:microsoft.com/office/officeart/2005/8/layout/bProcess4"/>
    <dgm:cxn modelId="{B29C03A2-26BE-4DB6-9BA3-BAB9A622B3E6}" type="presOf" srcId="{3162859A-C7AE-44B3-9FEB-CAE11B4C2D8E}" destId="{43F4D91C-F0A9-47B6-A23B-CEAAB4A924B7}" srcOrd="0" destOrd="0" presId="urn:microsoft.com/office/officeart/2005/8/layout/bProcess4"/>
    <dgm:cxn modelId="{980803E4-37B9-4DA0-B16C-A90CC1DC8A59}" srcId="{4CB522E7-A015-461D-A0C6-85A76BA6E162}" destId="{C49B8439-BC18-4024-A34A-2118A6B64AFB}" srcOrd="3" destOrd="0" parTransId="{2FDF00BA-329A-4F09-9C8A-DBBC08A8CCA4}" sibTransId="{42B45FD9-0904-4A0D-B95B-62E8183C7FA7}"/>
    <dgm:cxn modelId="{7263FFAD-B5E6-462D-B0FC-9DF0A0BA5817}" srcId="{4CB522E7-A015-461D-A0C6-85A76BA6E162}" destId="{1CC53647-0BB5-40FF-9000-FB148BBD71DC}" srcOrd="9" destOrd="0" parTransId="{B67706F7-B5AB-4FEB-9B16-3E29787924F2}" sibTransId="{93FCB249-5FC4-4EA4-961A-6E52A83B33B4}"/>
    <dgm:cxn modelId="{F618966D-4D3F-438F-8AB3-D44FD6D4B3DA}" srcId="{4CB522E7-A015-461D-A0C6-85A76BA6E162}" destId="{50DD0875-F116-4278-B23C-1D2A907149CE}" srcOrd="8" destOrd="0" parTransId="{D8FABBC1-0D42-41DE-AA07-F9C5A2F483DF}" sibTransId="{12A9F149-4C5B-4FDE-8737-E520133C8EFD}"/>
    <dgm:cxn modelId="{A2D890AF-2734-45C5-B75B-6D5873532851}" type="presOf" srcId="{320B4D1F-01FD-4A26-B14E-0281286697F6}" destId="{ACEB0EC2-4AA6-4FFE-8528-72B4D7C1D74B}" srcOrd="0" destOrd="0" presId="urn:microsoft.com/office/officeart/2005/8/layout/bProcess4"/>
    <dgm:cxn modelId="{A5E29974-B1FB-421D-B718-84DF3F6C1FDC}" type="presOf" srcId="{62771646-6A67-4FC5-8881-80357E750AE7}" destId="{5A85D658-0E20-47DF-BEF9-75E3C6BAC908}" srcOrd="0" destOrd="0" presId="urn:microsoft.com/office/officeart/2005/8/layout/bProcess4"/>
    <dgm:cxn modelId="{A01E7F40-8333-4D2A-B448-B802675A7349}" type="presOf" srcId="{95E0281D-CF42-4571-A4F4-1AC8199A51D3}" destId="{38035130-4BFA-4AC4-AED3-0D4820F00515}" srcOrd="0" destOrd="0" presId="urn:microsoft.com/office/officeart/2005/8/layout/bProcess4"/>
    <dgm:cxn modelId="{FEDB7283-7E8C-49D3-8D07-E0CBAECF583E}" type="presOf" srcId="{39C143C4-BBED-4BF4-9D10-DB2246FC30CE}" destId="{5E84E6ED-DD37-4538-B65A-98B65FA37059}" srcOrd="0" destOrd="0" presId="urn:microsoft.com/office/officeart/2005/8/layout/bProcess4"/>
    <dgm:cxn modelId="{F185C197-5BC7-41BF-AA57-6FC3B776C3D8}" srcId="{4CB522E7-A015-461D-A0C6-85A76BA6E162}" destId="{320B4D1F-01FD-4A26-B14E-0281286697F6}" srcOrd="0" destOrd="0" parTransId="{A18D04BC-EA70-4CC2-91FA-66158B3027B6}" sibTransId="{39C143C4-BBED-4BF4-9D10-DB2246FC30CE}"/>
    <dgm:cxn modelId="{1B3C2EB1-0132-4C14-A4E4-E67478FAD7A7}" type="presParOf" srcId="{57E957D0-2F8D-4AAB-8C0C-07786D40BC8F}" destId="{EEF47165-A7CA-4D39-AAF7-D5EF1C8ECFC4}" srcOrd="0" destOrd="0" presId="urn:microsoft.com/office/officeart/2005/8/layout/bProcess4"/>
    <dgm:cxn modelId="{E2F53D79-B7DF-4473-AF48-3284EBBFFEBA}" type="presParOf" srcId="{EEF47165-A7CA-4D39-AAF7-D5EF1C8ECFC4}" destId="{46FE5D12-A69E-46AE-9E91-7F9EF6398F12}" srcOrd="0" destOrd="0" presId="urn:microsoft.com/office/officeart/2005/8/layout/bProcess4"/>
    <dgm:cxn modelId="{A9266B44-E8B2-401B-A4CA-3C1BF093F3D7}" type="presParOf" srcId="{EEF47165-A7CA-4D39-AAF7-D5EF1C8ECFC4}" destId="{ACEB0EC2-4AA6-4FFE-8528-72B4D7C1D74B}" srcOrd="1" destOrd="0" presId="urn:microsoft.com/office/officeart/2005/8/layout/bProcess4"/>
    <dgm:cxn modelId="{4649DCDB-3B3C-402F-AB04-F05ED794F779}" type="presParOf" srcId="{57E957D0-2F8D-4AAB-8C0C-07786D40BC8F}" destId="{5E84E6ED-DD37-4538-B65A-98B65FA37059}" srcOrd="1" destOrd="0" presId="urn:microsoft.com/office/officeart/2005/8/layout/bProcess4"/>
    <dgm:cxn modelId="{C1917A15-1E24-40E8-AC72-2D50D8B0B37D}" type="presParOf" srcId="{57E957D0-2F8D-4AAB-8C0C-07786D40BC8F}" destId="{45738504-6E10-4316-817A-18757DA4E6B2}" srcOrd="2" destOrd="0" presId="urn:microsoft.com/office/officeart/2005/8/layout/bProcess4"/>
    <dgm:cxn modelId="{8CD75E8F-825E-406F-B8C2-D5386446F296}" type="presParOf" srcId="{45738504-6E10-4316-817A-18757DA4E6B2}" destId="{237E301C-8020-49A1-B866-DF7092BB92C8}" srcOrd="0" destOrd="0" presId="urn:microsoft.com/office/officeart/2005/8/layout/bProcess4"/>
    <dgm:cxn modelId="{2ADF3DDC-BE8C-47FD-8764-79F7C934414F}" type="presParOf" srcId="{45738504-6E10-4316-817A-18757DA4E6B2}" destId="{BF008487-086B-410E-8254-4F543408AD4F}" srcOrd="1" destOrd="0" presId="urn:microsoft.com/office/officeart/2005/8/layout/bProcess4"/>
    <dgm:cxn modelId="{330935BA-1E60-4E56-91AB-A1612D998754}" type="presParOf" srcId="{57E957D0-2F8D-4AAB-8C0C-07786D40BC8F}" destId="{43F4D91C-F0A9-47B6-A23B-CEAAB4A924B7}" srcOrd="3" destOrd="0" presId="urn:microsoft.com/office/officeart/2005/8/layout/bProcess4"/>
    <dgm:cxn modelId="{AE6535A3-F2DB-450F-945F-048C4E4ABA31}" type="presParOf" srcId="{57E957D0-2F8D-4AAB-8C0C-07786D40BC8F}" destId="{8E25BAA8-C84B-4D10-A22D-E8127EAE8A6F}" srcOrd="4" destOrd="0" presId="urn:microsoft.com/office/officeart/2005/8/layout/bProcess4"/>
    <dgm:cxn modelId="{15092FB2-2C7F-45A1-827A-D58ECD21E29A}" type="presParOf" srcId="{8E25BAA8-C84B-4D10-A22D-E8127EAE8A6F}" destId="{CA2549C4-2C85-4639-B788-B1DD5CFEACDD}" srcOrd="0" destOrd="0" presId="urn:microsoft.com/office/officeart/2005/8/layout/bProcess4"/>
    <dgm:cxn modelId="{4EBAB96B-4ADC-437B-8E41-053A6D5A7AB5}" type="presParOf" srcId="{8E25BAA8-C84B-4D10-A22D-E8127EAE8A6F}" destId="{22C4A37D-AB29-46A1-88B3-16CC50534330}" srcOrd="1" destOrd="0" presId="urn:microsoft.com/office/officeart/2005/8/layout/bProcess4"/>
    <dgm:cxn modelId="{3B70FF54-FC5E-409B-B003-E20F1D6C93C1}" type="presParOf" srcId="{57E957D0-2F8D-4AAB-8C0C-07786D40BC8F}" destId="{5A85D658-0E20-47DF-BEF9-75E3C6BAC908}" srcOrd="5" destOrd="0" presId="urn:microsoft.com/office/officeart/2005/8/layout/bProcess4"/>
    <dgm:cxn modelId="{C11EFC58-9CCF-496C-9B7B-E69BA085758B}" type="presParOf" srcId="{57E957D0-2F8D-4AAB-8C0C-07786D40BC8F}" destId="{B01613D1-F53A-4AAF-8BEF-9A223D130A5E}" srcOrd="6" destOrd="0" presId="urn:microsoft.com/office/officeart/2005/8/layout/bProcess4"/>
    <dgm:cxn modelId="{7A785238-0F0A-41B8-9064-D1093D1513CF}" type="presParOf" srcId="{B01613D1-F53A-4AAF-8BEF-9A223D130A5E}" destId="{25991C21-516F-4795-A9E3-963524055B1B}" srcOrd="0" destOrd="0" presId="urn:microsoft.com/office/officeart/2005/8/layout/bProcess4"/>
    <dgm:cxn modelId="{3062BCC0-302E-42BE-A030-01205C7050FE}" type="presParOf" srcId="{B01613D1-F53A-4AAF-8BEF-9A223D130A5E}" destId="{81B032AE-DE92-427A-9E2D-C5AF25293E6B}" srcOrd="1" destOrd="0" presId="urn:microsoft.com/office/officeart/2005/8/layout/bProcess4"/>
    <dgm:cxn modelId="{C6DE889B-1F2B-49F2-9C7D-D230FAA22966}" type="presParOf" srcId="{57E957D0-2F8D-4AAB-8C0C-07786D40BC8F}" destId="{F23FE025-E973-4C8F-91B5-A819FFFC53F6}" srcOrd="7" destOrd="0" presId="urn:microsoft.com/office/officeart/2005/8/layout/bProcess4"/>
    <dgm:cxn modelId="{6BF44317-33FB-4DF7-9722-298357EB27AD}" type="presParOf" srcId="{57E957D0-2F8D-4AAB-8C0C-07786D40BC8F}" destId="{D15F8CFF-3BBF-4DE0-9776-4249614BCDDB}" srcOrd="8" destOrd="0" presId="urn:microsoft.com/office/officeart/2005/8/layout/bProcess4"/>
    <dgm:cxn modelId="{9F92EBE0-7B0C-428C-B9AF-A79D00555057}" type="presParOf" srcId="{D15F8CFF-3BBF-4DE0-9776-4249614BCDDB}" destId="{1FCA0C6D-DF2A-4CA3-A48D-6AB980A89CDB}" srcOrd="0" destOrd="0" presId="urn:microsoft.com/office/officeart/2005/8/layout/bProcess4"/>
    <dgm:cxn modelId="{FD7D6DB9-27C5-46FC-B1EF-A7C305D678FE}" type="presParOf" srcId="{D15F8CFF-3BBF-4DE0-9776-4249614BCDDB}" destId="{21B551E9-91E6-41AA-A318-80792DEAC107}" srcOrd="1" destOrd="0" presId="urn:microsoft.com/office/officeart/2005/8/layout/bProcess4"/>
    <dgm:cxn modelId="{9D8CE2E5-2381-4C76-82C9-6D318E4B4B16}" type="presParOf" srcId="{57E957D0-2F8D-4AAB-8C0C-07786D40BC8F}" destId="{1BCDEDF3-B353-4322-8AC2-C86D36216D5D}" srcOrd="9" destOrd="0" presId="urn:microsoft.com/office/officeart/2005/8/layout/bProcess4"/>
    <dgm:cxn modelId="{EA2F7B94-3A83-4717-B858-F92250CDAAAF}" type="presParOf" srcId="{57E957D0-2F8D-4AAB-8C0C-07786D40BC8F}" destId="{94BD5020-B294-4E41-AFD4-249CB1929B9B}" srcOrd="10" destOrd="0" presId="urn:microsoft.com/office/officeart/2005/8/layout/bProcess4"/>
    <dgm:cxn modelId="{93514C8E-CAA3-47D8-9A34-90642B41099F}" type="presParOf" srcId="{94BD5020-B294-4E41-AFD4-249CB1929B9B}" destId="{60F2A443-F893-4ABA-A397-22F68708FC2D}" srcOrd="0" destOrd="0" presId="urn:microsoft.com/office/officeart/2005/8/layout/bProcess4"/>
    <dgm:cxn modelId="{EE8FCC0A-7979-4F9C-8DF5-6DDFDBF32B89}" type="presParOf" srcId="{94BD5020-B294-4E41-AFD4-249CB1929B9B}" destId="{F8685FE3-B3B6-45B5-A7E7-9A8D850A2B2B}" srcOrd="1" destOrd="0" presId="urn:microsoft.com/office/officeart/2005/8/layout/bProcess4"/>
    <dgm:cxn modelId="{6605EA58-320F-45D1-A160-C2A791377B8D}" type="presParOf" srcId="{57E957D0-2F8D-4AAB-8C0C-07786D40BC8F}" destId="{38035130-4BFA-4AC4-AED3-0D4820F00515}" srcOrd="11" destOrd="0" presId="urn:microsoft.com/office/officeart/2005/8/layout/bProcess4"/>
    <dgm:cxn modelId="{CCF66CE1-A057-4996-9EC1-1CB5F08289AF}" type="presParOf" srcId="{57E957D0-2F8D-4AAB-8C0C-07786D40BC8F}" destId="{9522E4FE-B577-4B1B-9CC1-BF12ABE314BB}" srcOrd="12" destOrd="0" presId="urn:microsoft.com/office/officeart/2005/8/layout/bProcess4"/>
    <dgm:cxn modelId="{F336DE4D-5918-40C0-97D5-7478651A3AF8}" type="presParOf" srcId="{9522E4FE-B577-4B1B-9CC1-BF12ABE314BB}" destId="{3166508D-952F-4887-A0DA-9192F49A0809}" srcOrd="0" destOrd="0" presId="urn:microsoft.com/office/officeart/2005/8/layout/bProcess4"/>
    <dgm:cxn modelId="{04D88004-641F-478D-8C13-9731F68B63D1}" type="presParOf" srcId="{9522E4FE-B577-4B1B-9CC1-BF12ABE314BB}" destId="{B791F386-4235-4A16-9813-C0F8B4F5AB12}" srcOrd="1" destOrd="0" presId="urn:microsoft.com/office/officeart/2005/8/layout/bProcess4"/>
    <dgm:cxn modelId="{7C90D6C0-6FF3-4522-BE77-22542A5C0D79}" type="presParOf" srcId="{57E957D0-2F8D-4AAB-8C0C-07786D40BC8F}" destId="{555815C8-B2E2-4816-8285-0505A35447EF}" srcOrd="13" destOrd="0" presId="urn:microsoft.com/office/officeart/2005/8/layout/bProcess4"/>
    <dgm:cxn modelId="{E8D603BC-40E3-4564-8164-A878770F0A10}" type="presParOf" srcId="{57E957D0-2F8D-4AAB-8C0C-07786D40BC8F}" destId="{00F9A8D7-376C-4463-917A-2B57A2F82951}" srcOrd="14" destOrd="0" presId="urn:microsoft.com/office/officeart/2005/8/layout/bProcess4"/>
    <dgm:cxn modelId="{0233FA9D-46A3-45DE-B8E2-F0FD149673BF}" type="presParOf" srcId="{00F9A8D7-376C-4463-917A-2B57A2F82951}" destId="{05C0648D-B2DA-4204-AB63-9C60532B1FD4}" srcOrd="0" destOrd="0" presId="urn:microsoft.com/office/officeart/2005/8/layout/bProcess4"/>
    <dgm:cxn modelId="{8C85613B-9307-4EEB-B674-2D6526FFE0CD}" type="presParOf" srcId="{00F9A8D7-376C-4463-917A-2B57A2F82951}" destId="{BDE90844-C7D6-4BC9-A0AC-6DFAFB8B748A}" srcOrd="1" destOrd="0" presId="urn:microsoft.com/office/officeart/2005/8/layout/bProcess4"/>
    <dgm:cxn modelId="{783D032C-6880-443F-A738-6A8B5F62CF35}" type="presParOf" srcId="{57E957D0-2F8D-4AAB-8C0C-07786D40BC8F}" destId="{DB89C081-2B3F-4D73-8130-83AE845EDAF6}" srcOrd="15" destOrd="0" presId="urn:microsoft.com/office/officeart/2005/8/layout/bProcess4"/>
    <dgm:cxn modelId="{F1437377-DE66-40D4-AF2D-436BE8A498DE}" type="presParOf" srcId="{57E957D0-2F8D-4AAB-8C0C-07786D40BC8F}" destId="{7C6FFA2A-5591-4027-B047-D0BC1306EC42}" srcOrd="16" destOrd="0" presId="urn:microsoft.com/office/officeart/2005/8/layout/bProcess4"/>
    <dgm:cxn modelId="{049FFAFC-38F0-46AF-B99A-26C8698354AF}" type="presParOf" srcId="{7C6FFA2A-5591-4027-B047-D0BC1306EC42}" destId="{5EB7234E-EDF7-4AA1-90E3-F4952FC510FD}" srcOrd="0" destOrd="0" presId="urn:microsoft.com/office/officeart/2005/8/layout/bProcess4"/>
    <dgm:cxn modelId="{5AD97882-183B-4D39-8B55-FC8365C4FF36}" type="presParOf" srcId="{7C6FFA2A-5591-4027-B047-D0BC1306EC42}" destId="{D682B3F8-2685-4659-80A9-1DB1199FC5DE}" srcOrd="1" destOrd="0" presId="urn:microsoft.com/office/officeart/2005/8/layout/bProcess4"/>
    <dgm:cxn modelId="{0ABC7CBF-9551-4C4B-A0BC-4A138A1D2372}" type="presParOf" srcId="{57E957D0-2F8D-4AAB-8C0C-07786D40BC8F}" destId="{6007754C-3C7F-4B2B-8461-2082B0955DCF}" srcOrd="17" destOrd="0" presId="urn:microsoft.com/office/officeart/2005/8/layout/bProcess4"/>
    <dgm:cxn modelId="{C7E1954A-669A-484E-8586-63E87F19BF75}" type="presParOf" srcId="{57E957D0-2F8D-4AAB-8C0C-07786D40BC8F}" destId="{6391B0B4-D2F1-4190-B372-4E91E818810E}" srcOrd="18" destOrd="0" presId="urn:microsoft.com/office/officeart/2005/8/layout/bProcess4"/>
    <dgm:cxn modelId="{66A6CC78-A9C1-419E-AA33-C62E5232F669}" type="presParOf" srcId="{6391B0B4-D2F1-4190-B372-4E91E818810E}" destId="{D9B9A41A-6407-430B-BCAA-FBB8CDD9921B}" srcOrd="0" destOrd="0" presId="urn:microsoft.com/office/officeart/2005/8/layout/bProcess4"/>
    <dgm:cxn modelId="{4B7F2549-71A4-4520-A9D3-377AA9E30216}" type="presParOf" srcId="{6391B0B4-D2F1-4190-B372-4E91E818810E}" destId="{AF75FFB1-035B-47B3-869F-90E9534D5F0C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8FA9499-E948-4882-911E-944F6CEC5240}" type="doc">
      <dgm:prSet loTypeId="urn:microsoft.com/office/officeart/2005/8/layout/pyramid2" loCatId="list" qsTypeId="urn:microsoft.com/office/officeart/2005/8/quickstyle/3d1" qsCatId="3D" csTypeId="urn:microsoft.com/office/officeart/2005/8/colors/colorful4" csCatId="colorful" phldr="1"/>
      <dgm:spPr/>
    </dgm:pt>
    <dgm:pt modelId="{3CAD036F-676C-42E9-B4E7-7AD276214F48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400" b="1" u="sng" cap="all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бюджеты субъектов Российской Федерации и бюджеты территориальных государственных внебюджетных фондов</a:t>
          </a:r>
        </a:p>
        <a:p>
          <a:pPr>
            <a:spcAft>
              <a:spcPts val="0"/>
            </a:spcAft>
          </a:pPr>
          <a:r>
            <a:rPr lang="ru-RU" sz="1400" b="0" cap="none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(второй уровень)                                                                                </a:t>
          </a:r>
        </a:p>
      </dgm:t>
    </dgm:pt>
    <dgm:pt modelId="{93EF601D-B7BD-43E7-8510-09F4D6D62BAA}" type="parTrans" cxnId="{524DA8C2-CCD7-49D6-816A-A6B5656942DA}">
      <dgm:prSet/>
      <dgm:spPr/>
      <dgm:t>
        <a:bodyPr/>
        <a:lstStyle/>
        <a:p>
          <a:endParaRPr lang="ru-RU">
            <a:solidFill>
              <a:schemeClr val="bg2">
                <a:lumMod val="25000"/>
              </a:schemeClr>
            </a:solidFill>
          </a:endParaRPr>
        </a:p>
      </dgm:t>
    </dgm:pt>
    <dgm:pt modelId="{4C01AAF1-2615-432B-AF0F-454FB57B2EC6}" type="sibTrans" cxnId="{524DA8C2-CCD7-49D6-816A-A6B5656942DA}">
      <dgm:prSet/>
      <dgm:spPr/>
      <dgm:t>
        <a:bodyPr/>
        <a:lstStyle/>
        <a:p>
          <a:endParaRPr lang="ru-RU">
            <a:solidFill>
              <a:schemeClr val="bg2">
                <a:lumMod val="25000"/>
              </a:schemeClr>
            </a:solidFill>
          </a:endParaRPr>
        </a:p>
      </dgm:t>
    </dgm:pt>
    <dgm:pt modelId="{8A128F94-5145-4FD2-9FDF-94E92AA01A59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400" b="1" u="sng" cap="all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Местные бюджеты</a:t>
          </a:r>
        </a:p>
        <a:p>
          <a:pPr>
            <a:spcAft>
              <a:spcPts val="0"/>
            </a:spcAft>
          </a:pPr>
          <a:r>
            <a:rPr lang="ru-RU" sz="1400" b="0" cap="none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(третий уровень)</a:t>
          </a:r>
          <a:endParaRPr lang="ru-RU" sz="1400" b="1" u="sng" cap="all" spc="0" dirty="0">
            <a:ln/>
            <a:solidFill>
              <a:schemeClr val="accent4">
                <a:lumMod val="75000"/>
              </a:schemeClr>
            </a:solidFill>
            <a:effectLst>
              <a:reflection blurRad="10000" stA="55000" endPos="48000" dist="500" dir="5400000" sy="-100000" algn="bl" rotWithShape="0"/>
            </a:effectLst>
            <a:latin typeface="Times New Roman" pitchFamily="18" charset="0"/>
            <a:cs typeface="Times New Roman" pitchFamily="18" charset="0"/>
          </a:endParaRPr>
        </a:p>
      </dgm:t>
    </dgm:pt>
    <dgm:pt modelId="{BBBCD6F0-581D-493E-B506-3CAA79D618B6}" type="parTrans" cxnId="{ABEEA402-4DB7-43BC-B2F6-A4322C71C822}">
      <dgm:prSet/>
      <dgm:spPr/>
      <dgm:t>
        <a:bodyPr/>
        <a:lstStyle/>
        <a:p>
          <a:endParaRPr lang="ru-RU">
            <a:solidFill>
              <a:schemeClr val="bg2">
                <a:lumMod val="25000"/>
              </a:schemeClr>
            </a:solidFill>
          </a:endParaRPr>
        </a:p>
      </dgm:t>
    </dgm:pt>
    <dgm:pt modelId="{D6682444-62E8-4D26-A9CA-44763B2A0821}" type="sibTrans" cxnId="{ABEEA402-4DB7-43BC-B2F6-A4322C71C822}">
      <dgm:prSet/>
      <dgm:spPr/>
      <dgm:t>
        <a:bodyPr/>
        <a:lstStyle/>
        <a:p>
          <a:endParaRPr lang="ru-RU">
            <a:solidFill>
              <a:schemeClr val="bg2">
                <a:lumMod val="25000"/>
              </a:schemeClr>
            </a:solidFill>
          </a:endParaRPr>
        </a:p>
      </dgm:t>
    </dgm:pt>
    <dgm:pt modelId="{CB508D1F-247C-4607-BDA6-BE38337B3325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400" b="1" i="0" u="sng" cap="all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Федеральный и бюджеты государственных внебюджетных фондов Российской Федерации</a:t>
          </a:r>
        </a:p>
        <a:p>
          <a:pPr>
            <a:spcAft>
              <a:spcPts val="0"/>
            </a:spcAft>
          </a:pPr>
          <a:r>
            <a:rPr lang="ru-RU" sz="1400" b="0" i="0" cap="none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(первый уровень)                                                                 </a:t>
          </a:r>
          <a:r>
            <a:rPr lang="ru-RU" sz="1400" b="0" i="0" cap="all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Разрабатывается и утверждается в форме федерального закона</a:t>
          </a:r>
        </a:p>
      </dgm:t>
    </dgm:pt>
    <dgm:pt modelId="{982B3096-8DF7-44E2-BD63-27C002846BA5}" type="sibTrans" cxnId="{6AB9ECE8-4A0C-44CD-BEE2-2040052F562E}">
      <dgm:prSet/>
      <dgm:spPr/>
      <dgm:t>
        <a:bodyPr/>
        <a:lstStyle/>
        <a:p>
          <a:endParaRPr lang="ru-RU">
            <a:solidFill>
              <a:schemeClr val="bg2">
                <a:lumMod val="25000"/>
              </a:schemeClr>
            </a:solidFill>
          </a:endParaRPr>
        </a:p>
      </dgm:t>
    </dgm:pt>
    <dgm:pt modelId="{FF5D04B8-462D-4EB1-B586-FD60A238F375}" type="parTrans" cxnId="{6AB9ECE8-4A0C-44CD-BEE2-2040052F562E}">
      <dgm:prSet/>
      <dgm:spPr/>
      <dgm:t>
        <a:bodyPr/>
        <a:lstStyle/>
        <a:p>
          <a:endParaRPr lang="ru-RU">
            <a:solidFill>
              <a:schemeClr val="bg2">
                <a:lumMod val="25000"/>
              </a:schemeClr>
            </a:solidFill>
          </a:endParaRPr>
        </a:p>
      </dgm:t>
    </dgm:pt>
    <dgm:pt modelId="{6EBAD2FD-E422-49A9-87B8-5BC0CD55492A}" type="pres">
      <dgm:prSet presAssocID="{58FA9499-E948-4882-911E-944F6CEC5240}" presName="compositeShape" presStyleCnt="0">
        <dgm:presLayoutVars>
          <dgm:dir/>
          <dgm:resizeHandles/>
        </dgm:presLayoutVars>
      </dgm:prSet>
      <dgm:spPr/>
    </dgm:pt>
    <dgm:pt modelId="{7109BAA9-7D5D-4DD2-A930-3F226A93CC8C}" type="pres">
      <dgm:prSet presAssocID="{58FA9499-E948-4882-911E-944F6CEC5240}" presName="pyramid" presStyleLbl="node1" presStyleIdx="0" presStyleCnt="1" custLinFactNeighborX="20989" custLinFactNeighborY="-5029"/>
      <dgm:spPr/>
    </dgm:pt>
    <dgm:pt modelId="{3A8EA0F0-9112-4DA6-AFCC-0A0EAF44A95A}" type="pres">
      <dgm:prSet presAssocID="{58FA9499-E948-4882-911E-944F6CEC5240}" presName="theList" presStyleCnt="0"/>
      <dgm:spPr/>
    </dgm:pt>
    <dgm:pt modelId="{94F933AA-8A67-48FD-A068-B473A1BF0790}" type="pres">
      <dgm:prSet presAssocID="{CB508D1F-247C-4607-BDA6-BE38337B3325}" presName="aNode" presStyleLbl="fgAcc1" presStyleIdx="0" presStyleCnt="3" custScaleX="138473" custScaleY="144021" custLinFactNeighborX="-8836" custLinFactNeighborY="789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F69FB5-51AA-4B9D-AD97-E8D69A82F7E5}" type="pres">
      <dgm:prSet presAssocID="{CB508D1F-247C-4607-BDA6-BE38337B3325}" presName="aSpace" presStyleCnt="0"/>
      <dgm:spPr/>
    </dgm:pt>
    <dgm:pt modelId="{46CB21C9-8DCC-4017-AFD1-8A410B5CFE91}" type="pres">
      <dgm:prSet presAssocID="{3CAD036F-676C-42E9-B4E7-7AD276214F48}" presName="aNode" presStyleLbl="fgAcc1" presStyleIdx="1" presStyleCnt="3" custAng="0" custScaleX="87956" custScaleY="141128" custLinFactY="15053" custLinFactNeighborX="-13534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CB4E09-4392-4CC1-9BFF-53A9A304DC2E}" type="pres">
      <dgm:prSet presAssocID="{3CAD036F-676C-42E9-B4E7-7AD276214F48}" presName="aSpace" presStyleCnt="0"/>
      <dgm:spPr/>
    </dgm:pt>
    <dgm:pt modelId="{A1864C98-045B-4222-8878-2568A5836916}" type="pres">
      <dgm:prSet presAssocID="{8A128F94-5145-4FD2-9FDF-94E92AA01A59}" presName="aNode" presStyleLbl="fgAcc1" presStyleIdx="2" presStyleCnt="3" custScaleX="61455" custScaleY="78682" custLinFactY="27440" custLinFactNeighborX="-11499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8AE616-363E-4EB6-BC0B-C8603CCC32B0}" type="pres">
      <dgm:prSet presAssocID="{8A128F94-5145-4FD2-9FDF-94E92AA01A59}" presName="aSpace" presStyleCnt="0"/>
      <dgm:spPr/>
    </dgm:pt>
  </dgm:ptLst>
  <dgm:cxnLst>
    <dgm:cxn modelId="{886CA925-3C55-4D73-A6A7-D6A148BAE343}" type="presOf" srcId="{3CAD036F-676C-42E9-B4E7-7AD276214F48}" destId="{46CB21C9-8DCC-4017-AFD1-8A410B5CFE91}" srcOrd="0" destOrd="0" presId="urn:microsoft.com/office/officeart/2005/8/layout/pyramid2"/>
    <dgm:cxn modelId="{70B3C9DB-7AD7-415D-A7C0-E19B4140F458}" type="presOf" srcId="{CB508D1F-247C-4607-BDA6-BE38337B3325}" destId="{94F933AA-8A67-48FD-A068-B473A1BF0790}" srcOrd="0" destOrd="0" presId="urn:microsoft.com/office/officeart/2005/8/layout/pyramid2"/>
    <dgm:cxn modelId="{524DA8C2-CCD7-49D6-816A-A6B5656942DA}" srcId="{58FA9499-E948-4882-911E-944F6CEC5240}" destId="{3CAD036F-676C-42E9-B4E7-7AD276214F48}" srcOrd="1" destOrd="0" parTransId="{93EF601D-B7BD-43E7-8510-09F4D6D62BAA}" sibTransId="{4C01AAF1-2615-432B-AF0F-454FB57B2EC6}"/>
    <dgm:cxn modelId="{4E5057CC-6164-4787-A5E7-5C74AE1C35BA}" type="presOf" srcId="{58FA9499-E948-4882-911E-944F6CEC5240}" destId="{6EBAD2FD-E422-49A9-87B8-5BC0CD55492A}" srcOrd="0" destOrd="0" presId="urn:microsoft.com/office/officeart/2005/8/layout/pyramid2"/>
    <dgm:cxn modelId="{8FA0C60C-B172-4795-909D-6E34BF074EB5}" type="presOf" srcId="{8A128F94-5145-4FD2-9FDF-94E92AA01A59}" destId="{A1864C98-045B-4222-8878-2568A5836916}" srcOrd="0" destOrd="0" presId="urn:microsoft.com/office/officeart/2005/8/layout/pyramid2"/>
    <dgm:cxn modelId="{6AB9ECE8-4A0C-44CD-BEE2-2040052F562E}" srcId="{58FA9499-E948-4882-911E-944F6CEC5240}" destId="{CB508D1F-247C-4607-BDA6-BE38337B3325}" srcOrd="0" destOrd="0" parTransId="{FF5D04B8-462D-4EB1-B586-FD60A238F375}" sibTransId="{982B3096-8DF7-44E2-BD63-27C002846BA5}"/>
    <dgm:cxn modelId="{ABEEA402-4DB7-43BC-B2F6-A4322C71C822}" srcId="{58FA9499-E948-4882-911E-944F6CEC5240}" destId="{8A128F94-5145-4FD2-9FDF-94E92AA01A59}" srcOrd="2" destOrd="0" parTransId="{BBBCD6F0-581D-493E-B506-3CAA79D618B6}" sibTransId="{D6682444-62E8-4D26-A9CA-44763B2A0821}"/>
    <dgm:cxn modelId="{BA031ECC-5727-4FED-BA65-E8A0230916D4}" type="presParOf" srcId="{6EBAD2FD-E422-49A9-87B8-5BC0CD55492A}" destId="{7109BAA9-7D5D-4DD2-A930-3F226A93CC8C}" srcOrd="0" destOrd="0" presId="urn:microsoft.com/office/officeart/2005/8/layout/pyramid2"/>
    <dgm:cxn modelId="{CEC6CACA-A160-49B7-A852-337037FD8F4F}" type="presParOf" srcId="{6EBAD2FD-E422-49A9-87B8-5BC0CD55492A}" destId="{3A8EA0F0-9112-4DA6-AFCC-0A0EAF44A95A}" srcOrd="1" destOrd="0" presId="urn:microsoft.com/office/officeart/2005/8/layout/pyramid2"/>
    <dgm:cxn modelId="{48057D9D-BE64-4876-A289-A754254E461F}" type="presParOf" srcId="{3A8EA0F0-9112-4DA6-AFCC-0A0EAF44A95A}" destId="{94F933AA-8A67-48FD-A068-B473A1BF0790}" srcOrd="0" destOrd="0" presId="urn:microsoft.com/office/officeart/2005/8/layout/pyramid2"/>
    <dgm:cxn modelId="{11EFA23F-364B-4A7D-A818-29E250D52615}" type="presParOf" srcId="{3A8EA0F0-9112-4DA6-AFCC-0A0EAF44A95A}" destId="{1BF69FB5-51AA-4B9D-AD97-E8D69A82F7E5}" srcOrd="1" destOrd="0" presId="urn:microsoft.com/office/officeart/2005/8/layout/pyramid2"/>
    <dgm:cxn modelId="{C40E24A7-4001-4A9E-BB50-B07524F6A1E0}" type="presParOf" srcId="{3A8EA0F0-9112-4DA6-AFCC-0A0EAF44A95A}" destId="{46CB21C9-8DCC-4017-AFD1-8A410B5CFE91}" srcOrd="2" destOrd="0" presId="urn:microsoft.com/office/officeart/2005/8/layout/pyramid2"/>
    <dgm:cxn modelId="{8E9C8D5F-919A-4C36-8C1B-6F407DC5A970}" type="presParOf" srcId="{3A8EA0F0-9112-4DA6-AFCC-0A0EAF44A95A}" destId="{D4CB4E09-4392-4CC1-9BFF-53A9A304DC2E}" srcOrd="3" destOrd="0" presId="urn:microsoft.com/office/officeart/2005/8/layout/pyramid2"/>
    <dgm:cxn modelId="{DD567614-F34E-4EA0-88DD-8DFB4B2D3A59}" type="presParOf" srcId="{3A8EA0F0-9112-4DA6-AFCC-0A0EAF44A95A}" destId="{A1864C98-045B-4222-8878-2568A5836916}" srcOrd="4" destOrd="0" presId="urn:microsoft.com/office/officeart/2005/8/layout/pyramid2"/>
    <dgm:cxn modelId="{C4B2677C-38BB-44C3-945A-2AF43DF99485}" type="presParOf" srcId="{3A8EA0F0-9112-4DA6-AFCC-0A0EAF44A95A}" destId="{4F8AE616-363E-4EB6-BC0B-C8603CCC32B0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C2B3064-6F70-4153-AB77-41F1237C6AD0}" type="doc">
      <dgm:prSet loTypeId="urn:microsoft.com/office/officeart/2005/8/layout/funnel1" loCatId="relationship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D00AA891-0AEB-4AB9-89DB-568720AAD89F}">
      <dgm:prSet phldrT="[Текст]"/>
      <dgm:spPr/>
      <dgm:t>
        <a:bodyPr/>
        <a:lstStyle/>
        <a:p>
          <a:r>
            <a:rPr lang="ru-RU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НЕНАЛОГОВЫЕ ДОХОДЫ </a:t>
          </a:r>
        </a:p>
      </dgm:t>
    </dgm:pt>
    <dgm:pt modelId="{1E25ED2E-9E1E-41F6-8DA2-1E170E4D44C9}" type="parTrans" cxnId="{67B1A974-6F63-4B33-9C14-6F52FF5AC4B9}">
      <dgm:prSet/>
      <dgm:spPr/>
      <dgm:t>
        <a:bodyPr/>
        <a:lstStyle/>
        <a:p>
          <a:endParaRPr lang="ru-RU"/>
        </a:p>
      </dgm:t>
    </dgm:pt>
    <dgm:pt modelId="{8BFA5324-8163-41AB-980E-99DE24919DCF}" type="sibTrans" cxnId="{67B1A974-6F63-4B33-9C14-6F52FF5AC4B9}">
      <dgm:prSet/>
      <dgm:spPr/>
      <dgm:t>
        <a:bodyPr/>
        <a:lstStyle/>
        <a:p>
          <a:endParaRPr lang="ru-RU"/>
        </a:p>
      </dgm:t>
    </dgm:pt>
    <dgm:pt modelId="{4D73C228-E947-4351-B1EF-14979A69C090}">
      <dgm:prSet phldrT="[Текст]"/>
      <dgm:spPr/>
      <dgm:t>
        <a:bodyPr/>
        <a:lstStyle/>
        <a:p>
          <a:r>
            <a:rPr lang="ru-RU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НАЛОГОВЫЕ ДОХОДЫ</a:t>
          </a:r>
        </a:p>
      </dgm:t>
    </dgm:pt>
    <dgm:pt modelId="{83BD65F0-39C2-4487-AADC-5B469E88132B}" type="parTrans" cxnId="{2DD17303-CF97-4427-9E64-0252E8ECCEBC}">
      <dgm:prSet/>
      <dgm:spPr/>
      <dgm:t>
        <a:bodyPr/>
        <a:lstStyle/>
        <a:p>
          <a:endParaRPr lang="ru-RU"/>
        </a:p>
      </dgm:t>
    </dgm:pt>
    <dgm:pt modelId="{188B2A5B-9261-45C9-B881-749DEB01104A}" type="sibTrans" cxnId="{2DD17303-CF97-4427-9E64-0252E8ECCEBC}">
      <dgm:prSet/>
      <dgm:spPr/>
      <dgm:t>
        <a:bodyPr/>
        <a:lstStyle/>
        <a:p>
          <a:endParaRPr lang="ru-RU"/>
        </a:p>
      </dgm:t>
    </dgm:pt>
    <dgm:pt modelId="{22EC9F48-6DDD-4308-9C57-8D175D49BF5C}">
      <dgm:prSet phldrT="[Текст]"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БЕЗВОЗМЕЗДНЫЕ ПОСТУПЛЕНИЯ</a:t>
          </a:r>
        </a:p>
      </dgm:t>
    </dgm:pt>
    <dgm:pt modelId="{B957494A-518A-4856-B0A4-A0C275021734}" type="parTrans" cxnId="{0BF5C4A1-B3C9-4DB1-A8AE-6F19D060065A}">
      <dgm:prSet/>
      <dgm:spPr/>
      <dgm:t>
        <a:bodyPr/>
        <a:lstStyle/>
        <a:p>
          <a:endParaRPr lang="ru-RU"/>
        </a:p>
      </dgm:t>
    </dgm:pt>
    <dgm:pt modelId="{C86FF0EE-9E5B-488E-A0E7-391C4E612A74}" type="sibTrans" cxnId="{0BF5C4A1-B3C9-4DB1-A8AE-6F19D060065A}">
      <dgm:prSet/>
      <dgm:spPr/>
      <dgm:t>
        <a:bodyPr/>
        <a:lstStyle/>
        <a:p>
          <a:endParaRPr lang="ru-RU"/>
        </a:p>
      </dgm:t>
    </dgm:pt>
    <dgm:pt modelId="{F3015FC5-3964-48E9-9DD4-C1C0127BEB26}">
      <dgm:prSet phldrT="[Текст]"/>
      <dgm:spPr/>
      <dgm:t>
        <a:bodyPr/>
        <a:lstStyle/>
        <a:p>
          <a:r>
            <a:rPr lang="ru-RU" b="1" dirty="0">
              <a:ln/>
              <a:solidFill>
                <a:schemeClr val="accent5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rPr>
            <a:t>ДОХОДЫ БЮДЖЕТА</a:t>
          </a:r>
        </a:p>
      </dgm:t>
    </dgm:pt>
    <dgm:pt modelId="{13A5B0E3-1164-4876-A5A5-6E47CFE940DD}" type="parTrans" cxnId="{D5A9FF49-DE52-405F-A8E6-377B15B364A7}">
      <dgm:prSet/>
      <dgm:spPr/>
      <dgm:t>
        <a:bodyPr/>
        <a:lstStyle/>
        <a:p>
          <a:endParaRPr lang="ru-RU"/>
        </a:p>
      </dgm:t>
    </dgm:pt>
    <dgm:pt modelId="{029BCC77-7E84-43DF-AC66-058140A1F8C9}" type="sibTrans" cxnId="{D5A9FF49-DE52-405F-A8E6-377B15B364A7}">
      <dgm:prSet/>
      <dgm:spPr/>
      <dgm:t>
        <a:bodyPr/>
        <a:lstStyle/>
        <a:p>
          <a:endParaRPr lang="ru-RU"/>
        </a:p>
      </dgm:t>
    </dgm:pt>
    <dgm:pt modelId="{9762A0EA-CB44-42C7-B638-BB607138EB68}" type="pres">
      <dgm:prSet presAssocID="{AC2B3064-6F70-4153-AB77-41F1237C6AD0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9690E5B-0E05-4C8A-9551-2D9D3B3ABBBB}" type="pres">
      <dgm:prSet presAssocID="{AC2B3064-6F70-4153-AB77-41F1237C6AD0}" presName="ellipse" presStyleLbl="trBgShp" presStyleIdx="0" presStyleCnt="1"/>
      <dgm:spPr/>
    </dgm:pt>
    <dgm:pt modelId="{C79630A9-F26F-4F6B-8F25-F92FEDE3853E}" type="pres">
      <dgm:prSet presAssocID="{AC2B3064-6F70-4153-AB77-41F1237C6AD0}" presName="arrow1" presStyleLbl="fgShp" presStyleIdx="0" presStyleCnt="1"/>
      <dgm:spPr/>
    </dgm:pt>
    <dgm:pt modelId="{86E4A175-1F01-4DEA-85BC-56D36E1AA1EA}" type="pres">
      <dgm:prSet presAssocID="{AC2B3064-6F70-4153-AB77-41F1237C6AD0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9478C1-C8C2-4806-94CD-DBA76D8A4C9C}" type="pres">
      <dgm:prSet presAssocID="{4D73C228-E947-4351-B1EF-14979A69C090}" presName="item1" presStyleLbl="node1" presStyleIdx="0" presStyleCnt="3" custLinFactNeighborX="-101" custLinFactNeighborY="45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5DFF51-CD1F-4335-B9A2-3AFB39CC3ADB}" type="pres">
      <dgm:prSet presAssocID="{22EC9F48-6DDD-4308-9C57-8D175D49BF5C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5BACE5-204A-4194-BB18-6DFC0B1C289E}" type="pres">
      <dgm:prSet presAssocID="{F3015FC5-3964-48E9-9DD4-C1C0127BEB26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7D399B-5290-4F3A-87AA-550F367943B5}" type="pres">
      <dgm:prSet presAssocID="{AC2B3064-6F70-4153-AB77-41F1237C6AD0}" presName="funnel" presStyleLbl="trAlignAcc1" presStyleIdx="0" presStyleCnt="1" custScaleY="112356" custLinFactNeighborX="1732" custLinFactNeighborY="-1912"/>
      <dgm:spPr/>
    </dgm:pt>
  </dgm:ptLst>
  <dgm:cxnLst>
    <dgm:cxn modelId="{F5324AC1-1EDE-47B8-858E-045C31AA5F91}" type="presOf" srcId="{F3015FC5-3964-48E9-9DD4-C1C0127BEB26}" destId="{86E4A175-1F01-4DEA-85BC-56D36E1AA1EA}" srcOrd="0" destOrd="0" presId="urn:microsoft.com/office/officeart/2005/8/layout/funnel1"/>
    <dgm:cxn modelId="{67B1A974-6F63-4B33-9C14-6F52FF5AC4B9}" srcId="{AC2B3064-6F70-4153-AB77-41F1237C6AD0}" destId="{D00AA891-0AEB-4AB9-89DB-568720AAD89F}" srcOrd="0" destOrd="0" parTransId="{1E25ED2E-9E1E-41F6-8DA2-1E170E4D44C9}" sibTransId="{8BFA5324-8163-41AB-980E-99DE24919DCF}"/>
    <dgm:cxn modelId="{CAABD8D5-391E-4551-901B-A67395BC2ACB}" type="presOf" srcId="{D00AA891-0AEB-4AB9-89DB-568720AAD89F}" destId="{C45BACE5-204A-4194-BB18-6DFC0B1C289E}" srcOrd="0" destOrd="0" presId="urn:microsoft.com/office/officeart/2005/8/layout/funnel1"/>
    <dgm:cxn modelId="{425D226D-EA1E-4C09-B079-909DBB95889C}" type="presOf" srcId="{22EC9F48-6DDD-4308-9C57-8D175D49BF5C}" destId="{F39478C1-C8C2-4806-94CD-DBA76D8A4C9C}" srcOrd="0" destOrd="0" presId="urn:microsoft.com/office/officeart/2005/8/layout/funnel1"/>
    <dgm:cxn modelId="{0BF5C4A1-B3C9-4DB1-A8AE-6F19D060065A}" srcId="{AC2B3064-6F70-4153-AB77-41F1237C6AD0}" destId="{22EC9F48-6DDD-4308-9C57-8D175D49BF5C}" srcOrd="2" destOrd="0" parTransId="{B957494A-518A-4856-B0A4-A0C275021734}" sibTransId="{C86FF0EE-9E5B-488E-A0E7-391C4E612A74}"/>
    <dgm:cxn modelId="{E7A050E4-7EA3-43C0-B52A-DFC8F318D856}" type="presOf" srcId="{4D73C228-E947-4351-B1EF-14979A69C090}" destId="{285DFF51-CD1F-4335-B9A2-3AFB39CC3ADB}" srcOrd="0" destOrd="0" presId="urn:microsoft.com/office/officeart/2005/8/layout/funnel1"/>
    <dgm:cxn modelId="{2DD17303-CF97-4427-9E64-0252E8ECCEBC}" srcId="{AC2B3064-6F70-4153-AB77-41F1237C6AD0}" destId="{4D73C228-E947-4351-B1EF-14979A69C090}" srcOrd="1" destOrd="0" parTransId="{83BD65F0-39C2-4487-AADC-5B469E88132B}" sibTransId="{188B2A5B-9261-45C9-B881-749DEB01104A}"/>
    <dgm:cxn modelId="{D5A9FF49-DE52-405F-A8E6-377B15B364A7}" srcId="{AC2B3064-6F70-4153-AB77-41F1237C6AD0}" destId="{F3015FC5-3964-48E9-9DD4-C1C0127BEB26}" srcOrd="3" destOrd="0" parTransId="{13A5B0E3-1164-4876-A5A5-6E47CFE940DD}" sibTransId="{029BCC77-7E84-43DF-AC66-058140A1F8C9}"/>
    <dgm:cxn modelId="{12AED731-B0BD-404B-A194-25E5F14B85B9}" type="presOf" srcId="{AC2B3064-6F70-4153-AB77-41F1237C6AD0}" destId="{9762A0EA-CB44-42C7-B638-BB607138EB68}" srcOrd="0" destOrd="0" presId="urn:microsoft.com/office/officeart/2005/8/layout/funnel1"/>
    <dgm:cxn modelId="{98F567E8-4EB1-4222-B9F5-967CEA8920F7}" type="presParOf" srcId="{9762A0EA-CB44-42C7-B638-BB607138EB68}" destId="{A9690E5B-0E05-4C8A-9551-2D9D3B3ABBBB}" srcOrd="0" destOrd="0" presId="urn:microsoft.com/office/officeart/2005/8/layout/funnel1"/>
    <dgm:cxn modelId="{AAABFDC2-66C5-4B6B-9FC5-CC35089E9A7F}" type="presParOf" srcId="{9762A0EA-CB44-42C7-B638-BB607138EB68}" destId="{C79630A9-F26F-4F6B-8F25-F92FEDE3853E}" srcOrd="1" destOrd="0" presId="urn:microsoft.com/office/officeart/2005/8/layout/funnel1"/>
    <dgm:cxn modelId="{E7EF063F-ECDF-4E5B-B36A-8C939020C270}" type="presParOf" srcId="{9762A0EA-CB44-42C7-B638-BB607138EB68}" destId="{86E4A175-1F01-4DEA-85BC-56D36E1AA1EA}" srcOrd="2" destOrd="0" presId="urn:microsoft.com/office/officeart/2005/8/layout/funnel1"/>
    <dgm:cxn modelId="{3C28E166-721F-4C20-9A9E-E95F49DA6E31}" type="presParOf" srcId="{9762A0EA-CB44-42C7-B638-BB607138EB68}" destId="{F39478C1-C8C2-4806-94CD-DBA76D8A4C9C}" srcOrd="3" destOrd="0" presId="urn:microsoft.com/office/officeart/2005/8/layout/funnel1"/>
    <dgm:cxn modelId="{F70420C0-3C55-40E6-8019-3840AA95D9DE}" type="presParOf" srcId="{9762A0EA-CB44-42C7-B638-BB607138EB68}" destId="{285DFF51-CD1F-4335-B9A2-3AFB39CC3ADB}" srcOrd="4" destOrd="0" presId="urn:microsoft.com/office/officeart/2005/8/layout/funnel1"/>
    <dgm:cxn modelId="{A241864F-8A07-4E4D-B803-AB395CE0057F}" type="presParOf" srcId="{9762A0EA-CB44-42C7-B638-BB607138EB68}" destId="{C45BACE5-204A-4194-BB18-6DFC0B1C289E}" srcOrd="5" destOrd="0" presId="urn:microsoft.com/office/officeart/2005/8/layout/funnel1"/>
    <dgm:cxn modelId="{5F2A427F-0468-4B4A-B3D4-19C763FAFDB0}" type="presParOf" srcId="{9762A0EA-CB44-42C7-B638-BB607138EB68}" destId="{B97D399B-5290-4F3A-87AA-550F367943B5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A40905D-E36E-4000-A9FD-471537F747D8}" type="doc">
      <dgm:prSet loTypeId="urn:microsoft.com/office/officeart/2005/8/layout/hList6" loCatId="list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931E11CD-F112-4E65-81F7-FEF84A884808}">
      <dgm:prSet phldrT="[Текст]" custT="1"/>
      <dgm:spPr/>
      <dgm:t>
        <a:bodyPr/>
        <a:lstStyle/>
        <a:p>
          <a:r>
            <a:rPr lang="ru-RU" sz="1800" b="1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ФЕДЕРАЛЬНЫЙ ДОРОЖНЫЙ ФОНД</a:t>
          </a:r>
          <a:endParaRPr lang="ru-RU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720706A3-A6BE-47FB-AB60-92DC36461AFB}" type="parTrans" cxnId="{E4D9888F-943F-462B-BBB5-A4492CEF8B52}">
      <dgm:prSet/>
      <dgm:spPr/>
      <dgm:t>
        <a:bodyPr/>
        <a:lstStyle/>
        <a:p>
          <a:endParaRPr lang="ru-RU" sz="1800"/>
        </a:p>
      </dgm:t>
    </dgm:pt>
    <dgm:pt modelId="{938F7844-2193-44A2-8302-FCCB41C47A07}" type="sibTrans" cxnId="{E4D9888F-943F-462B-BBB5-A4492CEF8B52}">
      <dgm:prSet/>
      <dgm:spPr/>
      <dgm:t>
        <a:bodyPr/>
        <a:lstStyle/>
        <a:p>
          <a:endParaRPr lang="ru-RU" sz="1800"/>
        </a:p>
      </dgm:t>
    </dgm:pt>
    <dgm:pt modelId="{CE6461A3-D1EF-4B31-9D11-886F507234A5}">
      <dgm:prSet phldrT="[Текст]" custT="1"/>
      <dgm:spPr/>
      <dgm:t>
        <a:bodyPr/>
        <a:lstStyle/>
        <a:p>
          <a:r>
            <a:rPr lang="ru-RU" sz="1800" b="1" i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ДОРОЖНЫЕ ФОНДЫ СУБЪЕКТОВ РФ</a:t>
          </a:r>
          <a:endParaRPr lang="ru-RU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A0730713-DD43-4F51-B797-C375A613C06A}" type="parTrans" cxnId="{1BB24E25-08D3-41FD-9ACF-246FE5EEBD41}">
      <dgm:prSet/>
      <dgm:spPr/>
      <dgm:t>
        <a:bodyPr/>
        <a:lstStyle/>
        <a:p>
          <a:endParaRPr lang="ru-RU" sz="1800"/>
        </a:p>
      </dgm:t>
    </dgm:pt>
    <dgm:pt modelId="{CFDE58D7-93BC-4293-9BC8-6D4C1EBBB7A3}" type="sibTrans" cxnId="{1BB24E25-08D3-41FD-9ACF-246FE5EEBD41}">
      <dgm:prSet/>
      <dgm:spPr/>
      <dgm:t>
        <a:bodyPr/>
        <a:lstStyle/>
        <a:p>
          <a:endParaRPr lang="ru-RU" sz="1800"/>
        </a:p>
      </dgm:t>
    </dgm:pt>
    <dgm:pt modelId="{6860FB7B-8009-4BEC-A046-63FF667735E2}">
      <dgm:prSet phldrT="[Текст]" custT="1"/>
      <dgm:spPr/>
      <dgm:t>
        <a:bodyPr/>
        <a:lstStyle/>
        <a:p>
          <a:r>
            <a:rPr lang="ru-RU" sz="1800" b="1" i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МУНИЦИПАЛЬНЫЕ ДОРОЖНЫЕ ФОНДЫ</a:t>
          </a:r>
          <a:endParaRPr lang="ru-RU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03E97949-1663-4C35-BFE3-43E42314521C}" type="parTrans" cxnId="{522DADB6-0DD9-4B90-9E9C-E5394A244B9A}">
      <dgm:prSet/>
      <dgm:spPr/>
      <dgm:t>
        <a:bodyPr/>
        <a:lstStyle/>
        <a:p>
          <a:endParaRPr lang="ru-RU" sz="1800"/>
        </a:p>
      </dgm:t>
    </dgm:pt>
    <dgm:pt modelId="{2A4A8AA5-1CDA-494D-90B1-6B7AD9A73DD7}" type="sibTrans" cxnId="{522DADB6-0DD9-4B90-9E9C-E5394A244B9A}">
      <dgm:prSet/>
      <dgm:spPr/>
      <dgm:t>
        <a:bodyPr/>
        <a:lstStyle/>
        <a:p>
          <a:endParaRPr lang="ru-RU" sz="1800"/>
        </a:p>
      </dgm:t>
    </dgm:pt>
    <dgm:pt modelId="{2D66029C-E5AF-4490-A9F4-6BCBC2489437}" type="pres">
      <dgm:prSet presAssocID="{3A40905D-E36E-4000-A9FD-471537F747D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FD49A31-EC1F-4357-8A1C-CAD98E5F321E}" type="pres">
      <dgm:prSet presAssocID="{931E11CD-F112-4E65-81F7-FEF84A884808}" presName="node" presStyleLbl="node1" presStyleIdx="0" presStyleCnt="3" custLinFactNeighborX="36018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87E408-7AEB-4A0F-B86B-C9F0075833D2}" type="pres">
      <dgm:prSet presAssocID="{938F7844-2193-44A2-8302-FCCB41C47A07}" presName="sibTrans" presStyleCnt="0"/>
      <dgm:spPr/>
    </dgm:pt>
    <dgm:pt modelId="{32939727-C00F-47BB-9C4E-BE6BDE156E6C}" type="pres">
      <dgm:prSet presAssocID="{CE6461A3-D1EF-4B31-9D11-886F507234A5}" presName="node" presStyleLbl="node1" presStyleIdx="1" presStyleCnt="3" custLinFactNeighborX="-9150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D860FB-5AFE-492B-89D5-3C60501CA098}" type="pres">
      <dgm:prSet presAssocID="{CFDE58D7-93BC-4293-9BC8-6D4C1EBBB7A3}" presName="sibTrans" presStyleCnt="0"/>
      <dgm:spPr/>
    </dgm:pt>
    <dgm:pt modelId="{7A0FB64A-906E-47AF-AEED-55B23B1A90EC}" type="pres">
      <dgm:prSet presAssocID="{6860FB7B-8009-4BEC-A046-63FF667735E2}" presName="node" presStyleLbl="node1" presStyleIdx="2" presStyleCnt="3" custLinFactNeighborX="-177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C339C2B-4A95-47B3-9EF9-0FDD7E715A55}" type="presOf" srcId="{3A40905D-E36E-4000-A9FD-471537F747D8}" destId="{2D66029C-E5AF-4490-A9F4-6BCBC2489437}" srcOrd="0" destOrd="0" presId="urn:microsoft.com/office/officeart/2005/8/layout/hList6"/>
    <dgm:cxn modelId="{1998034B-7C43-4D48-B2E7-72EBAF72B254}" type="presOf" srcId="{CE6461A3-D1EF-4B31-9D11-886F507234A5}" destId="{32939727-C00F-47BB-9C4E-BE6BDE156E6C}" srcOrd="0" destOrd="0" presId="urn:microsoft.com/office/officeart/2005/8/layout/hList6"/>
    <dgm:cxn modelId="{10EA8946-3EE1-46F2-8F3F-8F9456BD8346}" type="presOf" srcId="{931E11CD-F112-4E65-81F7-FEF84A884808}" destId="{FFD49A31-EC1F-4357-8A1C-CAD98E5F321E}" srcOrd="0" destOrd="0" presId="urn:microsoft.com/office/officeart/2005/8/layout/hList6"/>
    <dgm:cxn modelId="{E3A3191B-E8F9-4583-ADC0-B5D54A942BA5}" type="presOf" srcId="{6860FB7B-8009-4BEC-A046-63FF667735E2}" destId="{7A0FB64A-906E-47AF-AEED-55B23B1A90EC}" srcOrd="0" destOrd="0" presId="urn:microsoft.com/office/officeart/2005/8/layout/hList6"/>
    <dgm:cxn modelId="{522DADB6-0DD9-4B90-9E9C-E5394A244B9A}" srcId="{3A40905D-E36E-4000-A9FD-471537F747D8}" destId="{6860FB7B-8009-4BEC-A046-63FF667735E2}" srcOrd="2" destOrd="0" parTransId="{03E97949-1663-4C35-BFE3-43E42314521C}" sibTransId="{2A4A8AA5-1CDA-494D-90B1-6B7AD9A73DD7}"/>
    <dgm:cxn modelId="{E4D9888F-943F-462B-BBB5-A4492CEF8B52}" srcId="{3A40905D-E36E-4000-A9FD-471537F747D8}" destId="{931E11CD-F112-4E65-81F7-FEF84A884808}" srcOrd="0" destOrd="0" parTransId="{720706A3-A6BE-47FB-AB60-92DC36461AFB}" sibTransId="{938F7844-2193-44A2-8302-FCCB41C47A07}"/>
    <dgm:cxn modelId="{1BB24E25-08D3-41FD-9ACF-246FE5EEBD41}" srcId="{3A40905D-E36E-4000-A9FD-471537F747D8}" destId="{CE6461A3-D1EF-4B31-9D11-886F507234A5}" srcOrd="1" destOrd="0" parTransId="{A0730713-DD43-4F51-B797-C375A613C06A}" sibTransId="{CFDE58D7-93BC-4293-9BC8-6D4C1EBBB7A3}"/>
    <dgm:cxn modelId="{0B8E0A1B-A9F4-4E8B-B2A2-54E06BB04965}" type="presParOf" srcId="{2D66029C-E5AF-4490-A9F4-6BCBC2489437}" destId="{FFD49A31-EC1F-4357-8A1C-CAD98E5F321E}" srcOrd="0" destOrd="0" presId="urn:microsoft.com/office/officeart/2005/8/layout/hList6"/>
    <dgm:cxn modelId="{8848D5B7-1494-4E07-B037-B823C6F302A7}" type="presParOf" srcId="{2D66029C-E5AF-4490-A9F4-6BCBC2489437}" destId="{8187E408-7AEB-4A0F-B86B-C9F0075833D2}" srcOrd="1" destOrd="0" presId="urn:microsoft.com/office/officeart/2005/8/layout/hList6"/>
    <dgm:cxn modelId="{1EC3DA4E-BA8C-437D-A343-07644803BAF6}" type="presParOf" srcId="{2D66029C-E5AF-4490-A9F4-6BCBC2489437}" destId="{32939727-C00F-47BB-9C4E-BE6BDE156E6C}" srcOrd="2" destOrd="0" presId="urn:microsoft.com/office/officeart/2005/8/layout/hList6"/>
    <dgm:cxn modelId="{568F5A7D-E48A-46D9-A1E1-65C5CD5CF1CC}" type="presParOf" srcId="{2D66029C-E5AF-4490-A9F4-6BCBC2489437}" destId="{5ED860FB-5AFE-492B-89D5-3C60501CA098}" srcOrd="3" destOrd="0" presId="urn:microsoft.com/office/officeart/2005/8/layout/hList6"/>
    <dgm:cxn modelId="{CDBDEC20-48D6-4FDE-B669-2945D66595C4}" type="presParOf" srcId="{2D66029C-E5AF-4490-A9F4-6BCBC2489437}" destId="{7A0FB64A-906E-47AF-AEED-55B23B1A90EC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FD623DC-82E8-46D9-96E8-CFA9A48F280D}" type="doc">
      <dgm:prSet loTypeId="urn:microsoft.com/office/officeart/2005/8/layout/chevron2" loCatId="process" qsTypeId="urn:microsoft.com/office/officeart/2005/8/quickstyle/simple5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E4A999C5-D74F-4F61-976B-8CDD879F3A74}">
      <dgm:prSet phldrT="[Текст]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/>
            <a:t>I </a:t>
          </a:r>
          <a:r>
            <a:rPr lang="ru-RU" b="1"/>
            <a:t>стадия </a:t>
          </a:r>
          <a:endParaRPr lang="ru-RU" dirty="0"/>
        </a:p>
      </dgm:t>
    </dgm:pt>
    <dgm:pt modelId="{7389BFF1-7F33-4B2A-900F-93D0F7B621AF}" type="parTrans" cxnId="{53062410-4B5C-420C-B74B-90B6E22125A5}">
      <dgm:prSet/>
      <dgm:spPr/>
      <dgm:t>
        <a:bodyPr/>
        <a:lstStyle/>
        <a:p>
          <a:endParaRPr lang="ru-RU"/>
        </a:p>
      </dgm:t>
    </dgm:pt>
    <dgm:pt modelId="{3521356E-FE1F-42C0-9182-159D4824AFCB}" type="sibTrans" cxnId="{53062410-4B5C-420C-B74B-90B6E22125A5}">
      <dgm:prSet/>
      <dgm:spPr/>
      <dgm:t>
        <a:bodyPr/>
        <a:lstStyle/>
        <a:p>
          <a:endParaRPr lang="ru-RU"/>
        </a:p>
      </dgm:t>
    </dgm:pt>
    <dgm:pt modelId="{A8D21ABF-F000-4C64-B5C8-FAD7D54DD263}">
      <dgm:prSet phldrT="[Текст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cap="none" spc="0" dirty="0">
              <a:ln w="18415" cmpd="sng"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СОСТАВЛЕНИЕ ПРОЕКТА БЮДЖЕТА</a:t>
          </a:r>
        </a:p>
      </dgm:t>
    </dgm:pt>
    <dgm:pt modelId="{F0589E25-8665-4D60-B82C-3659712675EB}" type="parTrans" cxnId="{22599B1D-29CA-4B5A-9774-FD760E30402F}">
      <dgm:prSet/>
      <dgm:spPr/>
      <dgm:t>
        <a:bodyPr/>
        <a:lstStyle/>
        <a:p>
          <a:endParaRPr lang="ru-RU"/>
        </a:p>
      </dgm:t>
    </dgm:pt>
    <dgm:pt modelId="{CC3CAB86-F141-42EC-8109-A55722D5304D}" type="sibTrans" cxnId="{22599B1D-29CA-4B5A-9774-FD760E30402F}">
      <dgm:prSet/>
      <dgm:spPr/>
      <dgm:t>
        <a:bodyPr/>
        <a:lstStyle/>
        <a:p>
          <a:endParaRPr lang="ru-RU"/>
        </a:p>
      </dgm:t>
    </dgm:pt>
    <dgm:pt modelId="{4D556918-A93A-43C6-A4AF-81B5A9210FCA}">
      <dgm:prSet phldrT="[Текст]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/>
            <a:t>II</a:t>
          </a:r>
          <a:r>
            <a:rPr lang="ru-RU" b="1"/>
            <a:t> стадия </a:t>
          </a:r>
          <a:endParaRPr lang="ru-RU" dirty="0"/>
        </a:p>
      </dgm:t>
    </dgm:pt>
    <dgm:pt modelId="{766C7B64-C096-460A-8DB8-060E6CC9EBF5}" type="parTrans" cxnId="{EF93C7CE-E510-4CC3-8EF5-16300A343691}">
      <dgm:prSet/>
      <dgm:spPr/>
      <dgm:t>
        <a:bodyPr/>
        <a:lstStyle/>
        <a:p>
          <a:endParaRPr lang="ru-RU"/>
        </a:p>
      </dgm:t>
    </dgm:pt>
    <dgm:pt modelId="{E0C9028E-CF97-4F56-9733-B1F826A99FE1}" type="sibTrans" cxnId="{EF93C7CE-E510-4CC3-8EF5-16300A343691}">
      <dgm:prSet/>
      <dgm:spPr/>
      <dgm:t>
        <a:bodyPr/>
        <a:lstStyle/>
        <a:p>
          <a:endParaRPr lang="ru-RU"/>
        </a:p>
      </dgm:t>
    </dgm:pt>
    <dgm:pt modelId="{192B3DE6-75CA-4C95-B4B6-82B5F60363A1}">
      <dgm:prSet phldrT="[Текст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cap="none" spc="0" dirty="0">
              <a:ln w="18415" cmpd="sng"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РАССМОТРЕНИЕ ПРОЕКТА</a:t>
          </a:r>
        </a:p>
      </dgm:t>
    </dgm:pt>
    <dgm:pt modelId="{6DD5D9B9-05EA-4E88-B848-5E39A6E217BB}" type="parTrans" cxnId="{C309F6D4-340D-42B2-BFED-6D48452AE259}">
      <dgm:prSet/>
      <dgm:spPr/>
      <dgm:t>
        <a:bodyPr/>
        <a:lstStyle/>
        <a:p>
          <a:endParaRPr lang="ru-RU"/>
        </a:p>
      </dgm:t>
    </dgm:pt>
    <dgm:pt modelId="{672A9688-41C8-4E82-A078-097FB2082241}" type="sibTrans" cxnId="{C309F6D4-340D-42B2-BFED-6D48452AE259}">
      <dgm:prSet/>
      <dgm:spPr/>
      <dgm:t>
        <a:bodyPr/>
        <a:lstStyle/>
        <a:p>
          <a:endParaRPr lang="ru-RU"/>
        </a:p>
      </dgm:t>
    </dgm:pt>
    <dgm:pt modelId="{6C57D9B6-8A67-48C0-81FB-A3DA919651A8}">
      <dgm:prSet phldrT="[Текст]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/>
            <a:t>III</a:t>
          </a:r>
          <a:r>
            <a:rPr lang="ru-RU" b="1"/>
            <a:t> стадия </a:t>
          </a:r>
          <a:endParaRPr lang="ru-RU" dirty="0"/>
        </a:p>
      </dgm:t>
    </dgm:pt>
    <dgm:pt modelId="{6EA38F55-4323-4509-AA17-C819C04BEA07}" type="parTrans" cxnId="{213792C0-1161-4C51-B2A3-8F529E13DB7B}">
      <dgm:prSet/>
      <dgm:spPr/>
      <dgm:t>
        <a:bodyPr/>
        <a:lstStyle/>
        <a:p>
          <a:endParaRPr lang="ru-RU"/>
        </a:p>
      </dgm:t>
    </dgm:pt>
    <dgm:pt modelId="{B9000B25-0F7A-4E51-B873-558C75F89AB9}" type="sibTrans" cxnId="{213792C0-1161-4C51-B2A3-8F529E13DB7B}">
      <dgm:prSet/>
      <dgm:spPr/>
      <dgm:t>
        <a:bodyPr/>
        <a:lstStyle/>
        <a:p>
          <a:endParaRPr lang="ru-RU"/>
        </a:p>
      </dgm:t>
    </dgm:pt>
    <dgm:pt modelId="{3B121F35-F427-421C-B95C-8E03A0E79BC0}">
      <dgm:prSet phldrT="[Текст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cap="none" spc="0" dirty="0">
              <a:ln w="18415" cmpd="sng"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УТВЕРЖДЕНИЕ БЮДЖЕТА</a:t>
          </a:r>
        </a:p>
      </dgm:t>
    </dgm:pt>
    <dgm:pt modelId="{65B96371-0B76-4E62-ADAE-BE9E0CFB69DF}" type="parTrans" cxnId="{44B33577-8B2D-48B2-9FD0-4B4FD92497B9}">
      <dgm:prSet/>
      <dgm:spPr/>
      <dgm:t>
        <a:bodyPr/>
        <a:lstStyle/>
        <a:p>
          <a:endParaRPr lang="ru-RU"/>
        </a:p>
      </dgm:t>
    </dgm:pt>
    <dgm:pt modelId="{59221CBC-447B-4C7A-8218-9611B009E22A}" type="sibTrans" cxnId="{44B33577-8B2D-48B2-9FD0-4B4FD92497B9}">
      <dgm:prSet/>
      <dgm:spPr/>
      <dgm:t>
        <a:bodyPr/>
        <a:lstStyle/>
        <a:p>
          <a:endParaRPr lang="ru-RU"/>
        </a:p>
      </dgm:t>
    </dgm:pt>
    <dgm:pt modelId="{61C9C804-2D2C-4A6B-B181-F741421AD925}">
      <dgm:prSet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/>
            <a:t>IV</a:t>
          </a:r>
          <a:r>
            <a:rPr lang="ru-RU" b="1"/>
            <a:t> стадия </a:t>
          </a:r>
          <a:endParaRPr lang="ru-RU" dirty="0"/>
        </a:p>
      </dgm:t>
    </dgm:pt>
    <dgm:pt modelId="{05B1C7BF-DD37-4059-86F8-545CAA41BFA7}" type="parTrans" cxnId="{4D87139C-9F03-4899-A380-771FBC0D6EDE}">
      <dgm:prSet/>
      <dgm:spPr/>
      <dgm:t>
        <a:bodyPr/>
        <a:lstStyle/>
        <a:p>
          <a:endParaRPr lang="ru-RU"/>
        </a:p>
      </dgm:t>
    </dgm:pt>
    <dgm:pt modelId="{1719F7C7-88AB-40B0-874E-B54106C4FFCD}" type="sibTrans" cxnId="{4D87139C-9F03-4899-A380-771FBC0D6EDE}">
      <dgm:prSet/>
      <dgm:spPr/>
      <dgm:t>
        <a:bodyPr/>
        <a:lstStyle/>
        <a:p>
          <a:endParaRPr lang="ru-RU"/>
        </a:p>
      </dgm:t>
    </dgm:pt>
    <dgm:pt modelId="{4BABA9BA-67A2-4C1F-9777-6A1A4A055364}">
      <dgm:prSet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/>
            <a:t>V</a:t>
          </a:r>
          <a:r>
            <a:rPr lang="ru-RU" b="1"/>
            <a:t> стадия</a:t>
          </a:r>
          <a:r>
            <a:rPr lang="ru-RU"/>
            <a:t>  </a:t>
          </a:r>
          <a:endParaRPr lang="ru-RU" dirty="0"/>
        </a:p>
      </dgm:t>
    </dgm:pt>
    <dgm:pt modelId="{ED8E43EE-3E64-4650-B973-C6C7E241E5C3}" type="parTrans" cxnId="{68BF477A-1AD1-4FFD-97CF-A412D422A3AB}">
      <dgm:prSet/>
      <dgm:spPr/>
      <dgm:t>
        <a:bodyPr/>
        <a:lstStyle/>
        <a:p>
          <a:endParaRPr lang="ru-RU"/>
        </a:p>
      </dgm:t>
    </dgm:pt>
    <dgm:pt modelId="{9FBD022D-3993-45B6-948D-F19447286E38}" type="sibTrans" cxnId="{68BF477A-1AD1-4FFD-97CF-A412D422A3AB}">
      <dgm:prSet/>
      <dgm:spPr/>
      <dgm:t>
        <a:bodyPr/>
        <a:lstStyle/>
        <a:p>
          <a:endParaRPr lang="ru-RU"/>
        </a:p>
      </dgm:t>
    </dgm:pt>
    <dgm:pt modelId="{BE16A838-2CE1-41D0-B954-E70762D2C4DC}">
      <dgm:prSet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cap="none" spc="0" dirty="0">
              <a:ln w="18415" cmpd="sng"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ИСПОЛНЕНИЕ БЮДЖЕТА</a:t>
          </a:r>
        </a:p>
      </dgm:t>
    </dgm:pt>
    <dgm:pt modelId="{E167F97B-8E76-487D-A749-1233610FA66D}" type="parTrans" cxnId="{B1BA9E8C-613E-463F-BA90-55AE326CA8CB}">
      <dgm:prSet/>
      <dgm:spPr/>
      <dgm:t>
        <a:bodyPr/>
        <a:lstStyle/>
        <a:p>
          <a:endParaRPr lang="ru-RU"/>
        </a:p>
      </dgm:t>
    </dgm:pt>
    <dgm:pt modelId="{2B540807-4583-4683-8C00-6AD3A1F775CB}" type="sibTrans" cxnId="{B1BA9E8C-613E-463F-BA90-55AE326CA8CB}">
      <dgm:prSet/>
      <dgm:spPr/>
      <dgm:t>
        <a:bodyPr/>
        <a:lstStyle/>
        <a:p>
          <a:endParaRPr lang="ru-RU"/>
        </a:p>
      </dgm:t>
    </dgm:pt>
    <dgm:pt modelId="{1E2257E7-CCC8-4C29-8798-06A20364C83A}">
      <dgm:prSet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cap="none" spc="0" dirty="0">
              <a:ln w="18415" cmpd="sng"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СОСТАВЛЕНИЕ ОТЧЕТА ОБ ИСПОЛНЕНИИ БЮДЖЕТА И ЕГО УТВЕРЖДЕНИЕ</a:t>
          </a:r>
        </a:p>
      </dgm:t>
    </dgm:pt>
    <dgm:pt modelId="{A1FC8B8A-AF92-47CB-AEDD-89D99EB8FAD8}" type="parTrans" cxnId="{E3777F8E-A279-410D-AD46-9B69C2486E50}">
      <dgm:prSet/>
      <dgm:spPr/>
      <dgm:t>
        <a:bodyPr/>
        <a:lstStyle/>
        <a:p>
          <a:endParaRPr lang="ru-RU"/>
        </a:p>
      </dgm:t>
    </dgm:pt>
    <dgm:pt modelId="{DB275D84-FC11-46CC-B8C2-2E47D83FE00E}" type="sibTrans" cxnId="{E3777F8E-A279-410D-AD46-9B69C2486E50}">
      <dgm:prSet/>
      <dgm:spPr/>
      <dgm:t>
        <a:bodyPr/>
        <a:lstStyle/>
        <a:p>
          <a:endParaRPr lang="ru-RU"/>
        </a:p>
      </dgm:t>
    </dgm:pt>
    <dgm:pt modelId="{E15875F0-0C04-45FB-B8E8-1198E9EC0A3A}" type="pres">
      <dgm:prSet presAssocID="{1FD623DC-82E8-46D9-96E8-CFA9A48F280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1CF9BB6-B561-4620-8736-C9BCC9A27F5D}" type="pres">
      <dgm:prSet presAssocID="{E4A999C5-D74F-4F61-976B-8CDD879F3A74}" presName="composite" presStyleCnt="0"/>
      <dgm:spPr/>
    </dgm:pt>
    <dgm:pt modelId="{F4D46219-C93C-4746-885E-A59C4F600B8E}" type="pres">
      <dgm:prSet presAssocID="{E4A999C5-D74F-4F61-976B-8CDD879F3A74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8C93E8-DBDB-4727-8983-17309A73E437}" type="pres">
      <dgm:prSet presAssocID="{E4A999C5-D74F-4F61-976B-8CDD879F3A74}" presName="descendantText" presStyleLbl="alignAcc1" presStyleIdx="0" presStyleCnt="5" custScaleX="95558" custScaleY="100000" custLinFactNeighborX="-1045" custLinFactNeighborY="111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80007C-47C6-4451-9381-C79F767884D1}" type="pres">
      <dgm:prSet presAssocID="{3521356E-FE1F-42C0-9182-159D4824AFCB}" presName="sp" presStyleCnt="0"/>
      <dgm:spPr/>
    </dgm:pt>
    <dgm:pt modelId="{DB83F7F3-7EAD-4FA3-89D3-454DA3D19B31}" type="pres">
      <dgm:prSet presAssocID="{4D556918-A93A-43C6-A4AF-81B5A9210FCA}" presName="composite" presStyleCnt="0"/>
      <dgm:spPr/>
    </dgm:pt>
    <dgm:pt modelId="{F2BA21EC-09AB-4649-9609-FA29197A1135}" type="pres">
      <dgm:prSet presAssocID="{4D556918-A93A-43C6-A4AF-81B5A9210FCA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45A1A8-72AF-4301-8CBB-D45129BD3FF8}" type="pres">
      <dgm:prSet presAssocID="{4D556918-A93A-43C6-A4AF-81B5A9210FCA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00F7D0-EFB2-4087-BE0D-1BE14E3B9676}" type="pres">
      <dgm:prSet presAssocID="{E0C9028E-CF97-4F56-9733-B1F826A99FE1}" presName="sp" presStyleCnt="0"/>
      <dgm:spPr/>
    </dgm:pt>
    <dgm:pt modelId="{DE8BA0DE-121C-4563-93CD-3D89756F3915}" type="pres">
      <dgm:prSet presAssocID="{6C57D9B6-8A67-48C0-81FB-A3DA919651A8}" presName="composite" presStyleCnt="0"/>
      <dgm:spPr/>
    </dgm:pt>
    <dgm:pt modelId="{8B4E093C-4B2B-4F43-A57F-28E9A14AB939}" type="pres">
      <dgm:prSet presAssocID="{6C57D9B6-8A67-48C0-81FB-A3DA919651A8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4740FF-666F-40B6-A9A2-818C06A5CC1A}" type="pres">
      <dgm:prSet presAssocID="{6C57D9B6-8A67-48C0-81FB-A3DA919651A8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32BBE8-A573-4C91-8C6F-C044491ED233}" type="pres">
      <dgm:prSet presAssocID="{B9000B25-0F7A-4E51-B873-558C75F89AB9}" presName="sp" presStyleCnt="0"/>
      <dgm:spPr/>
    </dgm:pt>
    <dgm:pt modelId="{4D7FBF67-0F3C-4F68-A429-1E59845597D5}" type="pres">
      <dgm:prSet presAssocID="{61C9C804-2D2C-4A6B-B181-F741421AD925}" presName="composite" presStyleCnt="0"/>
      <dgm:spPr/>
    </dgm:pt>
    <dgm:pt modelId="{88DC2426-BB47-4939-B818-760C65A260F5}" type="pres">
      <dgm:prSet presAssocID="{61C9C804-2D2C-4A6B-B181-F741421AD925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D5C4FC-EB36-4525-A339-CEB21CD48EFF}" type="pres">
      <dgm:prSet presAssocID="{61C9C804-2D2C-4A6B-B181-F741421AD925}" presName="descendantText" presStyleLbl="alignAcc1" presStyleIdx="3" presStyleCnt="5" custLinFactNeighborX="844" custLinFactNeighborY="-23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7B68F4-B576-4579-A32C-E8F88791312A}" type="pres">
      <dgm:prSet presAssocID="{1719F7C7-88AB-40B0-874E-B54106C4FFCD}" presName="sp" presStyleCnt="0"/>
      <dgm:spPr/>
    </dgm:pt>
    <dgm:pt modelId="{4C0D17EF-5236-4DC3-B0B0-9AC4E451BE4F}" type="pres">
      <dgm:prSet presAssocID="{4BABA9BA-67A2-4C1F-9777-6A1A4A055364}" presName="composite" presStyleCnt="0"/>
      <dgm:spPr/>
    </dgm:pt>
    <dgm:pt modelId="{FECEE6FE-0A6B-4C52-80FE-86C0CC29106F}" type="pres">
      <dgm:prSet presAssocID="{4BABA9BA-67A2-4C1F-9777-6A1A4A055364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271468-C41C-479A-8415-FB9898427E00}" type="pres">
      <dgm:prSet presAssocID="{4BABA9BA-67A2-4C1F-9777-6A1A4A055364}" presName="descendantText" presStyleLbl="alignAcc1" presStyleIdx="4" presStyleCnt="5" custLinFactNeighborX="-101" custLinFactNeighborY="-31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7C22F3A-3483-4D8B-966C-05A29085D171}" type="presOf" srcId="{4D556918-A93A-43C6-A4AF-81B5A9210FCA}" destId="{F2BA21EC-09AB-4649-9609-FA29197A1135}" srcOrd="0" destOrd="0" presId="urn:microsoft.com/office/officeart/2005/8/layout/chevron2"/>
    <dgm:cxn modelId="{55FCC849-ACA1-4C6A-A3D7-D0327908E1E1}" type="presOf" srcId="{1E2257E7-CCC8-4C29-8798-06A20364C83A}" destId="{9D271468-C41C-479A-8415-FB9898427E00}" srcOrd="0" destOrd="0" presId="urn:microsoft.com/office/officeart/2005/8/layout/chevron2"/>
    <dgm:cxn modelId="{C309F6D4-340D-42B2-BFED-6D48452AE259}" srcId="{4D556918-A93A-43C6-A4AF-81B5A9210FCA}" destId="{192B3DE6-75CA-4C95-B4B6-82B5F60363A1}" srcOrd="0" destOrd="0" parTransId="{6DD5D9B9-05EA-4E88-B848-5E39A6E217BB}" sibTransId="{672A9688-41C8-4E82-A078-097FB2082241}"/>
    <dgm:cxn modelId="{4E43FE89-EB62-4DC7-AB2E-79CDF69558E8}" type="presOf" srcId="{A8D21ABF-F000-4C64-B5C8-FAD7D54DD263}" destId="{208C93E8-DBDB-4727-8983-17309A73E437}" srcOrd="0" destOrd="0" presId="urn:microsoft.com/office/officeart/2005/8/layout/chevron2"/>
    <dgm:cxn modelId="{D4CE8B26-F130-4A65-A2BE-6BEBC53B86CE}" type="presOf" srcId="{4BABA9BA-67A2-4C1F-9777-6A1A4A055364}" destId="{FECEE6FE-0A6B-4C52-80FE-86C0CC29106F}" srcOrd="0" destOrd="0" presId="urn:microsoft.com/office/officeart/2005/8/layout/chevron2"/>
    <dgm:cxn modelId="{E926D903-E88B-40BD-8C77-6837B06B7AAC}" type="presOf" srcId="{BE16A838-2CE1-41D0-B954-E70762D2C4DC}" destId="{D0D5C4FC-EB36-4525-A339-CEB21CD48EFF}" srcOrd="0" destOrd="0" presId="urn:microsoft.com/office/officeart/2005/8/layout/chevron2"/>
    <dgm:cxn modelId="{4CE7CE93-1327-4204-9544-40D2DD74F6C6}" type="presOf" srcId="{3B121F35-F427-421C-B95C-8E03A0E79BC0}" destId="{B84740FF-666F-40B6-A9A2-818C06A5CC1A}" srcOrd="0" destOrd="0" presId="urn:microsoft.com/office/officeart/2005/8/layout/chevron2"/>
    <dgm:cxn modelId="{E3777F8E-A279-410D-AD46-9B69C2486E50}" srcId="{4BABA9BA-67A2-4C1F-9777-6A1A4A055364}" destId="{1E2257E7-CCC8-4C29-8798-06A20364C83A}" srcOrd="0" destOrd="0" parTransId="{A1FC8B8A-AF92-47CB-AEDD-89D99EB8FAD8}" sibTransId="{DB275D84-FC11-46CC-B8C2-2E47D83FE00E}"/>
    <dgm:cxn modelId="{B1BA9E8C-613E-463F-BA90-55AE326CA8CB}" srcId="{61C9C804-2D2C-4A6B-B181-F741421AD925}" destId="{BE16A838-2CE1-41D0-B954-E70762D2C4DC}" srcOrd="0" destOrd="0" parTransId="{E167F97B-8E76-487D-A749-1233610FA66D}" sibTransId="{2B540807-4583-4683-8C00-6AD3A1F775CB}"/>
    <dgm:cxn modelId="{44B33577-8B2D-48B2-9FD0-4B4FD92497B9}" srcId="{6C57D9B6-8A67-48C0-81FB-A3DA919651A8}" destId="{3B121F35-F427-421C-B95C-8E03A0E79BC0}" srcOrd="0" destOrd="0" parTransId="{65B96371-0B76-4E62-ADAE-BE9E0CFB69DF}" sibTransId="{59221CBC-447B-4C7A-8218-9611B009E22A}"/>
    <dgm:cxn modelId="{92BCEC2B-3F7F-4673-872F-CB5D614605AA}" type="presOf" srcId="{1FD623DC-82E8-46D9-96E8-CFA9A48F280D}" destId="{E15875F0-0C04-45FB-B8E8-1198E9EC0A3A}" srcOrd="0" destOrd="0" presId="urn:microsoft.com/office/officeart/2005/8/layout/chevron2"/>
    <dgm:cxn modelId="{22599B1D-29CA-4B5A-9774-FD760E30402F}" srcId="{E4A999C5-D74F-4F61-976B-8CDD879F3A74}" destId="{A8D21ABF-F000-4C64-B5C8-FAD7D54DD263}" srcOrd="0" destOrd="0" parTransId="{F0589E25-8665-4D60-B82C-3659712675EB}" sibTransId="{CC3CAB86-F141-42EC-8109-A55722D5304D}"/>
    <dgm:cxn modelId="{74681C76-6BFE-484E-BC5C-6EB03C6DE3F5}" type="presOf" srcId="{6C57D9B6-8A67-48C0-81FB-A3DA919651A8}" destId="{8B4E093C-4B2B-4F43-A57F-28E9A14AB939}" srcOrd="0" destOrd="0" presId="urn:microsoft.com/office/officeart/2005/8/layout/chevron2"/>
    <dgm:cxn modelId="{213792C0-1161-4C51-B2A3-8F529E13DB7B}" srcId="{1FD623DC-82E8-46D9-96E8-CFA9A48F280D}" destId="{6C57D9B6-8A67-48C0-81FB-A3DA919651A8}" srcOrd="2" destOrd="0" parTransId="{6EA38F55-4323-4509-AA17-C819C04BEA07}" sibTransId="{B9000B25-0F7A-4E51-B873-558C75F89AB9}"/>
    <dgm:cxn modelId="{EF93C7CE-E510-4CC3-8EF5-16300A343691}" srcId="{1FD623DC-82E8-46D9-96E8-CFA9A48F280D}" destId="{4D556918-A93A-43C6-A4AF-81B5A9210FCA}" srcOrd="1" destOrd="0" parTransId="{766C7B64-C096-460A-8DB8-060E6CC9EBF5}" sibTransId="{E0C9028E-CF97-4F56-9733-B1F826A99FE1}"/>
    <dgm:cxn modelId="{2294AE68-ED16-405F-A984-EF88008E650B}" type="presOf" srcId="{192B3DE6-75CA-4C95-B4B6-82B5F60363A1}" destId="{5A45A1A8-72AF-4301-8CBB-D45129BD3FF8}" srcOrd="0" destOrd="0" presId="urn:microsoft.com/office/officeart/2005/8/layout/chevron2"/>
    <dgm:cxn modelId="{1141DE60-B2C6-4BA3-8793-262B992892E5}" type="presOf" srcId="{E4A999C5-D74F-4F61-976B-8CDD879F3A74}" destId="{F4D46219-C93C-4746-885E-A59C4F600B8E}" srcOrd="0" destOrd="0" presId="urn:microsoft.com/office/officeart/2005/8/layout/chevron2"/>
    <dgm:cxn modelId="{53062410-4B5C-420C-B74B-90B6E22125A5}" srcId="{1FD623DC-82E8-46D9-96E8-CFA9A48F280D}" destId="{E4A999C5-D74F-4F61-976B-8CDD879F3A74}" srcOrd="0" destOrd="0" parTransId="{7389BFF1-7F33-4B2A-900F-93D0F7B621AF}" sibTransId="{3521356E-FE1F-42C0-9182-159D4824AFCB}"/>
    <dgm:cxn modelId="{DAE0BA0E-FF9A-4DD3-BAAE-046987752230}" type="presOf" srcId="{61C9C804-2D2C-4A6B-B181-F741421AD925}" destId="{88DC2426-BB47-4939-B818-760C65A260F5}" srcOrd="0" destOrd="0" presId="urn:microsoft.com/office/officeart/2005/8/layout/chevron2"/>
    <dgm:cxn modelId="{68BF477A-1AD1-4FFD-97CF-A412D422A3AB}" srcId="{1FD623DC-82E8-46D9-96E8-CFA9A48F280D}" destId="{4BABA9BA-67A2-4C1F-9777-6A1A4A055364}" srcOrd="4" destOrd="0" parTransId="{ED8E43EE-3E64-4650-B973-C6C7E241E5C3}" sibTransId="{9FBD022D-3993-45B6-948D-F19447286E38}"/>
    <dgm:cxn modelId="{4D87139C-9F03-4899-A380-771FBC0D6EDE}" srcId="{1FD623DC-82E8-46D9-96E8-CFA9A48F280D}" destId="{61C9C804-2D2C-4A6B-B181-F741421AD925}" srcOrd="3" destOrd="0" parTransId="{05B1C7BF-DD37-4059-86F8-545CAA41BFA7}" sibTransId="{1719F7C7-88AB-40B0-874E-B54106C4FFCD}"/>
    <dgm:cxn modelId="{7CC9E1CC-E8F2-40C9-84F1-59C177641101}" type="presParOf" srcId="{E15875F0-0C04-45FB-B8E8-1198E9EC0A3A}" destId="{21CF9BB6-B561-4620-8736-C9BCC9A27F5D}" srcOrd="0" destOrd="0" presId="urn:microsoft.com/office/officeart/2005/8/layout/chevron2"/>
    <dgm:cxn modelId="{5F8BE8F1-AC6A-4BF6-A1AF-0AC79C8F0363}" type="presParOf" srcId="{21CF9BB6-B561-4620-8736-C9BCC9A27F5D}" destId="{F4D46219-C93C-4746-885E-A59C4F600B8E}" srcOrd="0" destOrd="0" presId="urn:microsoft.com/office/officeart/2005/8/layout/chevron2"/>
    <dgm:cxn modelId="{C0EC4483-D86D-4802-B1C2-6DB0EFA61DE7}" type="presParOf" srcId="{21CF9BB6-B561-4620-8736-C9BCC9A27F5D}" destId="{208C93E8-DBDB-4727-8983-17309A73E437}" srcOrd="1" destOrd="0" presId="urn:microsoft.com/office/officeart/2005/8/layout/chevron2"/>
    <dgm:cxn modelId="{96395867-6F6D-46F5-BF5B-E42449603E04}" type="presParOf" srcId="{E15875F0-0C04-45FB-B8E8-1198E9EC0A3A}" destId="{5F80007C-47C6-4451-9381-C79F767884D1}" srcOrd="1" destOrd="0" presId="urn:microsoft.com/office/officeart/2005/8/layout/chevron2"/>
    <dgm:cxn modelId="{0BC7796B-F8E9-4A06-8D5C-27A8529F6112}" type="presParOf" srcId="{E15875F0-0C04-45FB-B8E8-1198E9EC0A3A}" destId="{DB83F7F3-7EAD-4FA3-89D3-454DA3D19B31}" srcOrd="2" destOrd="0" presId="urn:microsoft.com/office/officeart/2005/8/layout/chevron2"/>
    <dgm:cxn modelId="{C56B9642-F8AB-44AC-BBEC-80886488F302}" type="presParOf" srcId="{DB83F7F3-7EAD-4FA3-89D3-454DA3D19B31}" destId="{F2BA21EC-09AB-4649-9609-FA29197A1135}" srcOrd="0" destOrd="0" presId="urn:microsoft.com/office/officeart/2005/8/layout/chevron2"/>
    <dgm:cxn modelId="{22A1AB50-0B72-4CD8-BB7C-B595152C409E}" type="presParOf" srcId="{DB83F7F3-7EAD-4FA3-89D3-454DA3D19B31}" destId="{5A45A1A8-72AF-4301-8CBB-D45129BD3FF8}" srcOrd="1" destOrd="0" presId="urn:microsoft.com/office/officeart/2005/8/layout/chevron2"/>
    <dgm:cxn modelId="{28AC09A9-7A11-479A-9A2D-E8B03C11889C}" type="presParOf" srcId="{E15875F0-0C04-45FB-B8E8-1198E9EC0A3A}" destId="{BB00F7D0-EFB2-4087-BE0D-1BE14E3B9676}" srcOrd="3" destOrd="0" presId="urn:microsoft.com/office/officeart/2005/8/layout/chevron2"/>
    <dgm:cxn modelId="{33E9DD69-46E5-451A-A730-8C5D1F15D2FD}" type="presParOf" srcId="{E15875F0-0C04-45FB-B8E8-1198E9EC0A3A}" destId="{DE8BA0DE-121C-4563-93CD-3D89756F3915}" srcOrd="4" destOrd="0" presId="urn:microsoft.com/office/officeart/2005/8/layout/chevron2"/>
    <dgm:cxn modelId="{06FA73D5-F3FC-4165-86CF-E0228CE73306}" type="presParOf" srcId="{DE8BA0DE-121C-4563-93CD-3D89756F3915}" destId="{8B4E093C-4B2B-4F43-A57F-28E9A14AB939}" srcOrd="0" destOrd="0" presId="urn:microsoft.com/office/officeart/2005/8/layout/chevron2"/>
    <dgm:cxn modelId="{092E29E0-C4DC-44BE-B927-2C5327C705E8}" type="presParOf" srcId="{DE8BA0DE-121C-4563-93CD-3D89756F3915}" destId="{B84740FF-666F-40B6-A9A2-818C06A5CC1A}" srcOrd="1" destOrd="0" presId="urn:microsoft.com/office/officeart/2005/8/layout/chevron2"/>
    <dgm:cxn modelId="{DCE5359A-5697-4F15-884A-9470E8950513}" type="presParOf" srcId="{E15875F0-0C04-45FB-B8E8-1198E9EC0A3A}" destId="{9632BBE8-A573-4C91-8C6F-C044491ED233}" srcOrd="5" destOrd="0" presId="urn:microsoft.com/office/officeart/2005/8/layout/chevron2"/>
    <dgm:cxn modelId="{A0147388-3919-44E9-855E-2DE93C37F4E9}" type="presParOf" srcId="{E15875F0-0C04-45FB-B8E8-1198E9EC0A3A}" destId="{4D7FBF67-0F3C-4F68-A429-1E59845597D5}" srcOrd="6" destOrd="0" presId="urn:microsoft.com/office/officeart/2005/8/layout/chevron2"/>
    <dgm:cxn modelId="{26C120A9-59A1-4925-B88F-F3EFC31A7E52}" type="presParOf" srcId="{4D7FBF67-0F3C-4F68-A429-1E59845597D5}" destId="{88DC2426-BB47-4939-B818-760C65A260F5}" srcOrd="0" destOrd="0" presId="urn:microsoft.com/office/officeart/2005/8/layout/chevron2"/>
    <dgm:cxn modelId="{D435D2BF-713B-4D59-B497-41E17F0AA176}" type="presParOf" srcId="{4D7FBF67-0F3C-4F68-A429-1E59845597D5}" destId="{D0D5C4FC-EB36-4525-A339-CEB21CD48EFF}" srcOrd="1" destOrd="0" presId="urn:microsoft.com/office/officeart/2005/8/layout/chevron2"/>
    <dgm:cxn modelId="{7D1FEF26-CD56-4B8C-AA2A-9BD52F4825D3}" type="presParOf" srcId="{E15875F0-0C04-45FB-B8E8-1198E9EC0A3A}" destId="{107B68F4-B576-4579-A32C-E8F88791312A}" srcOrd="7" destOrd="0" presId="urn:microsoft.com/office/officeart/2005/8/layout/chevron2"/>
    <dgm:cxn modelId="{1DE7E135-154B-4AF4-9723-BE12CE24A9A8}" type="presParOf" srcId="{E15875F0-0C04-45FB-B8E8-1198E9EC0A3A}" destId="{4C0D17EF-5236-4DC3-B0B0-9AC4E451BE4F}" srcOrd="8" destOrd="0" presId="urn:microsoft.com/office/officeart/2005/8/layout/chevron2"/>
    <dgm:cxn modelId="{2061D08B-F796-46C5-BA8F-93DD521ACDEA}" type="presParOf" srcId="{4C0D17EF-5236-4DC3-B0B0-9AC4E451BE4F}" destId="{FECEE6FE-0A6B-4C52-80FE-86C0CC29106F}" srcOrd="0" destOrd="0" presId="urn:microsoft.com/office/officeart/2005/8/layout/chevron2"/>
    <dgm:cxn modelId="{918E165E-92BB-41BD-AB60-FAAD75C32519}" type="presParOf" srcId="{4C0D17EF-5236-4DC3-B0B0-9AC4E451BE4F}" destId="{9D271468-C41C-479A-8415-FB9898427E0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DA62838-5945-4F76-B50C-306736E374A0}" type="doc">
      <dgm:prSet loTypeId="urn:microsoft.com/office/officeart/2005/8/layout/process5" loCatId="process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AE45C130-CEC3-4B5E-9787-A9966CE7DC0A}">
      <dgm:prSet phldrT="[Текст]" custT="1"/>
      <dgm:spPr/>
      <dgm:t>
        <a:bodyPr/>
        <a:lstStyle/>
        <a:p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18. ОСНОВНЫЕ ПОКАЗАТЕЛИ СОЦИАЛЬНО-ЭКОНОМИЧЕСКОГО РАЗВИТИЯ НА </a:t>
          </a:r>
          <a:r>
            <a:rPr lang="ru-RU" sz="1000" b="1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2025 </a:t>
          </a:r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ГОД И НА ПЛАНОВЫЙ ПЕРИОД </a:t>
          </a:r>
          <a:r>
            <a:rPr lang="ru-RU" sz="1000" b="1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2026 </a:t>
          </a:r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и </a:t>
          </a:r>
          <a:r>
            <a:rPr lang="ru-RU" sz="1000" b="1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2027 </a:t>
          </a:r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ГОДОВ</a:t>
          </a:r>
          <a:endParaRPr lang="ru-RU" sz="1000" dirty="0">
            <a:solidFill>
              <a:schemeClr val="bg1"/>
            </a:solidFill>
            <a:latin typeface="+mn-lt"/>
            <a:cs typeface="Times New Roman" pitchFamily="18" charset="0"/>
          </a:endParaRPr>
        </a:p>
      </dgm:t>
    </dgm:pt>
    <dgm:pt modelId="{185867B5-EB94-41E6-9F9E-A666D2319545}" type="parTrans" cxnId="{DE8DB93A-54C5-4AE1-A53E-DD2BEC303560}">
      <dgm:prSet/>
      <dgm:spPr/>
      <dgm:t>
        <a:bodyPr/>
        <a:lstStyle/>
        <a:p>
          <a:endParaRPr lang="ru-RU" dirty="0"/>
        </a:p>
      </dgm:t>
    </dgm:pt>
    <dgm:pt modelId="{B6D9DDBB-DD19-4B43-9E77-982F5B9A0EA2}" type="sibTrans" cxnId="{DE8DB93A-54C5-4AE1-A53E-DD2BEC303560}">
      <dgm:prSet/>
      <dgm:spPr/>
      <dgm:t>
        <a:bodyPr/>
        <a:lstStyle/>
        <a:p>
          <a:endParaRPr lang="ru-RU" dirty="0"/>
        </a:p>
      </dgm:t>
    </dgm:pt>
    <dgm:pt modelId="{63F67ADE-F095-4CAF-AD23-0758D50F99BB}">
      <dgm:prSet phldrT="[Текст]" custT="1"/>
      <dgm:spPr/>
      <dgm:t>
        <a:bodyPr/>
        <a:lstStyle/>
        <a:p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19 ОСНОВНЫЕ НАПРАВЛЕНИЯ БЮДЖЕТНОЙ ПОЛИТИКИ МУНИЦИПАЛЬНОГО ОБРАЗОВАНИЯ «ШУМЯЧСКИЙ </a:t>
          </a:r>
          <a:r>
            <a:rPr lang="ru-RU" sz="1000" b="1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 МСУНИЦИПАЛЬНЫЙ ОКРУГ» </a:t>
          </a:r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СМОЛЕНСКОЙ ОБЛАСТИ НА </a:t>
          </a:r>
          <a:r>
            <a:rPr lang="ru-RU" sz="1000" b="1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2025 </a:t>
          </a:r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ГОД И НА</a:t>
          </a:r>
          <a:b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</a:br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ПЛАНОВЫЙ ПЕРИОД  </a:t>
          </a:r>
          <a:r>
            <a:rPr lang="ru-RU" sz="1000" b="1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2026 </a:t>
          </a:r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И </a:t>
          </a:r>
          <a:r>
            <a:rPr lang="ru-RU" sz="1000" b="1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2027 </a:t>
          </a:r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ГОДОВ</a:t>
          </a:r>
          <a:endParaRPr lang="ru-RU" sz="1000" dirty="0">
            <a:solidFill>
              <a:schemeClr val="bg1"/>
            </a:solidFill>
            <a:latin typeface="+mn-lt"/>
            <a:cs typeface="Times New Roman" pitchFamily="18" charset="0"/>
          </a:endParaRPr>
        </a:p>
      </dgm:t>
    </dgm:pt>
    <dgm:pt modelId="{E05E4D53-D900-428D-9122-6432891D7D88}" type="parTrans" cxnId="{D9DF7D3A-35C9-4C77-A1CC-24E062C0DDAB}">
      <dgm:prSet/>
      <dgm:spPr/>
      <dgm:t>
        <a:bodyPr/>
        <a:lstStyle/>
        <a:p>
          <a:endParaRPr lang="ru-RU" dirty="0"/>
        </a:p>
      </dgm:t>
    </dgm:pt>
    <dgm:pt modelId="{A6C01D68-5E71-463C-A25D-536566D18D13}" type="sibTrans" cxnId="{D9DF7D3A-35C9-4C77-A1CC-24E062C0DDAB}">
      <dgm:prSet/>
      <dgm:spPr/>
      <dgm:t>
        <a:bodyPr/>
        <a:lstStyle/>
        <a:p>
          <a:endParaRPr lang="ru-RU" dirty="0"/>
        </a:p>
      </dgm:t>
    </dgm:pt>
    <dgm:pt modelId="{2D50ABC0-BB2C-4C08-88EC-F319BA7AA176}">
      <dgm:prSet phldrT="[Текст]" custT="1"/>
      <dgm:spPr/>
      <dgm:t>
        <a:bodyPr/>
        <a:lstStyle/>
        <a:p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20.-21. ОСНОВНЫЕ НАПРАВЛЕНИЯ НАЛОГОВОЙ ПОЛИТИКИ МУНИЦИПАЛЬНОГО ОБРАЗОВАНИЯ «ШУМЯЧСКИЙ </a:t>
          </a:r>
          <a:r>
            <a:rPr lang="ru-RU" sz="1000" b="1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МУНИЦИПАЛЬНЫЙ ОКРУГ» </a:t>
          </a:r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СМОЛЕНСКОЙ ОБЛАСТИ НА </a:t>
          </a:r>
          <a:r>
            <a:rPr lang="ru-RU" sz="1000" b="1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2025 </a:t>
          </a:r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ГОД И  ПЛАНОВЫЙ ПЕРИОД </a:t>
          </a:r>
          <a:r>
            <a:rPr lang="ru-RU" sz="1000" b="1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2026 </a:t>
          </a:r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И </a:t>
          </a:r>
          <a:r>
            <a:rPr lang="ru-RU" sz="1000" b="1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2027 </a:t>
          </a:r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ГОДОВ</a:t>
          </a:r>
          <a:endParaRPr lang="ru-RU" sz="1000" dirty="0">
            <a:solidFill>
              <a:schemeClr val="bg1"/>
            </a:solidFill>
            <a:latin typeface="+mn-lt"/>
            <a:cs typeface="Times New Roman" pitchFamily="18" charset="0"/>
          </a:endParaRPr>
        </a:p>
      </dgm:t>
    </dgm:pt>
    <dgm:pt modelId="{86FD5B73-B26B-4AFD-A945-7AC2E6AEBD46}" type="parTrans" cxnId="{599B9DEE-D379-4506-A0F0-50C2B34A8E3D}">
      <dgm:prSet/>
      <dgm:spPr/>
      <dgm:t>
        <a:bodyPr/>
        <a:lstStyle/>
        <a:p>
          <a:endParaRPr lang="ru-RU" dirty="0"/>
        </a:p>
      </dgm:t>
    </dgm:pt>
    <dgm:pt modelId="{96019099-38D7-46F1-888C-1BC754211D6E}" type="sibTrans" cxnId="{599B9DEE-D379-4506-A0F0-50C2B34A8E3D}">
      <dgm:prSet/>
      <dgm:spPr/>
      <dgm:t>
        <a:bodyPr/>
        <a:lstStyle/>
        <a:p>
          <a:endParaRPr lang="ru-RU" dirty="0"/>
        </a:p>
      </dgm:t>
    </dgm:pt>
    <dgm:pt modelId="{5C0C0B9E-FB7B-441F-B475-59677D61E791}">
      <dgm:prSet phldrT="[Текст]" custT="1"/>
      <dgm:spPr/>
      <dgm:t>
        <a:bodyPr/>
        <a:lstStyle/>
        <a:p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22. ОСНОВНЫЕ ХАРАКТЕРИСТИКИ </a:t>
          </a:r>
          <a:r>
            <a:rPr lang="ru-RU" sz="1000" b="1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 </a:t>
          </a:r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БЮДЖЕТА МУНИЦИПАЛЬНОГО ОБРАЗОВАНИЯ «ШУМЯЧСКИЙ </a:t>
          </a:r>
          <a:r>
            <a:rPr lang="ru-RU" sz="1000" b="1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МУНИЦИПАЛЬНЫЙ ОКРУГ» </a:t>
          </a:r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СМОЛЕНСКОЙ ОБЛАСТИ В </a:t>
          </a:r>
          <a:r>
            <a:rPr lang="ru-RU" sz="1000" b="1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2023– 2027 </a:t>
          </a:r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ГОДАХ</a:t>
          </a:r>
          <a:endParaRPr lang="ru-RU" sz="1000" dirty="0">
            <a:solidFill>
              <a:schemeClr val="bg1"/>
            </a:solidFill>
            <a:latin typeface="+mn-lt"/>
            <a:cs typeface="Times New Roman" pitchFamily="18" charset="0"/>
          </a:endParaRPr>
        </a:p>
      </dgm:t>
    </dgm:pt>
    <dgm:pt modelId="{7B0A120F-E938-4ED6-8993-A6717BDAD813}" type="parTrans" cxnId="{824D3967-46CB-40D2-B3E8-3D8DDEA6F4B0}">
      <dgm:prSet/>
      <dgm:spPr/>
      <dgm:t>
        <a:bodyPr/>
        <a:lstStyle/>
        <a:p>
          <a:endParaRPr lang="ru-RU" dirty="0"/>
        </a:p>
      </dgm:t>
    </dgm:pt>
    <dgm:pt modelId="{221B80F7-2FEB-40C4-8D41-6F3893CE4A89}" type="sibTrans" cxnId="{824D3967-46CB-40D2-B3E8-3D8DDEA6F4B0}">
      <dgm:prSet/>
      <dgm:spPr/>
      <dgm:t>
        <a:bodyPr/>
        <a:lstStyle/>
        <a:p>
          <a:endParaRPr lang="ru-RU" dirty="0"/>
        </a:p>
      </dgm:t>
    </dgm:pt>
    <dgm:pt modelId="{DD5511A5-52E1-4FDC-8B89-8BD0DB8507BD}">
      <dgm:prSet phldrT="[Текст]" custT="1"/>
      <dgm:spPr/>
      <dgm:t>
        <a:bodyPr/>
        <a:lstStyle/>
        <a:p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23. СТРУКТУРА И ОБЪЕМ МУНИЦИПАЛЬНОГО ДОЛГА МУНИЦИПАЛЬНОГО ОБРАЗОВАНИЯ «ШУМЯЧСКИЙ </a:t>
          </a:r>
          <a:r>
            <a:rPr lang="ru-RU" sz="1000" b="1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МУНИЦИПАЛЬНЫЙ ОКРУГ» </a:t>
          </a:r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СМОЛЕНСКОЙ ОБЛАСТИ </a:t>
          </a:r>
          <a:endParaRPr lang="ru-RU" sz="1000" dirty="0">
            <a:solidFill>
              <a:schemeClr val="bg1"/>
            </a:solidFill>
            <a:latin typeface="+mn-lt"/>
            <a:cs typeface="Times New Roman" pitchFamily="18" charset="0"/>
          </a:endParaRPr>
        </a:p>
      </dgm:t>
    </dgm:pt>
    <dgm:pt modelId="{B4D22995-A4F8-4DC3-924F-07A839443493}" type="parTrans" cxnId="{CA602B0A-9987-4D61-B01D-EF118425B288}">
      <dgm:prSet/>
      <dgm:spPr/>
      <dgm:t>
        <a:bodyPr/>
        <a:lstStyle/>
        <a:p>
          <a:endParaRPr lang="ru-RU" dirty="0"/>
        </a:p>
      </dgm:t>
    </dgm:pt>
    <dgm:pt modelId="{0378111B-D46E-4864-B727-214E0B20E52E}" type="sibTrans" cxnId="{CA602B0A-9987-4D61-B01D-EF118425B288}">
      <dgm:prSet/>
      <dgm:spPr/>
      <dgm:t>
        <a:bodyPr/>
        <a:lstStyle/>
        <a:p>
          <a:endParaRPr lang="ru-RU" dirty="0"/>
        </a:p>
      </dgm:t>
    </dgm:pt>
    <dgm:pt modelId="{03A6327A-4434-4507-8782-7C998983DE10}">
      <dgm:prSet phldrT="[Текст]" custT="1"/>
      <dgm:spPr/>
      <dgm:t>
        <a:bodyPr/>
        <a:lstStyle/>
        <a:p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24. РАСХОДЫ НА ОБСЛУЖИВАНИЕ ДОЛГОВЫХ ОБЯЗАТЕЛЬСТВ </a:t>
          </a:r>
          <a:endParaRPr lang="ru-RU" sz="1000" dirty="0">
            <a:solidFill>
              <a:schemeClr val="bg1"/>
            </a:solidFill>
            <a:latin typeface="+mn-lt"/>
            <a:cs typeface="Times New Roman" pitchFamily="18" charset="0"/>
          </a:endParaRPr>
        </a:p>
      </dgm:t>
    </dgm:pt>
    <dgm:pt modelId="{D0A8A4A7-2EFC-4D0E-A4F1-7358B8ED488A}" type="parTrans" cxnId="{BE17DDD3-55E8-422B-9188-B58362E6BF71}">
      <dgm:prSet/>
      <dgm:spPr/>
      <dgm:t>
        <a:bodyPr/>
        <a:lstStyle/>
        <a:p>
          <a:endParaRPr lang="ru-RU" dirty="0"/>
        </a:p>
      </dgm:t>
    </dgm:pt>
    <dgm:pt modelId="{420106E7-21E1-4649-B337-BDE600FFBF70}" type="sibTrans" cxnId="{BE17DDD3-55E8-422B-9188-B58362E6BF71}">
      <dgm:prSet/>
      <dgm:spPr/>
      <dgm:t>
        <a:bodyPr/>
        <a:lstStyle/>
        <a:p>
          <a:endParaRPr lang="ru-RU" dirty="0"/>
        </a:p>
      </dgm:t>
    </dgm:pt>
    <dgm:pt modelId="{F6903CA5-E06B-42C2-8A38-266FB656907E}">
      <dgm:prSet phldrT="[Текст]" custT="1"/>
      <dgm:spPr/>
      <dgm:t>
        <a:bodyPr/>
        <a:lstStyle/>
        <a:p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25. ДИНАМИКА ОБЪЕМА МУНИЦИПАЛЬНОГО ДОЛГА МУНИЦИПАЛЬНОГО ОБРАЗОВАНИЯ «ШУМЯЧСКИЙ </a:t>
          </a:r>
          <a:r>
            <a:rPr lang="ru-RU" sz="1000" b="1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МУНИЦИПАЛЬНЫЙ ОКРУГ» </a:t>
          </a:r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СМОЛЕНСКОЙ ОБЛАСТИ </a:t>
          </a:r>
          <a:endParaRPr lang="ru-RU" sz="1000" dirty="0">
            <a:solidFill>
              <a:schemeClr val="bg1"/>
            </a:solidFill>
            <a:latin typeface="+mn-lt"/>
            <a:cs typeface="Times New Roman" pitchFamily="18" charset="0"/>
          </a:endParaRPr>
        </a:p>
      </dgm:t>
    </dgm:pt>
    <dgm:pt modelId="{7606598E-D6CA-4406-B84A-32EEAF2FE474}" type="parTrans" cxnId="{F446BB5B-E75B-437E-8D19-8F8DF1DE4FD9}">
      <dgm:prSet/>
      <dgm:spPr/>
      <dgm:t>
        <a:bodyPr/>
        <a:lstStyle/>
        <a:p>
          <a:endParaRPr lang="ru-RU" dirty="0"/>
        </a:p>
      </dgm:t>
    </dgm:pt>
    <dgm:pt modelId="{51EF32B1-1403-46D1-9D06-B6AFCE91F12A}" type="sibTrans" cxnId="{F446BB5B-E75B-437E-8D19-8F8DF1DE4FD9}">
      <dgm:prSet/>
      <dgm:spPr/>
      <dgm:t>
        <a:bodyPr/>
        <a:lstStyle/>
        <a:p>
          <a:endParaRPr lang="ru-RU" dirty="0"/>
        </a:p>
      </dgm:t>
    </dgm:pt>
    <dgm:pt modelId="{337A33C0-B742-4D7D-9CED-87E8B0DA82C1}">
      <dgm:prSet phldrT="[Текст]" custT="1"/>
      <dgm:spPr/>
      <dgm:t>
        <a:bodyPr/>
        <a:lstStyle/>
        <a:p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26. СВЕДЕНИЯ ОБ ОБЪЕМЕ МУНИЦИПАЛЬНОГО ДОЛГА И ДЕФИЦИТА </a:t>
          </a:r>
          <a:r>
            <a:rPr lang="ru-RU" sz="1000" b="1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БЮДЖЕТА  </a:t>
          </a:r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МУНИЦИПАЛЬНОГО ОБРАЗОВАНИЯ «ШУМЯЧСКИЙ </a:t>
          </a:r>
          <a:r>
            <a:rPr lang="ru-RU" sz="1000" b="1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МУНИЦИПАЛЬНЫЙ ОКРУГ» </a:t>
          </a:r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СМОЛЕНСКОЙ ОБЛАСТИ В ДИНАМИКЕ НА </a:t>
          </a:r>
          <a:r>
            <a:rPr lang="ru-RU" sz="1000" b="1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2025 </a:t>
          </a:r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ГОД И НА ПЛАНОВЫЙ ПЕРИОД </a:t>
          </a:r>
          <a:r>
            <a:rPr lang="ru-RU" sz="1000" b="1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2026 </a:t>
          </a:r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И </a:t>
          </a:r>
          <a:r>
            <a:rPr lang="ru-RU" sz="1000" b="1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2027 </a:t>
          </a:r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ГОДОВ </a:t>
          </a:r>
          <a:endParaRPr lang="ru-RU" sz="1000" dirty="0">
            <a:solidFill>
              <a:schemeClr val="bg1"/>
            </a:solidFill>
            <a:latin typeface="+mn-lt"/>
            <a:cs typeface="Times New Roman" pitchFamily="18" charset="0"/>
          </a:endParaRPr>
        </a:p>
      </dgm:t>
    </dgm:pt>
    <dgm:pt modelId="{F9579A5F-06E8-49C7-9248-4412E3B5256D}" type="parTrans" cxnId="{A1FDB8AD-50FE-4546-8897-AFFBAEBF622E}">
      <dgm:prSet/>
      <dgm:spPr/>
      <dgm:t>
        <a:bodyPr/>
        <a:lstStyle/>
        <a:p>
          <a:endParaRPr lang="ru-RU" dirty="0"/>
        </a:p>
      </dgm:t>
    </dgm:pt>
    <dgm:pt modelId="{101FF8DF-A271-41EA-90EA-B6A412B6EFEC}" type="sibTrans" cxnId="{A1FDB8AD-50FE-4546-8897-AFFBAEBF622E}">
      <dgm:prSet/>
      <dgm:spPr/>
      <dgm:t>
        <a:bodyPr/>
        <a:lstStyle/>
        <a:p>
          <a:endParaRPr lang="ru-RU" dirty="0"/>
        </a:p>
      </dgm:t>
    </dgm:pt>
    <dgm:pt modelId="{9751455C-CF50-411C-8FD6-4AFF27D29842}">
      <dgm:prSet phldrT="[Текст]" custT="1"/>
      <dgm:spPr/>
      <dgm:t>
        <a:bodyPr/>
        <a:lstStyle/>
        <a:p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27-28. ИСТОЧНИКИ ФИНАНСИРОВАНИЯ ДЕФИЦИТА </a:t>
          </a:r>
          <a:r>
            <a:rPr lang="ru-RU" sz="1000" b="1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 </a:t>
          </a:r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БЮДЖЕТА МУНИЦИПАЛЬНОГО ОБРАЗОВАНИЯ «ШУМЯЧСКИЙ </a:t>
          </a:r>
          <a:r>
            <a:rPr lang="ru-RU" sz="1000" b="1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МУНИЦИПАЛЬНЫЙ ОКРУГ» </a:t>
          </a:r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СМОЛЕНСКОЙ ОБЛАСТИ НА </a:t>
          </a:r>
          <a:r>
            <a:rPr lang="ru-RU" sz="1000" b="1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2025 </a:t>
          </a:r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ГОД И НА ПЛАНОВЫЙ ПЕРИОД </a:t>
          </a:r>
          <a:r>
            <a:rPr lang="ru-RU" sz="1000" b="1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2026 </a:t>
          </a:r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и </a:t>
          </a:r>
          <a:r>
            <a:rPr lang="ru-RU" sz="1000" b="1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2027 </a:t>
          </a:r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ГОДОВ</a:t>
          </a:r>
          <a:endParaRPr lang="ru-RU" sz="1000" dirty="0">
            <a:solidFill>
              <a:schemeClr val="bg1"/>
            </a:solidFill>
            <a:latin typeface="+mn-lt"/>
            <a:cs typeface="Times New Roman" pitchFamily="18" charset="0"/>
          </a:endParaRPr>
        </a:p>
      </dgm:t>
    </dgm:pt>
    <dgm:pt modelId="{3C2D6C94-5C0B-4150-9744-734F912B577B}" type="parTrans" cxnId="{2DD39B91-2ED1-4169-BB1C-D058000D1383}">
      <dgm:prSet/>
      <dgm:spPr/>
      <dgm:t>
        <a:bodyPr/>
        <a:lstStyle/>
        <a:p>
          <a:endParaRPr lang="ru-RU" dirty="0"/>
        </a:p>
      </dgm:t>
    </dgm:pt>
    <dgm:pt modelId="{3EBD8814-8D4E-4385-930A-F724821109EB}" type="sibTrans" cxnId="{2DD39B91-2ED1-4169-BB1C-D058000D1383}">
      <dgm:prSet/>
      <dgm:spPr/>
      <dgm:t>
        <a:bodyPr/>
        <a:lstStyle/>
        <a:p>
          <a:endParaRPr lang="ru-RU" dirty="0"/>
        </a:p>
      </dgm:t>
    </dgm:pt>
    <dgm:pt modelId="{FFED2B4E-D083-474D-9EE7-3075CA5C93E8}" type="pres">
      <dgm:prSet presAssocID="{7DA62838-5945-4F76-B50C-306736E374A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A4FC23B-9F19-4604-81B3-1A84B3474D4C}" type="pres">
      <dgm:prSet presAssocID="{AE45C130-CEC3-4B5E-9787-A9966CE7DC0A}" presName="node" presStyleLbl="node1" presStyleIdx="0" presStyleCnt="9" custLinFactNeighborX="-2844" custLinFactNeighborY="-2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2A40FE-051E-4818-98C4-819481C269AF}" type="pres">
      <dgm:prSet presAssocID="{B6D9DDBB-DD19-4B43-9E77-982F5B9A0EA2}" presName="sibTrans" presStyleLbl="sibTrans2D1" presStyleIdx="0" presStyleCnt="8"/>
      <dgm:spPr/>
      <dgm:t>
        <a:bodyPr/>
        <a:lstStyle/>
        <a:p>
          <a:endParaRPr lang="ru-RU"/>
        </a:p>
      </dgm:t>
    </dgm:pt>
    <dgm:pt modelId="{E63777ED-B307-4248-98CF-B2ACA97C678B}" type="pres">
      <dgm:prSet presAssocID="{B6D9DDBB-DD19-4B43-9E77-982F5B9A0EA2}" presName="connectorText" presStyleLbl="sibTrans2D1" presStyleIdx="0" presStyleCnt="8"/>
      <dgm:spPr/>
      <dgm:t>
        <a:bodyPr/>
        <a:lstStyle/>
        <a:p>
          <a:endParaRPr lang="ru-RU"/>
        </a:p>
      </dgm:t>
    </dgm:pt>
    <dgm:pt modelId="{2908F145-2E7D-4FE3-9D49-81B8B94DEE8B}" type="pres">
      <dgm:prSet presAssocID="{63F67ADE-F095-4CAF-AD23-0758D50F99BB}" presName="node" presStyleLbl="node1" presStyleIdx="1" presStyleCnt="9" custLinFactNeighborX="1154" custLinFactNeighborY="-2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292E1E-1FCB-4EAE-BE91-DB4C97085CC9}" type="pres">
      <dgm:prSet presAssocID="{A6C01D68-5E71-463C-A25D-536566D18D13}" presName="sibTrans" presStyleLbl="sibTrans2D1" presStyleIdx="1" presStyleCnt="8"/>
      <dgm:spPr/>
      <dgm:t>
        <a:bodyPr/>
        <a:lstStyle/>
        <a:p>
          <a:endParaRPr lang="ru-RU"/>
        </a:p>
      </dgm:t>
    </dgm:pt>
    <dgm:pt modelId="{7688F0FC-C150-4E4A-82C9-6DAD3A517370}" type="pres">
      <dgm:prSet presAssocID="{A6C01D68-5E71-463C-A25D-536566D18D13}" presName="connectorText" presStyleLbl="sibTrans2D1" presStyleIdx="1" presStyleCnt="8"/>
      <dgm:spPr/>
      <dgm:t>
        <a:bodyPr/>
        <a:lstStyle/>
        <a:p>
          <a:endParaRPr lang="ru-RU"/>
        </a:p>
      </dgm:t>
    </dgm:pt>
    <dgm:pt modelId="{4B9F0016-5905-4EDD-9638-E9485774B5F9}" type="pres">
      <dgm:prSet presAssocID="{2D50ABC0-BB2C-4C08-88EC-F319BA7AA176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7A5C9B-9869-4E14-91C9-DBA523B916A9}" type="pres">
      <dgm:prSet presAssocID="{96019099-38D7-46F1-888C-1BC754211D6E}" presName="sibTrans" presStyleLbl="sibTrans2D1" presStyleIdx="2" presStyleCnt="8"/>
      <dgm:spPr/>
      <dgm:t>
        <a:bodyPr/>
        <a:lstStyle/>
        <a:p>
          <a:endParaRPr lang="ru-RU"/>
        </a:p>
      </dgm:t>
    </dgm:pt>
    <dgm:pt modelId="{92492E15-BEF2-4C21-8833-8D329D13BDDA}" type="pres">
      <dgm:prSet presAssocID="{96019099-38D7-46F1-888C-1BC754211D6E}" presName="connectorText" presStyleLbl="sibTrans2D1" presStyleIdx="2" presStyleCnt="8"/>
      <dgm:spPr/>
      <dgm:t>
        <a:bodyPr/>
        <a:lstStyle/>
        <a:p>
          <a:endParaRPr lang="ru-RU"/>
        </a:p>
      </dgm:t>
    </dgm:pt>
    <dgm:pt modelId="{6FB7E4EC-81A5-4F81-A03E-0FB76EC2B00D}" type="pres">
      <dgm:prSet presAssocID="{5C0C0B9E-FB7B-441F-B475-59677D61E791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364FEE-0B2F-4ED7-9D8A-7ACCCE4EDD31}" type="pres">
      <dgm:prSet presAssocID="{221B80F7-2FEB-40C4-8D41-6F3893CE4A89}" presName="sibTrans" presStyleLbl="sibTrans2D1" presStyleIdx="3" presStyleCnt="8"/>
      <dgm:spPr/>
      <dgm:t>
        <a:bodyPr/>
        <a:lstStyle/>
        <a:p>
          <a:endParaRPr lang="ru-RU"/>
        </a:p>
      </dgm:t>
    </dgm:pt>
    <dgm:pt modelId="{91E569AA-D9AA-4337-83C3-5A6513F076EF}" type="pres">
      <dgm:prSet presAssocID="{221B80F7-2FEB-40C4-8D41-6F3893CE4A89}" presName="connectorText" presStyleLbl="sibTrans2D1" presStyleIdx="3" presStyleCnt="8"/>
      <dgm:spPr/>
      <dgm:t>
        <a:bodyPr/>
        <a:lstStyle/>
        <a:p>
          <a:endParaRPr lang="ru-RU"/>
        </a:p>
      </dgm:t>
    </dgm:pt>
    <dgm:pt modelId="{F8175254-2133-4C3D-9F3B-DE14C66383AE}" type="pres">
      <dgm:prSet presAssocID="{DD5511A5-52E1-4FDC-8B89-8BD0DB8507BD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2849FD-81E2-4C8E-ABAF-2A74D7107F59}" type="pres">
      <dgm:prSet presAssocID="{0378111B-D46E-4864-B727-214E0B20E52E}" presName="sibTrans" presStyleLbl="sibTrans2D1" presStyleIdx="4" presStyleCnt="8"/>
      <dgm:spPr/>
      <dgm:t>
        <a:bodyPr/>
        <a:lstStyle/>
        <a:p>
          <a:endParaRPr lang="ru-RU"/>
        </a:p>
      </dgm:t>
    </dgm:pt>
    <dgm:pt modelId="{DE6A0A0B-2D76-41C0-A82F-C1F255709D45}" type="pres">
      <dgm:prSet presAssocID="{0378111B-D46E-4864-B727-214E0B20E52E}" presName="connectorText" presStyleLbl="sibTrans2D1" presStyleIdx="4" presStyleCnt="8"/>
      <dgm:spPr/>
      <dgm:t>
        <a:bodyPr/>
        <a:lstStyle/>
        <a:p>
          <a:endParaRPr lang="ru-RU"/>
        </a:p>
      </dgm:t>
    </dgm:pt>
    <dgm:pt modelId="{C13BBBDF-4B32-4330-9E27-F6D125F9EAF4}" type="pres">
      <dgm:prSet presAssocID="{03A6327A-4434-4507-8782-7C998983DE10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7596D6-F2FA-4A40-B6F3-5292BA5781DB}" type="pres">
      <dgm:prSet presAssocID="{420106E7-21E1-4649-B337-BDE600FFBF70}" presName="sibTrans" presStyleLbl="sibTrans2D1" presStyleIdx="5" presStyleCnt="8"/>
      <dgm:spPr/>
      <dgm:t>
        <a:bodyPr/>
        <a:lstStyle/>
        <a:p>
          <a:endParaRPr lang="ru-RU"/>
        </a:p>
      </dgm:t>
    </dgm:pt>
    <dgm:pt modelId="{960DDA8B-5794-4773-AA34-4A1C321AE13C}" type="pres">
      <dgm:prSet presAssocID="{420106E7-21E1-4649-B337-BDE600FFBF70}" presName="connectorText" presStyleLbl="sibTrans2D1" presStyleIdx="5" presStyleCnt="8"/>
      <dgm:spPr/>
      <dgm:t>
        <a:bodyPr/>
        <a:lstStyle/>
        <a:p>
          <a:endParaRPr lang="ru-RU"/>
        </a:p>
      </dgm:t>
    </dgm:pt>
    <dgm:pt modelId="{B5F00C3A-774A-4BF8-B8D9-7B364B3B7768}" type="pres">
      <dgm:prSet presAssocID="{F6903CA5-E06B-42C2-8A38-266FB656907E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B5BC4A-55BE-4BB9-96B6-6AA60C6411CB}" type="pres">
      <dgm:prSet presAssocID="{51EF32B1-1403-46D1-9D06-B6AFCE91F12A}" presName="sibTrans" presStyleLbl="sibTrans2D1" presStyleIdx="6" presStyleCnt="8"/>
      <dgm:spPr/>
      <dgm:t>
        <a:bodyPr/>
        <a:lstStyle/>
        <a:p>
          <a:endParaRPr lang="ru-RU"/>
        </a:p>
      </dgm:t>
    </dgm:pt>
    <dgm:pt modelId="{67A829AE-0E37-418B-9F19-767E0C021429}" type="pres">
      <dgm:prSet presAssocID="{51EF32B1-1403-46D1-9D06-B6AFCE91F12A}" presName="connectorText" presStyleLbl="sibTrans2D1" presStyleIdx="6" presStyleCnt="8"/>
      <dgm:spPr/>
      <dgm:t>
        <a:bodyPr/>
        <a:lstStyle/>
        <a:p>
          <a:endParaRPr lang="ru-RU"/>
        </a:p>
      </dgm:t>
    </dgm:pt>
    <dgm:pt modelId="{96B83CF9-068A-4AB7-8D51-EA825402E6ED}" type="pres">
      <dgm:prSet presAssocID="{337A33C0-B742-4D7D-9CED-87E8B0DA82C1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4856D4-0159-47D6-9946-853FA7368F3F}" type="pres">
      <dgm:prSet presAssocID="{101FF8DF-A271-41EA-90EA-B6A412B6EFEC}" presName="sibTrans" presStyleLbl="sibTrans2D1" presStyleIdx="7" presStyleCnt="8"/>
      <dgm:spPr/>
      <dgm:t>
        <a:bodyPr/>
        <a:lstStyle/>
        <a:p>
          <a:endParaRPr lang="ru-RU"/>
        </a:p>
      </dgm:t>
    </dgm:pt>
    <dgm:pt modelId="{F883E2F9-0EFD-43AF-874F-170964163412}" type="pres">
      <dgm:prSet presAssocID="{101FF8DF-A271-41EA-90EA-B6A412B6EFEC}" presName="connectorText" presStyleLbl="sibTrans2D1" presStyleIdx="7" presStyleCnt="8"/>
      <dgm:spPr/>
      <dgm:t>
        <a:bodyPr/>
        <a:lstStyle/>
        <a:p>
          <a:endParaRPr lang="ru-RU"/>
        </a:p>
      </dgm:t>
    </dgm:pt>
    <dgm:pt modelId="{CCD0AB4D-9247-42C1-9E14-1CCD5B443402}" type="pres">
      <dgm:prSet presAssocID="{9751455C-CF50-411C-8FD6-4AFF27D29842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688CB50-8FD0-4A14-84AA-F5AE8ABEBF9A}" type="presOf" srcId="{5C0C0B9E-FB7B-441F-B475-59677D61E791}" destId="{6FB7E4EC-81A5-4F81-A03E-0FB76EC2B00D}" srcOrd="0" destOrd="0" presId="urn:microsoft.com/office/officeart/2005/8/layout/process5"/>
    <dgm:cxn modelId="{BE17DDD3-55E8-422B-9188-B58362E6BF71}" srcId="{7DA62838-5945-4F76-B50C-306736E374A0}" destId="{03A6327A-4434-4507-8782-7C998983DE10}" srcOrd="5" destOrd="0" parTransId="{D0A8A4A7-2EFC-4D0E-A4F1-7358B8ED488A}" sibTransId="{420106E7-21E1-4649-B337-BDE600FFBF70}"/>
    <dgm:cxn modelId="{124E4EC9-647D-4E75-932A-CA053458DC66}" type="presOf" srcId="{2D50ABC0-BB2C-4C08-88EC-F319BA7AA176}" destId="{4B9F0016-5905-4EDD-9638-E9485774B5F9}" srcOrd="0" destOrd="0" presId="urn:microsoft.com/office/officeart/2005/8/layout/process5"/>
    <dgm:cxn modelId="{A1FDB8AD-50FE-4546-8897-AFFBAEBF622E}" srcId="{7DA62838-5945-4F76-B50C-306736E374A0}" destId="{337A33C0-B742-4D7D-9CED-87E8B0DA82C1}" srcOrd="7" destOrd="0" parTransId="{F9579A5F-06E8-49C7-9248-4412E3B5256D}" sibTransId="{101FF8DF-A271-41EA-90EA-B6A412B6EFEC}"/>
    <dgm:cxn modelId="{49FD8291-08F5-4984-8A45-6E43F5606A74}" type="presOf" srcId="{221B80F7-2FEB-40C4-8D41-6F3893CE4A89}" destId="{91E569AA-D9AA-4337-83C3-5A6513F076EF}" srcOrd="1" destOrd="0" presId="urn:microsoft.com/office/officeart/2005/8/layout/process5"/>
    <dgm:cxn modelId="{DE8DB93A-54C5-4AE1-A53E-DD2BEC303560}" srcId="{7DA62838-5945-4F76-B50C-306736E374A0}" destId="{AE45C130-CEC3-4B5E-9787-A9966CE7DC0A}" srcOrd="0" destOrd="0" parTransId="{185867B5-EB94-41E6-9F9E-A666D2319545}" sibTransId="{B6D9DDBB-DD19-4B43-9E77-982F5B9A0EA2}"/>
    <dgm:cxn modelId="{D9DF7D3A-35C9-4C77-A1CC-24E062C0DDAB}" srcId="{7DA62838-5945-4F76-B50C-306736E374A0}" destId="{63F67ADE-F095-4CAF-AD23-0758D50F99BB}" srcOrd="1" destOrd="0" parTransId="{E05E4D53-D900-428D-9122-6432891D7D88}" sibTransId="{A6C01D68-5E71-463C-A25D-536566D18D13}"/>
    <dgm:cxn modelId="{1D80CB9B-FCA3-4AF2-B145-BEA8DA6F5494}" type="presOf" srcId="{51EF32B1-1403-46D1-9D06-B6AFCE91F12A}" destId="{67A829AE-0E37-418B-9F19-767E0C021429}" srcOrd="1" destOrd="0" presId="urn:microsoft.com/office/officeart/2005/8/layout/process5"/>
    <dgm:cxn modelId="{CA602B0A-9987-4D61-B01D-EF118425B288}" srcId="{7DA62838-5945-4F76-B50C-306736E374A0}" destId="{DD5511A5-52E1-4FDC-8B89-8BD0DB8507BD}" srcOrd="4" destOrd="0" parTransId="{B4D22995-A4F8-4DC3-924F-07A839443493}" sibTransId="{0378111B-D46E-4864-B727-214E0B20E52E}"/>
    <dgm:cxn modelId="{95DD50C6-A8B5-468E-8638-7249FFC25ADE}" type="presOf" srcId="{AE45C130-CEC3-4B5E-9787-A9966CE7DC0A}" destId="{6A4FC23B-9F19-4604-81B3-1A84B3474D4C}" srcOrd="0" destOrd="0" presId="urn:microsoft.com/office/officeart/2005/8/layout/process5"/>
    <dgm:cxn modelId="{59D1489B-862E-49A4-82C2-6967C2CF90AF}" type="presOf" srcId="{420106E7-21E1-4649-B337-BDE600FFBF70}" destId="{A87596D6-F2FA-4A40-B6F3-5292BA5781DB}" srcOrd="0" destOrd="0" presId="urn:microsoft.com/office/officeart/2005/8/layout/process5"/>
    <dgm:cxn modelId="{3ECEAFD4-54C1-4E5D-A522-A6C2F352B203}" type="presOf" srcId="{51EF32B1-1403-46D1-9D06-B6AFCE91F12A}" destId="{2AB5BC4A-55BE-4BB9-96B6-6AA60C6411CB}" srcOrd="0" destOrd="0" presId="urn:microsoft.com/office/officeart/2005/8/layout/process5"/>
    <dgm:cxn modelId="{41050500-B4A7-4E23-8D5F-B3DD78994278}" type="presOf" srcId="{96019099-38D7-46F1-888C-1BC754211D6E}" destId="{AA7A5C9B-9869-4E14-91C9-DBA523B916A9}" srcOrd="0" destOrd="0" presId="urn:microsoft.com/office/officeart/2005/8/layout/process5"/>
    <dgm:cxn modelId="{BCC57837-3FC5-4D5E-A44F-E80D367EF598}" type="presOf" srcId="{101FF8DF-A271-41EA-90EA-B6A412B6EFEC}" destId="{F883E2F9-0EFD-43AF-874F-170964163412}" srcOrd="1" destOrd="0" presId="urn:microsoft.com/office/officeart/2005/8/layout/process5"/>
    <dgm:cxn modelId="{064AC974-D56E-4D0F-9F4C-1387A0628A89}" type="presOf" srcId="{101FF8DF-A271-41EA-90EA-B6A412B6EFEC}" destId="{E54856D4-0159-47D6-9946-853FA7368F3F}" srcOrd="0" destOrd="0" presId="urn:microsoft.com/office/officeart/2005/8/layout/process5"/>
    <dgm:cxn modelId="{824D3967-46CB-40D2-B3E8-3D8DDEA6F4B0}" srcId="{7DA62838-5945-4F76-B50C-306736E374A0}" destId="{5C0C0B9E-FB7B-441F-B475-59677D61E791}" srcOrd="3" destOrd="0" parTransId="{7B0A120F-E938-4ED6-8993-A6717BDAD813}" sibTransId="{221B80F7-2FEB-40C4-8D41-6F3893CE4A89}"/>
    <dgm:cxn modelId="{1475D78B-314B-45FF-81AE-EB56F9EA0AD1}" type="presOf" srcId="{DD5511A5-52E1-4FDC-8B89-8BD0DB8507BD}" destId="{F8175254-2133-4C3D-9F3B-DE14C66383AE}" srcOrd="0" destOrd="0" presId="urn:microsoft.com/office/officeart/2005/8/layout/process5"/>
    <dgm:cxn modelId="{5BA4CF83-AFA2-4F7F-91CC-628D4CA9C39E}" type="presOf" srcId="{63F67ADE-F095-4CAF-AD23-0758D50F99BB}" destId="{2908F145-2E7D-4FE3-9D49-81B8B94DEE8B}" srcOrd="0" destOrd="0" presId="urn:microsoft.com/office/officeart/2005/8/layout/process5"/>
    <dgm:cxn modelId="{BD93294B-63CA-43AD-BA81-994D757F27E1}" type="presOf" srcId="{A6C01D68-5E71-463C-A25D-536566D18D13}" destId="{7A292E1E-1FCB-4EAE-BE91-DB4C97085CC9}" srcOrd="0" destOrd="0" presId="urn:microsoft.com/office/officeart/2005/8/layout/process5"/>
    <dgm:cxn modelId="{BEA4EABD-B334-4AC4-92AE-91F369BC31D5}" type="presOf" srcId="{A6C01D68-5E71-463C-A25D-536566D18D13}" destId="{7688F0FC-C150-4E4A-82C9-6DAD3A517370}" srcOrd="1" destOrd="0" presId="urn:microsoft.com/office/officeart/2005/8/layout/process5"/>
    <dgm:cxn modelId="{55124261-649B-41F6-B50F-38D1C0B2F309}" type="presOf" srcId="{96019099-38D7-46F1-888C-1BC754211D6E}" destId="{92492E15-BEF2-4C21-8833-8D329D13BDDA}" srcOrd="1" destOrd="0" presId="urn:microsoft.com/office/officeart/2005/8/layout/process5"/>
    <dgm:cxn modelId="{827785C4-13A1-4876-8C59-1BAAA7A918BF}" type="presOf" srcId="{221B80F7-2FEB-40C4-8D41-6F3893CE4A89}" destId="{3B364FEE-0B2F-4ED7-9D8A-7ACCCE4EDD31}" srcOrd="0" destOrd="0" presId="urn:microsoft.com/office/officeart/2005/8/layout/process5"/>
    <dgm:cxn modelId="{CD45AC02-2DBC-4354-869D-E29FECB0CE0B}" type="presOf" srcId="{03A6327A-4434-4507-8782-7C998983DE10}" destId="{C13BBBDF-4B32-4330-9E27-F6D125F9EAF4}" srcOrd="0" destOrd="0" presId="urn:microsoft.com/office/officeart/2005/8/layout/process5"/>
    <dgm:cxn modelId="{2DD39B91-2ED1-4169-BB1C-D058000D1383}" srcId="{7DA62838-5945-4F76-B50C-306736E374A0}" destId="{9751455C-CF50-411C-8FD6-4AFF27D29842}" srcOrd="8" destOrd="0" parTransId="{3C2D6C94-5C0B-4150-9744-734F912B577B}" sibTransId="{3EBD8814-8D4E-4385-930A-F724821109EB}"/>
    <dgm:cxn modelId="{CB9DA704-07D7-42A1-B38C-F4CFBC4E576C}" type="presOf" srcId="{9751455C-CF50-411C-8FD6-4AFF27D29842}" destId="{CCD0AB4D-9247-42C1-9E14-1CCD5B443402}" srcOrd="0" destOrd="0" presId="urn:microsoft.com/office/officeart/2005/8/layout/process5"/>
    <dgm:cxn modelId="{2791180B-F56C-46DF-BFA2-545F598177FB}" type="presOf" srcId="{337A33C0-B742-4D7D-9CED-87E8B0DA82C1}" destId="{96B83CF9-068A-4AB7-8D51-EA825402E6ED}" srcOrd="0" destOrd="0" presId="urn:microsoft.com/office/officeart/2005/8/layout/process5"/>
    <dgm:cxn modelId="{599B9DEE-D379-4506-A0F0-50C2B34A8E3D}" srcId="{7DA62838-5945-4F76-B50C-306736E374A0}" destId="{2D50ABC0-BB2C-4C08-88EC-F319BA7AA176}" srcOrd="2" destOrd="0" parTransId="{86FD5B73-B26B-4AFD-A945-7AC2E6AEBD46}" sibTransId="{96019099-38D7-46F1-888C-1BC754211D6E}"/>
    <dgm:cxn modelId="{CE2EC09C-D4E0-42C0-B311-E6478BC04CF9}" type="presOf" srcId="{B6D9DDBB-DD19-4B43-9E77-982F5B9A0EA2}" destId="{872A40FE-051E-4818-98C4-819481C269AF}" srcOrd="0" destOrd="0" presId="urn:microsoft.com/office/officeart/2005/8/layout/process5"/>
    <dgm:cxn modelId="{2B3F848C-F8E2-4725-AD02-AB9C22A794FD}" type="presOf" srcId="{0378111B-D46E-4864-B727-214E0B20E52E}" destId="{B32849FD-81E2-4C8E-ABAF-2A74D7107F59}" srcOrd="0" destOrd="0" presId="urn:microsoft.com/office/officeart/2005/8/layout/process5"/>
    <dgm:cxn modelId="{B37F29EC-F1E2-494E-82A1-C2247794215F}" type="presOf" srcId="{B6D9DDBB-DD19-4B43-9E77-982F5B9A0EA2}" destId="{E63777ED-B307-4248-98CF-B2ACA97C678B}" srcOrd="1" destOrd="0" presId="urn:microsoft.com/office/officeart/2005/8/layout/process5"/>
    <dgm:cxn modelId="{F446BB5B-E75B-437E-8D19-8F8DF1DE4FD9}" srcId="{7DA62838-5945-4F76-B50C-306736E374A0}" destId="{F6903CA5-E06B-42C2-8A38-266FB656907E}" srcOrd="6" destOrd="0" parTransId="{7606598E-D6CA-4406-B84A-32EEAF2FE474}" sibTransId="{51EF32B1-1403-46D1-9D06-B6AFCE91F12A}"/>
    <dgm:cxn modelId="{AFB91180-D75F-45AA-8345-B684E6C8FD4B}" type="presOf" srcId="{7DA62838-5945-4F76-B50C-306736E374A0}" destId="{FFED2B4E-D083-474D-9EE7-3075CA5C93E8}" srcOrd="0" destOrd="0" presId="urn:microsoft.com/office/officeart/2005/8/layout/process5"/>
    <dgm:cxn modelId="{C454770B-7F72-4CEB-98F2-7F760C9C4F6B}" type="presOf" srcId="{F6903CA5-E06B-42C2-8A38-266FB656907E}" destId="{B5F00C3A-774A-4BF8-B8D9-7B364B3B7768}" srcOrd="0" destOrd="0" presId="urn:microsoft.com/office/officeart/2005/8/layout/process5"/>
    <dgm:cxn modelId="{740EDA25-64DE-46F9-872F-F3AB32C7444A}" type="presOf" srcId="{420106E7-21E1-4649-B337-BDE600FFBF70}" destId="{960DDA8B-5794-4773-AA34-4A1C321AE13C}" srcOrd="1" destOrd="0" presId="urn:microsoft.com/office/officeart/2005/8/layout/process5"/>
    <dgm:cxn modelId="{736625A3-97A3-4AE2-95F3-57D2BF4283E3}" type="presOf" srcId="{0378111B-D46E-4864-B727-214E0B20E52E}" destId="{DE6A0A0B-2D76-41C0-A82F-C1F255709D45}" srcOrd="1" destOrd="0" presId="urn:microsoft.com/office/officeart/2005/8/layout/process5"/>
    <dgm:cxn modelId="{F941DB9A-030F-4506-AB97-27EFF1EA86C8}" type="presParOf" srcId="{FFED2B4E-D083-474D-9EE7-3075CA5C93E8}" destId="{6A4FC23B-9F19-4604-81B3-1A84B3474D4C}" srcOrd="0" destOrd="0" presId="urn:microsoft.com/office/officeart/2005/8/layout/process5"/>
    <dgm:cxn modelId="{74C358DF-668D-46D1-9C31-3EEB88E8C2B2}" type="presParOf" srcId="{FFED2B4E-D083-474D-9EE7-3075CA5C93E8}" destId="{872A40FE-051E-4818-98C4-819481C269AF}" srcOrd="1" destOrd="0" presId="urn:microsoft.com/office/officeart/2005/8/layout/process5"/>
    <dgm:cxn modelId="{82E20552-AC8D-4399-9A39-45028146390A}" type="presParOf" srcId="{872A40FE-051E-4818-98C4-819481C269AF}" destId="{E63777ED-B307-4248-98CF-B2ACA97C678B}" srcOrd="0" destOrd="0" presId="urn:microsoft.com/office/officeart/2005/8/layout/process5"/>
    <dgm:cxn modelId="{D1630184-5BEF-494A-A61C-97E2AD19EA7E}" type="presParOf" srcId="{FFED2B4E-D083-474D-9EE7-3075CA5C93E8}" destId="{2908F145-2E7D-4FE3-9D49-81B8B94DEE8B}" srcOrd="2" destOrd="0" presId="urn:microsoft.com/office/officeart/2005/8/layout/process5"/>
    <dgm:cxn modelId="{4E46AA5C-B94D-46B4-B62D-6B6932AFF813}" type="presParOf" srcId="{FFED2B4E-D083-474D-9EE7-3075CA5C93E8}" destId="{7A292E1E-1FCB-4EAE-BE91-DB4C97085CC9}" srcOrd="3" destOrd="0" presId="urn:microsoft.com/office/officeart/2005/8/layout/process5"/>
    <dgm:cxn modelId="{A827BEDA-8F1A-4F6C-A8F3-8FCE433F3A34}" type="presParOf" srcId="{7A292E1E-1FCB-4EAE-BE91-DB4C97085CC9}" destId="{7688F0FC-C150-4E4A-82C9-6DAD3A517370}" srcOrd="0" destOrd="0" presId="urn:microsoft.com/office/officeart/2005/8/layout/process5"/>
    <dgm:cxn modelId="{4EAC3B1B-C4FD-4B50-8A97-82E51414489F}" type="presParOf" srcId="{FFED2B4E-D083-474D-9EE7-3075CA5C93E8}" destId="{4B9F0016-5905-4EDD-9638-E9485774B5F9}" srcOrd="4" destOrd="0" presId="urn:microsoft.com/office/officeart/2005/8/layout/process5"/>
    <dgm:cxn modelId="{3949890C-73DD-441C-A111-94BD4DDC42E6}" type="presParOf" srcId="{FFED2B4E-D083-474D-9EE7-3075CA5C93E8}" destId="{AA7A5C9B-9869-4E14-91C9-DBA523B916A9}" srcOrd="5" destOrd="0" presId="urn:microsoft.com/office/officeart/2005/8/layout/process5"/>
    <dgm:cxn modelId="{541020CF-D2E2-407D-8A87-A83CE79D8738}" type="presParOf" srcId="{AA7A5C9B-9869-4E14-91C9-DBA523B916A9}" destId="{92492E15-BEF2-4C21-8833-8D329D13BDDA}" srcOrd="0" destOrd="0" presId="urn:microsoft.com/office/officeart/2005/8/layout/process5"/>
    <dgm:cxn modelId="{2E4EE2B3-21C8-4A66-92D8-D3FF9C17D977}" type="presParOf" srcId="{FFED2B4E-D083-474D-9EE7-3075CA5C93E8}" destId="{6FB7E4EC-81A5-4F81-A03E-0FB76EC2B00D}" srcOrd="6" destOrd="0" presId="urn:microsoft.com/office/officeart/2005/8/layout/process5"/>
    <dgm:cxn modelId="{F75A1D5B-BA9B-4EDF-9435-C4B2F7FE3B99}" type="presParOf" srcId="{FFED2B4E-D083-474D-9EE7-3075CA5C93E8}" destId="{3B364FEE-0B2F-4ED7-9D8A-7ACCCE4EDD31}" srcOrd="7" destOrd="0" presId="urn:microsoft.com/office/officeart/2005/8/layout/process5"/>
    <dgm:cxn modelId="{856FD6B3-1600-471E-84EA-25017DB45695}" type="presParOf" srcId="{3B364FEE-0B2F-4ED7-9D8A-7ACCCE4EDD31}" destId="{91E569AA-D9AA-4337-83C3-5A6513F076EF}" srcOrd="0" destOrd="0" presId="urn:microsoft.com/office/officeart/2005/8/layout/process5"/>
    <dgm:cxn modelId="{F0F89D12-B734-49D0-ADC2-FD9476D68404}" type="presParOf" srcId="{FFED2B4E-D083-474D-9EE7-3075CA5C93E8}" destId="{F8175254-2133-4C3D-9F3B-DE14C66383AE}" srcOrd="8" destOrd="0" presId="urn:microsoft.com/office/officeart/2005/8/layout/process5"/>
    <dgm:cxn modelId="{6CCDEEEE-3F74-4E45-A0A4-258B3B08C7A4}" type="presParOf" srcId="{FFED2B4E-D083-474D-9EE7-3075CA5C93E8}" destId="{B32849FD-81E2-4C8E-ABAF-2A74D7107F59}" srcOrd="9" destOrd="0" presId="urn:microsoft.com/office/officeart/2005/8/layout/process5"/>
    <dgm:cxn modelId="{9B0C71DA-0820-4833-9155-DB1A2248FC26}" type="presParOf" srcId="{B32849FD-81E2-4C8E-ABAF-2A74D7107F59}" destId="{DE6A0A0B-2D76-41C0-A82F-C1F255709D45}" srcOrd="0" destOrd="0" presId="urn:microsoft.com/office/officeart/2005/8/layout/process5"/>
    <dgm:cxn modelId="{B6214757-3E59-4767-A8E8-8B9D62C43A59}" type="presParOf" srcId="{FFED2B4E-D083-474D-9EE7-3075CA5C93E8}" destId="{C13BBBDF-4B32-4330-9E27-F6D125F9EAF4}" srcOrd="10" destOrd="0" presId="urn:microsoft.com/office/officeart/2005/8/layout/process5"/>
    <dgm:cxn modelId="{AE376D54-5FFA-4A9C-B8EE-4610882BEC8F}" type="presParOf" srcId="{FFED2B4E-D083-474D-9EE7-3075CA5C93E8}" destId="{A87596D6-F2FA-4A40-B6F3-5292BA5781DB}" srcOrd="11" destOrd="0" presId="urn:microsoft.com/office/officeart/2005/8/layout/process5"/>
    <dgm:cxn modelId="{E7ACB8EC-C67F-4370-A60A-DA6A324C5B76}" type="presParOf" srcId="{A87596D6-F2FA-4A40-B6F3-5292BA5781DB}" destId="{960DDA8B-5794-4773-AA34-4A1C321AE13C}" srcOrd="0" destOrd="0" presId="urn:microsoft.com/office/officeart/2005/8/layout/process5"/>
    <dgm:cxn modelId="{2A60C7E0-B5D2-4413-93DF-EAB277790469}" type="presParOf" srcId="{FFED2B4E-D083-474D-9EE7-3075CA5C93E8}" destId="{B5F00C3A-774A-4BF8-B8D9-7B364B3B7768}" srcOrd="12" destOrd="0" presId="urn:microsoft.com/office/officeart/2005/8/layout/process5"/>
    <dgm:cxn modelId="{9FDDBC48-60DF-4491-9068-0361E8FE01CC}" type="presParOf" srcId="{FFED2B4E-D083-474D-9EE7-3075CA5C93E8}" destId="{2AB5BC4A-55BE-4BB9-96B6-6AA60C6411CB}" srcOrd="13" destOrd="0" presId="urn:microsoft.com/office/officeart/2005/8/layout/process5"/>
    <dgm:cxn modelId="{8ADFBB8E-7966-4445-9D83-9C3505012052}" type="presParOf" srcId="{2AB5BC4A-55BE-4BB9-96B6-6AA60C6411CB}" destId="{67A829AE-0E37-418B-9F19-767E0C021429}" srcOrd="0" destOrd="0" presId="urn:microsoft.com/office/officeart/2005/8/layout/process5"/>
    <dgm:cxn modelId="{3A6E43C9-E274-479A-9B12-53C8A09DA13C}" type="presParOf" srcId="{FFED2B4E-D083-474D-9EE7-3075CA5C93E8}" destId="{96B83CF9-068A-4AB7-8D51-EA825402E6ED}" srcOrd="14" destOrd="0" presId="urn:microsoft.com/office/officeart/2005/8/layout/process5"/>
    <dgm:cxn modelId="{4101785F-52A9-4F71-8538-7853F34C4B86}" type="presParOf" srcId="{FFED2B4E-D083-474D-9EE7-3075CA5C93E8}" destId="{E54856D4-0159-47D6-9946-853FA7368F3F}" srcOrd="15" destOrd="0" presId="urn:microsoft.com/office/officeart/2005/8/layout/process5"/>
    <dgm:cxn modelId="{567654E1-249A-4BDA-AD7A-7D2F50FC1261}" type="presParOf" srcId="{E54856D4-0159-47D6-9946-853FA7368F3F}" destId="{F883E2F9-0EFD-43AF-874F-170964163412}" srcOrd="0" destOrd="0" presId="urn:microsoft.com/office/officeart/2005/8/layout/process5"/>
    <dgm:cxn modelId="{BC9BAEA8-496D-4F17-A456-1840CC7C34F0}" type="presParOf" srcId="{FFED2B4E-D083-474D-9EE7-3075CA5C93E8}" destId="{CCD0AB4D-9247-42C1-9E14-1CCD5B443402}" srcOrd="1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B9CB22F-BA0C-42F1-B207-39A0F48D8CF5}" type="doc">
      <dgm:prSet loTypeId="urn:microsoft.com/office/officeart/2005/8/layout/bProcess3" loCatId="process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C0CDFEAE-A151-44DF-99CB-09C186D500EB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30. СОСТАВ </a:t>
          </a:r>
          <a:r>
            <a: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ДОХОДОВ </a:t>
          </a:r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БЮДЖЕТА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C6A0DB1-7AE9-4751-B27D-E7DCF2A73E2A}" type="parTrans" cxnId="{7CAB45D4-7B00-478B-BA86-4B4C56FFB6F3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490272B9-C638-4869-A72E-7FA1614615C1}" type="sibTrans" cxnId="{7CAB45D4-7B00-478B-BA86-4B4C56FFB6F3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D8C89890-A16C-4602-A67B-B8C5F260E311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31-33. СТРУКТУРА ДОХОДОВ </a:t>
          </a:r>
          <a:r>
            <a: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БЮДЖЕТА НА </a:t>
          </a:r>
          <a:r>
            <a: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2025-2027 </a:t>
          </a:r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ГГ.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A70096A-F72D-4503-A1E1-AD82E5E9AFD2}" type="parTrans" cxnId="{00F392FE-D18B-4666-B0A0-1BE97996FECB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7254B380-BE5B-4108-82A1-FACB7052DB48}" type="sibTrans" cxnId="{00F392FE-D18B-4666-B0A0-1BE97996FECB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3C3B7FC5-F50B-435E-9646-EC7DF8CDD783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34-36. СТРУКТУРА НАЛОГОВЫХ И НЕНАЛОГОВЫХ </a:t>
          </a:r>
          <a:r>
            <a: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ДОХОДОВ </a:t>
          </a:r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БЮДЖЕТА НА </a:t>
          </a:r>
          <a:r>
            <a: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2025-2027 </a:t>
          </a:r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ГГ.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9AB0FA9-D9A5-4D99-B6C5-C55873267EB8}" type="parTrans" cxnId="{4CFB464C-F2B3-4F15-9A38-3D0A1F54A713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8EBFC15C-15F3-403A-9CF9-2C20C275DFE1}" type="sibTrans" cxnId="{4CFB464C-F2B3-4F15-9A38-3D0A1F54A713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3C0DE9D2-A78B-415A-B11A-C3BE5820B774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37.  СВЕДЕНИЯ ОБ ОСНОВНЫХ НАЛОГОПЛАТЕЛЬЩИКАХ В МУНИЦИПАЛЬНОМ ОБРАЗОВАНИИ «ШУМЯЧСКИЙ </a:t>
          </a:r>
          <a:r>
            <a: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МУНИЦИПАЛЬНЫЙ ОКРУГ» </a:t>
          </a:r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СМОЛЕНСКОЙ ОБЛАСТИ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37D8D1C-0BB7-4A0C-812C-A3A998D1B079}" type="parTrans" cxnId="{0F7EBBED-1903-4062-9A50-E6EBABD57FE4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BA42CD56-826C-4FED-8417-C3D53BC5C358}" type="sibTrans" cxnId="{0F7EBBED-1903-4062-9A50-E6EBABD57FE4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FF4642D4-BFD7-4A11-BFB6-3FD6878B11D8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38. ИНФОРМАЦИЯ ОБ ОБЪЕМЕ ДОХОДОВ </a:t>
          </a:r>
          <a:r>
            <a: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БЮДЖЕТА </a:t>
          </a:r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МУНИЦИПАЛЬНОГО ОБРАЗОВАНИЯ «ШУМЯЧСКИЙ </a:t>
          </a:r>
          <a:r>
            <a: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МУНИЦИПАЛЬНЫЙ ОКРУГ» </a:t>
          </a:r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СМОЛЕНСКОЙ ОБЛАСТИ В РАСЧЕТЕ НА ДУШУ НАСЕЛЕНИЯ 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BCE8EC2-1E76-4949-A12B-2D6AE45D7E49}" type="parTrans" cxnId="{049699D9-020B-4800-AE65-A4166D05BB45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894217CD-923B-4FB3-9A9A-9C1D410B22E2}" type="sibTrans" cxnId="{049699D9-020B-4800-AE65-A4166D05BB45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926D0232-452A-4029-BAF5-3046AB6C2538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40. СВЕДЕНИЯ О НАЛОГОВЫХ ЛЬГОТАХ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D9DB1C5-549F-427F-8E0D-4A427B9B4C81}" type="parTrans" cxnId="{B1FEC178-495B-4F57-AA8C-F267D1874660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E1351616-5B08-4048-97DE-F573A0E6C419}" type="sibTrans" cxnId="{B1FEC178-495B-4F57-AA8C-F267D1874660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E8CF8507-2F99-4D9C-8F86-F66828A75864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41.МЕЖБЮДЖЕТНЫЕ ТРАНСФЕРТЫ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BBABFD3-568F-4821-9D42-17F508D837FC}" type="parTrans" cxnId="{78C35455-D891-4E13-9454-AB838243DF41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37FF2DE4-2E97-498D-8FA4-11B64B5DD33E}" type="sibTrans" cxnId="{78C35455-D891-4E13-9454-AB838243DF41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3FD70F9A-0C1C-4B1D-887F-67CB9091EB7D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39 ДОХОДЫ ДОРОЖНОГО ФОНДА </a:t>
          </a:r>
        </a:p>
      </dgm:t>
    </dgm:pt>
    <dgm:pt modelId="{96FE7271-740F-444D-9826-A067C1712805}" type="parTrans" cxnId="{CB641006-3D12-4154-A351-F7DF8B06255E}">
      <dgm:prSet/>
      <dgm:spPr/>
      <dgm:t>
        <a:bodyPr/>
        <a:lstStyle/>
        <a:p>
          <a:endParaRPr lang="ru-RU"/>
        </a:p>
      </dgm:t>
    </dgm:pt>
    <dgm:pt modelId="{0C227A66-D622-497D-9A3A-C9D1EB07EB6F}" type="sibTrans" cxnId="{CB641006-3D12-4154-A351-F7DF8B06255E}">
      <dgm:prSet/>
      <dgm:spPr/>
      <dgm:t>
        <a:bodyPr/>
        <a:lstStyle/>
        <a:p>
          <a:endParaRPr lang="ru-RU"/>
        </a:p>
      </dgm:t>
    </dgm:pt>
    <dgm:pt modelId="{E3D9EA81-9A67-4D39-A919-B8D69BEEB086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42-43. БЕЗВОЗМЕЗДНЫЕ ПОСТУПЛЕНИЯ НА </a:t>
          </a:r>
          <a:r>
            <a: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2025-2027 </a:t>
          </a:r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ГГ.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ACF7489-9653-498C-8209-59BA9D3129DB}" type="parTrans" cxnId="{299EE8A0-6265-4630-A2A2-B4A596FF5BC6}">
      <dgm:prSet/>
      <dgm:spPr/>
      <dgm:t>
        <a:bodyPr/>
        <a:lstStyle/>
        <a:p>
          <a:endParaRPr lang="ru-RU"/>
        </a:p>
      </dgm:t>
    </dgm:pt>
    <dgm:pt modelId="{41A0CAB0-5451-4C7B-86D2-C3732D1FECD9}" type="sibTrans" cxnId="{299EE8A0-6265-4630-A2A2-B4A596FF5BC6}">
      <dgm:prSet/>
      <dgm:spPr/>
      <dgm:t>
        <a:bodyPr/>
        <a:lstStyle/>
        <a:p>
          <a:endParaRPr lang="ru-RU"/>
        </a:p>
      </dgm:t>
    </dgm:pt>
    <dgm:pt modelId="{69D10CFB-D3C8-4B2B-B6C8-C6E0A9359C74}" type="pres">
      <dgm:prSet presAssocID="{1B9CB22F-BA0C-42F1-B207-39A0F48D8CF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7F001BE-6DEA-401C-8362-82A682C21743}" type="pres">
      <dgm:prSet presAssocID="{C0CDFEAE-A151-44DF-99CB-09C186D500EB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DA8343-7A9C-4586-AF3B-01DFD4F9F8B9}" type="pres">
      <dgm:prSet presAssocID="{490272B9-C638-4869-A72E-7FA1614615C1}" presName="sibTrans" presStyleLbl="sibTrans1D1" presStyleIdx="0" presStyleCnt="8"/>
      <dgm:spPr/>
      <dgm:t>
        <a:bodyPr/>
        <a:lstStyle/>
        <a:p>
          <a:endParaRPr lang="ru-RU"/>
        </a:p>
      </dgm:t>
    </dgm:pt>
    <dgm:pt modelId="{198874CB-F80C-4EA6-BECF-040BC92E900C}" type="pres">
      <dgm:prSet presAssocID="{490272B9-C638-4869-A72E-7FA1614615C1}" presName="connectorText" presStyleLbl="sibTrans1D1" presStyleIdx="0" presStyleCnt="8"/>
      <dgm:spPr/>
      <dgm:t>
        <a:bodyPr/>
        <a:lstStyle/>
        <a:p>
          <a:endParaRPr lang="ru-RU"/>
        </a:p>
      </dgm:t>
    </dgm:pt>
    <dgm:pt modelId="{27294E7D-8773-4F83-AAD5-E8F8BDA09785}" type="pres">
      <dgm:prSet presAssocID="{D8C89890-A16C-4602-A67B-B8C5F260E311}" presName="node" presStyleLbl="node1" presStyleIdx="1" presStyleCnt="9" custLinFactNeighborX="4404" custLinFactNeighborY="69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D1A819-A050-498C-B93E-C67D728974F9}" type="pres">
      <dgm:prSet presAssocID="{7254B380-BE5B-4108-82A1-FACB7052DB48}" presName="sibTrans" presStyleLbl="sibTrans1D1" presStyleIdx="1" presStyleCnt="8"/>
      <dgm:spPr/>
      <dgm:t>
        <a:bodyPr/>
        <a:lstStyle/>
        <a:p>
          <a:endParaRPr lang="ru-RU"/>
        </a:p>
      </dgm:t>
    </dgm:pt>
    <dgm:pt modelId="{E42D524B-2F2D-4793-A269-A297064AF8BC}" type="pres">
      <dgm:prSet presAssocID="{7254B380-BE5B-4108-82A1-FACB7052DB48}" presName="connectorText" presStyleLbl="sibTrans1D1" presStyleIdx="1" presStyleCnt="8"/>
      <dgm:spPr/>
      <dgm:t>
        <a:bodyPr/>
        <a:lstStyle/>
        <a:p>
          <a:endParaRPr lang="ru-RU"/>
        </a:p>
      </dgm:t>
    </dgm:pt>
    <dgm:pt modelId="{BA7FE53E-75CA-4B1B-BBEC-3E7909F616E7}" type="pres">
      <dgm:prSet presAssocID="{3C3B7FC5-F50B-435E-9646-EC7DF8CDD783}" presName="node" presStyleLbl="node1" presStyleIdx="2" presStyleCnt="9" custLinFactNeighborX="2994" custLinFactNeighborY="-32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BC5BD7-BC8C-4882-BAD6-DAEE64DDC556}" type="pres">
      <dgm:prSet presAssocID="{8EBFC15C-15F3-403A-9CF9-2C20C275DFE1}" presName="sibTrans" presStyleLbl="sibTrans1D1" presStyleIdx="2" presStyleCnt="8"/>
      <dgm:spPr/>
      <dgm:t>
        <a:bodyPr/>
        <a:lstStyle/>
        <a:p>
          <a:endParaRPr lang="ru-RU"/>
        </a:p>
      </dgm:t>
    </dgm:pt>
    <dgm:pt modelId="{50E16472-6437-46FE-827F-5980936E3238}" type="pres">
      <dgm:prSet presAssocID="{8EBFC15C-15F3-403A-9CF9-2C20C275DFE1}" presName="connectorText" presStyleLbl="sibTrans1D1" presStyleIdx="2" presStyleCnt="8"/>
      <dgm:spPr/>
      <dgm:t>
        <a:bodyPr/>
        <a:lstStyle/>
        <a:p>
          <a:endParaRPr lang="ru-RU"/>
        </a:p>
      </dgm:t>
    </dgm:pt>
    <dgm:pt modelId="{EC20A110-B523-4282-924D-59C41F73EF0C}" type="pres">
      <dgm:prSet presAssocID="{3C0DE9D2-A78B-415A-B11A-C3BE5820B774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347163-590F-46EA-B3F0-7150F73EE9CB}" type="pres">
      <dgm:prSet presAssocID="{BA42CD56-826C-4FED-8417-C3D53BC5C358}" presName="sibTrans" presStyleLbl="sibTrans1D1" presStyleIdx="3" presStyleCnt="8"/>
      <dgm:spPr/>
      <dgm:t>
        <a:bodyPr/>
        <a:lstStyle/>
        <a:p>
          <a:endParaRPr lang="ru-RU"/>
        </a:p>
      </dgm:t>
    </dgm:pt>
    <dgm:pt modelId="{DFFA9AAA-18FF-4F8A-8A32-7CCF9B772526}" type="pres">
      <dgm:prSet presAssocID="{BA42CD56-826C-4FED-8417-C3D53BC5C358}" presName="connectorText" presStyleLbl="sibTrans1D1" presStyleIdx="3" presStyleCnt="8"/>
      <dgm:spPr/>
      <dgm:t>
        <a:bodyPr/>
        <a:lstStyle/>
        <a:p>
          <a:endParaRPr lang="ru-RU"/>
        </a:p>
      </dgm:t>
    </dgm:pt>
    <dgm:pt modelId="{B1463774-97DD-46E9-AC62-DF89E1F4AF74}" type="pres">
      <dgm:prSet presAssocID="{FF4642D4-BFD7-4A11-BFB6-3FD6878B11D8}" presName="node" presStyleLbl="node1" presStyleIdx="4" presStyleCnt="9" custLinFactNeighborX="1364" custLinFactNeighborY="3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DEEADA-D45B-45ED-8890-B96CB18D3E84}" type="pres">
      <dgm:prSet presAssocID="{894217CD-923B-4FB3-9A9A-9C1D410B22E2}" presName="sibTrans" presStyleLbl="sibTrans1D1" presStyleIdx="4" presStyleCnt="8"/>
      <dgm:spPr/>
      <dgm:t>
        <a:bodyPr/>
        <a:lstStyle/>
        <a:p>
          <a:endParaRPr lang="ru-RU"/>
        </a:p>
      </dgm:t>
    </dgm:pt>
    <dgm:pt modelId="{9C31BAB8-89C4-462D-B9C8-DDA4BDD7A8DD}" type="pres">
      <dgm:prSet presAssocID="{894217CD-923B-4FB3-9A9A-9C1D410B22E2}" presName="connectorText" presStyleLbl="sibTrans1D1" presStyleIdx="4" presStyleCnt="8"/>
      <dgm:spPr/>
      <dgm:t>
        <a:bodyPr/>
        <a:lstStyle/>
        <a:p>
          <a:endParaRPr lang="ru-RU"/>
        </a:p>
      </dgm:t>
    </dgm:pt>
    <dgm:pt modelId="{6CDD5FFB-A0C2-406D-B2CE-9BB352EC96F6}" type="pres">
      <dgm:prSet presAssocID="{3FD70F9A-0C1C-4B1D-887F-67CB9091EB7D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790762-9925-4753-9E0F-D77F036CC407}" type="pres">
      <dgm:prSet presAssocID="{0C227A66-D622-497D-9A3A-C9D1EB07EB6F}" presName="sibTrans" presStyleLbl="sibTrans1D1" presStyleIdx="5" presStyleCnt="8"/>
      <dgm:spPr/>
      <dgm:t>
        <a:bodyPr/>
        <a:lstStyle/>
        <a:p>
          <a:endParaRPr lang="ru-RU"/>
        </a:p>
      </dgm:t>
    </dgm:pt>
    <dgm:pt modelId="{15794966-17BB-4C2B-BEB8-683D1A293AE6}" type="pres">
      <dgm:prSet presAssocID="{0C227A66-D622-497D-9A3A-C9D1EB07EB6F}" presName="connectorText" presStyleLbl="sibTrans1D1" presStyleIdx="5" presStyleCnt="8"/>
      <dgm:spPr/>
      <dgm:t>
        <a:bodyPr/>
        <a:lstStyle/>
        <a:p>
          <a:endParaRPr lang="ru-RU"/>
        </a:p>
      </dgm:t>
    </dgm:pt>
    <dgm:pt modelId="{9FB349E4-905F-41D3-A9D8-7DA40FFC6533}" type="pres">
      <dgm:prSet presAssocID="{926D0232-452A-4029-BAF5-3046AB6C2538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172079-DDC3-48E8-A3BC-8EF6F91D072E}" type="pres">
      <dgm:prSet presAssocID="{E1351616-5B08-4048-97DE-F573A0E6C419}" presName="sibTrans" presStyleLbl="sibTrans1D1" presStyleIdx="6" presStyleCnt="8"/>
      <dgm:spPr/>
      <dgm:t>
        <a:bodyPr/>
        <a:lstStyle/>
        <a:p>
          <a:endParaRPr lang="ru-RU"/>
        </a:p>
      </dgm:t>
    </dgm:pt>
    <dgm:pt modelId="{B590FD02-51A9-4BBA-9C81-8894CB405DDA}" type="pres">
      <dgm:prSet presAssocID="{E1351616-5B08-4048-97DE-F573A0E6C419}" presName="connectorText" presStyleLbl="sibTrans1D1" presStyleIdx="6" presStyleCnt="8"/>
      <dgm:spPr/>
      <dgm:t>
        <a:bodyPr/>
        <a:lstStyle/>
        <a:p>
          <a:endParaRPr lang="ru-RU"/>
        </a:p>
      </dgm:t>
    </dgm:pt>
    <dgm:pt modelId="{E7336DE5-5371-4590-90D1-0DF38A3A7B85}" type="pres">
      <dgm:prSet presAssocID="{E8CF8507-2F99-4D9C-8F86-F66828A75864}" presName="node" presStyleLbl="node1" presStyleIdx="7" presStyleCnt="9" custScaleX="972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D34397-43D2-4899-A5B9-B55630665CC4}" type="pres">
      <dgm:prSet presAssocID="{37FF2DE4-2E97-498D-8FA4-11B64B5DD33E}" presName="sibTrans" presStyleLbl="sibTrans1D1" presStyleIdx="7" presStyleCnt="8"/>
      <dgm:spPr/>
      <dgm:t>
        <a:bodyPr/>
        <a:lstStyle/>
        <a:p>
          <a:endParaRPr lang="ru-RU"/>
        </a:p>
      </dgm:t>
    </dgm:pt>
    <dgm:pt modelId="{D84528C4-89AD-4008-AA42-77681818F346}" type="pres">
      <dgm:prSet presAssocID="{37FF2DE4-2E97-498D-8FA4-11B64B5DD33E}" presName="connectorText" presStyleLbl="sibTrans1D1" presStyleIdx="7" presStyleCnt="8"/>
      <dgm:spPr/>
      <dgm:t>
        <a:bodyPr/>
        <a:lstStyle/>
        <a:p>
          <a:endParaRPr lang="ru-RU"/>
        </a:p>
      </dgm:t>
    </dgm:pt>
    <dgm:pt modelId="{9430CCEE-CF86-484A-B99D-5F7574FC3674}" type="pres">
      <dgm:prSet presAssocID="{E3D9EA81-9A67-4D39-A919-B8D69BEEB086}" presName="node" presStyleLbl="node1" presStyleIdx="8" presStyleCnt="9" custScaleX="972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F502936-079E-44D0-A881-4DF4A049FAC0}" type="presOf" srcId="{3C3B7FC5-F50B-435E-9646-EC7DF8CDD783}" destId="{BA7FE53E-75CA-4B1B-BBEC-3E7909F616E7}" srcOrd="0" destOrd="0" presId="urn:microsoft.com/office/officeart/2005/8/layout/bProcess3"/>
    <dgm:cxn modelId="{3FDF17E4-6DB5-4081-99D3-5935E2A1C0A5}" type="presOf" srcId="{D8C89890-A16C-4602-A67B-B8C5F260E311}" destId="{27294E7D-8773-4F83-AAD5-E8F8BDA09785}" srcOrd="0" destOrd="0" presId="urn:microsoft.com/office/officeart/2005/8/layout/bProcess3"/>
    <dgm:cxn modelId="{4CFB464C-F2B3-4F15-9A38-3D0A1F54A713}" srcId="{1B9CB22F-BA0C-42F1-B207-39A0F48D8CF5}" destId="{3C3B7FC5-F50B-435E-9646-EC7DF8CDD783}" srcOrd="2" destOrd="0" parTransId="{49AB0FA9-D9A5-4D99-B6C5-C55873267EB8}" sibTransId="{8EBFC15C-15F3-403A-9CF9-2C20C275DFE1}"/>
    <dgm:cxn modelId="{0F7EBBED-1903-4062-9A50-E6EBABD57FE4}" srcId="{1B9CB22F-BA0C-42F1-B207-39A0F48D8CF5}" destId="{3C0DE9D2-A78B-415A-B11A-C3BE5820B774}" srcOrd="3" destOrd="0" parTransId="{337D8D1C-0BB7-4A0C-812C-A3A998D1B079}" sibTransId="{BA42CD56-826C-4FED-8417-C3D53BC5C358}"/>
    <dgm:cxn modelId="{934270F7-CCFD-4B1F-B2AF-8B102A175CAF}" type="presOf" srcId="{894217CD-923B-4FB3-9A9A-9C1D410B22E2}" destId="{9C31BAB8-89C4-462D-B9C8-DDA4BDD7A8DD}" srcOrd="1" destOrd="0" presId="urn:microsoft.com/office/officeart/2005/8/layout/bProcess3"/>
    <dgm:cxn modelId="{460E18CD-F012-4E94-86AF-379BBF9E45AC}" type="presOf" srcId="{490272B9-C638-4869-A72E-7FA1614615C1}" destId="{198874CB-F80C-4EA6-BECF-040BC92E900C}" srcOrd="1" destOrd="0" presId="urn:microsoft.com/office/officeart/2005/8/layout/bProcess3"/>
    <dgm:cxn modelId="{DC61F091-9D77-4635-830C-AF11E3D93BE8}" type="presOf" srcId="{BA42CD56-826C-4FED-8417-C3D53BC5C358}" destId="{79347163-590F-46EA-B3F0-7150F73EE9CB}" srcOrd="0" destOrd="0" presId="urn:microsoft.com/office/officeart/2005/8/layout/bProcess3"/>
    <dgm:cxn modelId="{7F1AE1DE-20BB-464B-B86D-5B275100B30F}" type="presOf" srcId="{894217CD-923B-4FB3-9A9A-9C1D410B22E2}" destId="{21DEEADA-D45B-45ED-8890-B96CB18D3E84}" srcOrd="0" destOrd="0" presId="urn:microsoft.com/office/officeart/2005/8/layout/bProcess3"/>
    <dgm:cxn modelId="{00F392FE-D18B-4666-B0A0-1BE97996FECB}" srcId="{1B9CB22F-BA0C-42F1-B207-39A0F48D8CF5}" destId="{D8C89890-A16C-4602-A67B-B8C5F260E311}" srcOrd="1" destOrd="0" parTransId="{2A70096A-F72D-4503-A1E1-AD82E5E9AFD2}" sibTransId="{7254B380-BE5B-4108-82A1-FACB7052DB48}"/>
    <dgm:cxn modelId="{E3F40CE8-C84E-406D-9B44-759B96DD9240}" type="presOf" srcId="{E1351616-5B08-4048-97DE-F573A0E6C419}" destId="{B590FD02-51A9-4BBA-9C81-8894CB405DDA}" srcOrd="1" destOrd="0" presId="urn:microsoft.com/office/officeart/2005/8/layout/bProcess3"/>
    <dgm:cxn modelId="{7CAB45D4-7B00-478B-BA86-4B4C56FFB6F3}" srcId="{1B9CB22F-BA0C-42F1-B207-39A0F48D8CF5}" destId="{C0CDFEAE-A151-44DF-99CB-09C186D500EB}" srcOrd="0" destOrd="0" parTransId="{BC6A0DB1-7AE9-4751-B27D-E7DCF2A73E2A}" sibTransId="{490272B9-C638-4869-A72E-7FA1614615C1}"/>
    <dgm:cxn modelId="{049699D9-020B-4800-AE65-A4166D05BB45}" srcId="{1B9CB22F-BA0C-42F1-B207-39A0F48D8CF5}" destId="{FF4642D4-BFD7-4A11-BFB6-3FD6878B11D8}" srcOrd="4" destOrd="0" parTransId="{DBCE8EC2-1E76-4949-A12B-2D6AE45D7E49}" sibTransId="{894217CD-923B-4FB3-9A9A-9C1D410B22E2}"/>
    <dgm:cxn modelId="{78C35455-D891-4E13-9454-AB838243DF41}" srcId="{1B9CB22F-BA0C-42F1-B207-39A0F48D8CF5}" destId="{E8CF8507-2F99-4D9C-8F86-F66828A75864}" srcOrd="7" destOrd="0" parTransId="{4BBABFD3-568F-4821-9D42-17F508D837FC}" sibTransId="{37FF2DE4-2E97-498D-8FA4-11B64B5DD33E}"/>
    <dgm:cxn modelId="{0E8C95C6-3435-4496-8B2C-45A252C83E4B}" type="presOf" srcId="{FF4642D4-BFD7-4A11-BFB6-3FD6878B11D8}" destId="{B1463774-97DD-46E9-AC62-DF89E1F4AF74}" srcOrd="0" destOrd="0" presId="urn:microsoft.com/office/officeart/2005/8/layout/bProcess3"/>
    <dgm:cxn modelId="{80DB757E-6234-41A3-94F7-1F262F8053C5}" type="presOf" srcId="{490272B9-C638-4869-A72E-7FA1614615C1}" destId="{B7DA8343-7A9C-4586-AF3B-01DFD4F9F8B9}" srcOrd="0" destOrd="0" presId="urn:microsoft.com/office/officeart/2005/8/layout/bProcess3"/>
    <dgm:cxn modelId="{1871C5C8-734C-43AC-BBB4-B3ACB40A62B0}" type="presOf" srcId="{C0CDFEAE-A151-44DF-99CB-09C186D500EB}" destId="{A7F001BE-6DEA-401C-8362-82A682C21743}" srcOrd="0" destOrd="0" presId="urn:microsoft.com/office/officeart/2005/8/layout/bProcess3"/>
    <dgm:cxn modelId="{82AD56CF-CE33-467F-BC6F-74888F889DFD}" type="presOf" srcId="{7254B380-BE5B-4108-82A1-FACB7052DB48}" destId="{ECD1A819-A050-498C-B93E-C67D728974F9}" srcOrd="0" destOrd="0" presId="urn:microsoft.com/office/officeart/2005/8/layout/bProcess3"/>
    <dgm:cxn modelId="{2B109527-7A2A-4D1A-BE5B-69B69E2AB0D1}" type="presOf" srcId="{0C227A66-D622-497D-9A3A-C9D1EB07EB6F}" destId="{15794966-17BB-4C2B-BEB8-683D1A293AE6}" srcOrd="1" destOrd="0" presId="urn:microsoft.com/office/officeart/2005/8/layout/bProcess3"/>
    <dgm:cxn modelId="{CBA96069-F066-49CB-B061-80636BE51673}" type="presOf" srcId="{3FD70F9A-0C1C-4B1D-887F-67CB9091EB7D}" destId="{6CDD5FFB-A0C2-406D-B2CE-9BB352EC96F6}" srcOrd="0" destOrd="0" presId="urn:microsoft.com/office/officeart/2005/8/layout/bProcess3"/>
    <dgm:cxn modelId="{C6C162A8-9C52-4BBC-AE06-A0530D7266C0}" type="presOf" srcId="{E1351616-5B08-4048-97DE-F573A0E6C419}" destId="{BE172079-DDC3-48E8-A3BC-8EF6F91D072E}" srcOrd="0" destOrd="0" presId="urn:microsoft.com/office/officeart/2005/8/layout/bProcess3"/>
    <dgm:cxn modelId="{5664E378-FDC8-4A3D-8B94-54E5447D167E}" type="presOf" srcId="{8EBFC15C-15F3-403A-9CF9-2C20C275DFE1}" destId="{D0BC5BD7-BC8C-4882-BAD6-DAEE64DDC556}" srcOrd="0" destOrd="0" presId="urn:microsoft.com/office/officeart/2005/8/layout/bProcess3"/>
    <dgm:cxn modelId="{E36AAA39-3082-4673-B05D-1CFC33785C7B}" type="presOf" srcId="{37FF2DE4-2E97-498D-8FA4-11B64B5DD33E}" destId="{D84528C4-89AD-4008-AA42-77681818F346}" srcOrd="1" destOrd="0" presId="urn:microsoft.com/office/officeart/2005/8/layout/bProcess3"/>
    <dgm:cxn modelId="{272615B1-9AF8-4139-8C67-9E082A459B70}" type="presOf" srcId="{8EBFC15C-15F3-403A-9CF9-2C20C275DFE1}" destId="{50E16472-6437-46FE-827F-5980936E3238}" srcOrd="1" destOrd="0" presId="urn:microsoft.com/office/officeart/2005/8/layout/bProcess3"/>
    <dgm:cxn modelId="{F97C3E22-6D04-4778-BF93-2996FA6A00F1}" type="presOf" srcId="{926D0232-452A-4029-BAF5-3046AB6C2538}" destId="{9FB349E4-905F-41D3-A9D8-7DA40FFC6533}" srcOrd="0" destOrd="0" presId="urn:microsoft.com/office/officeart/2005/8/layout/bProcess3"/>
    <dgm:cxn modelId="{4E3CC28A-27C2-49EF-ACAC-E920AF4A4B43}" type="presOf" srcId="{E3D9EA81-9A67-4D39-A919-B8D69BEEB086}" destId="{9430CCEE-CF86-484A-B99D-5F7574FC3674}" srcOrd="0" destOrd="0" presId="urn:microsoft.com/office/officeart/2005/8/layout/bProcess3"/>
    <dgm:cxn modelId="{927F210B-0642-4FC9-9175-F68477534534}" type="presOf" srcId="{1B9CB22F-BA0C-42F1-B207-39A0F48D8CF5}" destId="{69D10CFB-D3C8-4B2B-B6C8-C6E0A9359C74}" srcOrd="0" destOrd="0" presId="urn:microsoft.com/office/officeart/2005/8/layout/bProcess3"/>
    <dgm:cxn modelId="{D8E0A3E0-E392-4AFF-95F7-B1E0B58E7E39}" type="presOf" srcId="{3C0DE9D2-A78B-415A-B11A-C3BE5820B774}" destId="{EC20A110-B523-4282-924D-59C41F73EF0C}" srcOrd="0" destOrd="0" presId="urn:microsoft.com/office/officeart/2005/8/layout/bProcess3"/>
    <dgm:cxn modelId="{E0052E35-DBC3-484D-9C95-60946358EEE4}" type="presOf" srcId="{E8CF8507-2F99-4D9C-8F86-F66828A75864}" destId="{E7336DE5-5371-4590-90D1-0DF38A3A7B85}" srcOrd="0" destOrd="0" presId="urn:microsoft.com/office/officeart/2005/8/layout/bProcess3"/>
    <dgm:cxn modelId="{CB641006-3D12-4154-A351-F7DF8B06255E}" srcId="{1B9CB22F-BA0C-42F1-B207-39A0F48D8CF5}" destId="{3FD70F9A-0C1C-4B1D-887F-67CB9091EB7D}" srcOrd="5" destOrd="0" parTransId="{96FE7271-740F-444D-9826-A067C1712805}" sibTransId="{0C227A66-D622-497D-9A3A-C9D1EB07EB6F}"/>
    <dgm:cxn modelId="{CD008965-4EE1-4D1C-B4A8-B25BA279AB81}" type="presOf" srcId="{BA42CD56-826C-4FED-8417-C3D53BC5C358}" destId="{DFFA9AAA-18FF-4F8A-8A32-7CCF9B772526}" srcOrd="1" destOrd="0" presId="urn:microsoft.com/office/officeart/2005/8/layout/bProcess3"/>
    <dgm:cxn modelId="{09619D18-57C5-4139-86D7-C145B6988B84}" type="presOf" srcId="{0C227A66-D622-497D-9A3A-C9D1EB07EB6F}" destId="{BB790762-9925-4753-9E0F-D77F036CC407}" srcOrd="0" destOrd="0" presId="urn:microsoft.com/office/officeart/2005/8/layout/bProcess3"/>
    <dgm:cxn modelId="{E73E98F9-6B5C-4319-B543-C25D6ED200C0}" type="presOf" srcId="{37FF2DE4-2E97-498D-8FA4-11B64B5DD33E}" destId="{88D34397-43D2-4899-A5B9-B55630665CC4}" srcOrd="0" destOrd="0" presId="urn:microsoft.com/office/officeart/2005/8/layout/bProcess3"/>
    <dgm:cxn modelId="{A4B9AE7B-4E06-4A3F-958C-50C8F476B1F1}" type="presOf" srcId="{7254B380-BE5B-4108-82A1-FACB7052DB48}" destId="{E42D524B-2F2D-4793-A269-A297064AF8BC}" srcOrd="1" destOrd="0" presId="urn:microsoft.com/office/officeart/2005/8/layout/bProcess3"/>
    <dgm:cxn modelId="{B1FEC178-495B-4F57-AA8C-F267D1874660}" srcId="{1B9CB22F-BA0C-42F1-B207-39A0F48D8CF5}" destId="{926D0232-452A-4029-BAF5-3046AB6C2538}" srcOrd="6" destOrd="0" parTransId="{7D9DB1C5-549F-427F-8E0D-4A427B9B4C81}" sibTransId="{E1351616-5B08-4048-97DE-F573A0E6C419}"/>
    <dgm:cxn modelId="{299EE8A0-6265-4630-A2A2-B4A596FF5BC6}" srcId="{1B9CB22F-BA0C-42F1-B207-39A0F48D8CF5}" destId="{E3D9EA81-9A67-4D39-A919-B8D69BEEB086}" srcOrd="8" destOrd="0" parTransId="{3ACF7489-9653-498C-8209-59BA9D3129DB}" sibTransId="{41A0CAB0-5451-4C7B-86D2-C3732D1FECD9}"/>
    <dgm:cxn modelId="{B858E5A9-D9B1-43D6-A562-8BB99715D18C}" type="presParOf" srcId="{69D10CFB-D3C8-4B2B-B6C8-C6E0A9359C74}" destId="{A7F001BE-6DEA-401C-8362-82A682C21743}" srcOrd="0" destOrd="0" presId="urn:microsoft.com/office/officeart/2005/8/layout/bProcess3"/>
    <dgm:cxn modelId="{84ECBE1B-DF3F-4299-961D-AD73D771592E}" type="presParOf" srcId="{69D10CFB-D3C8-4B2B-B6C8-C6E0A9359C74}" destId="{B7DA8343-7A9C-4586-AF3B-01DFD4F9F8B9}" srcOrd="1" destOrd="0" presId="urn:microsoft.com/office/officeart/2005/8/layout/bProcess3"/>
    <dgm:cxn modelId="{CC02C515-C973-4C83-82A8-EFA85E8D4F77}" type="presParOf" srcId="{B7DA8343-7A9C-4586-AF3B-01DFD4F9F8B9}" destId="{198874CB-F80C-4EA6-BECF-040BC92E900C}" srcOrd="0" destOrd="0" presId="urn:microsoft.com/office/officeart/2005/8/layout/bProcess3"/>
    <dgm:cxn modelId="{DB930E4B-BF63-406A-A93A-229388AF143B}" type="presParOf" srcId="{69D10CFB-D3C8-4B2B-B6C8-C6E0A9359C74}" destId="{27294E7D-8773-4F83-AAD5-E8F8BDA09785}" srcOrd="2" destOrd="0" presId="urn:microsoft.com/office/officeart/2005/8/layout/bProcess3"/>
    <dgm:cxn modelId="{FCB53649-9E96-4B33-A358-A06586ADCA83}" type="presParOf" srcId="{69D10CFB-D3C8-4B2B-B6C8-C6E0A9359C74}" destId="{ECD1A819-A050-498C-B93E-C67D728974F9}" srcOrd="3" destOrd="0" presId="urn:microsoft.com/office/officeart/2005/8/layout/bProcess3"/>
    <dgm:cxn modelId="{81DE9BB1-524B-47BD-890F-BADB0AA6C218}" type="presParOf" srcId="{ECD1A819-A050-498C-B93E-C67D728974F9}" destId="{E42D524B-2F2D-4793-A269-A297064AF8BC}" srcOrd="0" destOrd="0" presId="urn:microsoft.com/office/officeart/2005/8/layout/bProcess3"/>
    <dgm:cxn modelId="{6FDB7704-9A1A-485C-A7F1-099167F87CB4}" type="presParOf" srcId="{69D10CFB-D3C8-4B2B-B6C8-C6E0A9359C74}" destId="{BA7FE53E-75CA-4B1B-BBEC-3E7909F616E7}" srcOrd="4" destOrd="0" presId="urn:microsoft.com/office/officeart/2005/8/layout/bProcess3"/>
    <dgm:cxn modelId="{B8E4EE68-4F09-4AEF-8D59-2802B061E1B2}" type="presParOf" srcId="{69D10CFB-D3C8-4B2B-B6C8-C6E0A9359C74}" destId="{D0BC5BD7-BC8C-4882-BAD6-DAEE64DDC556}" srcOrd="5" destOrd="0" presId="urn:microsoft.com/office/officeart/2005/8/layout/bProcess3"/>
    <dgm:cxn modelId="{7701D668-781E-44B4-BCD3-8A93FEC51FE0}" type="presParOf" srcId="{D0BC5BD7-BC8C-4882-BAD6-DAEE64DDC556}" destId="{50E16472-6437-46FE-827F-5980936E3238}" srcOrd="0" destOrd="0" presId="urn:microsoft.com/office/officeart/2005/8/layout/bProcess3"/>
    <dgm:cxn modelId="{BD155F3D-2FBB-4F27-94F6-CD7F552D4EDE}" type="presParOf" srcId="{69D10CFB-D3C8-4B2B-B6C8-C6E0A9359C74}" destId="{EC20A110-B523-4282-924D-59C41F73EF0C}" srcOrd="6" destOrd="0" presId="urn:microsoft.com/office/officeart/2005/8/layout/bProcess3"/>
    <dgm:cxn modelId="{F6D84834-5F61-4FC7-89E1-4025367ABDCC}" type="presParOf" srcId="{69D10CFB-D3C8-4B2B-B6C8-C6E0A9359C74}" destId="{79347163-590F-46EA-B3F0-7150F73EE9CB}" srcOrd="7" destOrd="0" presId="urn:microsoft.com/office/officeart/2005/8/layout/bProcess3"/>
    <dgm:cxn modelId="{DF3C69C0-FB36-4DE4-A2E5-90087F8DA45F}" type="presParOf" srcId="{79347163-590F-46EA-B3F0-7150F73EE9CB}" destId="{DFFA9AAA-18FF-4F8A-8A32-7CCF9B772526}" srcOrd="0" destOrd="0" presId="urn:microsoft.com/office/officeart/2005/8/layout/bProcess3"/>
    <dgm:cxn modelId="{76137E10-B328-41D3-BA5C-70398A5A4E08}" type="presParOf" srcId="{69D10CFB-D3C8-4B2B-B6C8-C6E0A9359C74}" destId="{B1463774-97DD-46E9-AC62-DF89E1F4AF74}" srcOrd="8" destOrd="0" presId="urn:microsoft.com/office/officeart/2005/8/layout/bProcess3"/>
    <dgm:cxn modelId="{B3A721AF-BB17-4925-8735-2DF8D17D10E4}" type="presParOf" srcId="{69D10CFB-D3C8-4B2B-B6C8-C6E0A9359C74}" destId="{21DEEADA-D45B-45ED-8890-B96CB18D3E84}" srcOrd="9" destOrd="0" presId="urn:microsoft.com/office/officeart/2005/8/layout/bProcess3"/>
    <dgm:cxn modelId="{EF3B5FA5-6F51-4543-BEA0-DD94A9D8A6DC}" type="presParOf" srcId="{21DEEADA-D45B-45ED-8890-B96CB18D3E84}" destId="{9C31BAB8-89C4-462D-B9C8-DDA4BDD7A8DD}" srcOrd="0" destOrd="0" presId="urn:microsoft.com/office/officeart/2005/8/layout/bProcess3"/>
    <dgm:cxn modelId="{BEEEF77E-086C-4A90-A94F-910EC7807D2E}" type="presParOf" srcId="{69D10CFB-D3C8-4B2B-B6C8-C6E0A9359C74}" destId="{6CDD5FFB-A0C2-406D-B2CE-9BB352EC96F6}" srcOrd="10" destOrd="0" presId="urn:microsoft.com/office/officeart/2005/8/layout/bProcess3"/>
    <dgm:cxn modelId="{FF3E1426-862E-442A-B389-85770777B686}" type="presParOf" srcId="{69D10CFB-D3C8-4B2B-B6C8-C6E0A9359C74}" destId="{BB790762-9925-4753-9E0F-D77F036CC407}" srcOrd="11" destOrd="0" presId="urn:microsoft.com/office/officeart/2005/8/layout/bProcess3"/>
    <dgm:cxn modelId="{62CEEDC3-0C0B-4B69-9522-9670337DE8E7}" type="presParOf" srcId="{BB790762-9925-4753-9E0F-D77F036CC407}" destId="{15794966-17BB-4C2B-BEB8-683D1A293AE6}" srcOrd="0" destOrd="0" presId="urn:microsoft.com/office/officeart/2005/8/layout/bProcess3"/>
    <dgm:cxn modelId="{472F09C5-132B-473E-8051-7C9E08CBB08C}" type="presParOf" srcId="{69D10CFB-D3C8-4B2B-B6C8-C6E0A9359C74}" destId="{9FB349E4-905F-41D3-A9D8-7DA40FFC6533}" srcOrd="12" destOrd="0" presId="urn:microsoft.com/office/officeart/2005/8/layout/bProcess3"/>
    <dgm:cxn modelId="{3B36F5DC-7751-49E5-BD95-B9E4A293A7E6}" type="presParOf" srcId="{69D10CFB-D3C8-4B2B-B6C8-C6E0A9359C74}" destId="{BE172079-DDC3-48E8-A3BC-8EF6F91D072E}" srcOrd="13" destOrd="0" presId="urn:microsoft.com/office/officeart/2005/8/layout/bProcess3"/>
    <dgm:cxn modelId="{A9B4DF79-A9AF-4CFF-817D-7CE046024657}" type="presParOf" srcId="{BE172079-DDC3-48E8-A3BC-8EF6F91D072E}" destId="{B590FD02-51A9-4BBA-9C81-8894CB405DDA}" srcOrd="0" destOrd="0" presId="urn:microsoft.com/office/officeart/2005/8/layout/bProcess3"/>
    <dgm:cxn modelId="{A7A3D3D4-E44E-41F0-B918-F7CE9496D020}" type="presParOf" srcId="{69D10CFB-D3C8-4B2B-B6C8-C6E0A9359C74}" destId="{E7336DE5-5371-4590-90D1-0DF38A3A7B85}" srcOrd="14" destOrd="0" presId="urn:microsoft.com/office/officeart/2005/8/layout/bProcess3"/>
    <dgm:cxn modelId="{E119DC96-FD1D-4D61-A4D5-32E80656222F}" type="presParOf" srcId="{69D10CFB-D3C8-4B2B-B6C8-C6E0A9359C74}" destId="{88D34397-43D2-4899-A5B9-B55630665CC4}" srcOrd="15" destOrd="0" presId="urn:microsoft.com/office/officeart/2005/8/layout/bProcess3"/>
    <dgm:cxn modelId="{81C9B4AF-A606-4283-8205-9DCD16CFEBD9}" type="presParOf" srcId="{88D34397-43D2-4899-A5B9-B55630665CC4}" destId="{D84528C4-89AD-4008-AA42-77681818F346}" srcOrd="0" destOrd="0" presId="urn:microsoft.com/office/officeart/2005/8/layout/bProcess3"/>
    <dgm:cxn modelId="{21CEE484-B236-4A49-A086-FB740E3CC89D}" type="presParOf" srcId="{69D10CFB-D3C8-4B2B-B6C8-C6E0A9359C74}" destId="{9430CCEE-CF86-484A-B99D-5F7574FC3674}" srcOrd="16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F40702B-3A72-4227-BC84-ADA9F0E03C49}" type="doc">
      <dgm:prSet loTypeId="urn:microsoft.com/office/officeart/2005/8/layout/lProcess2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488D8FCB-8A83-4065-8369-DEB010D6455A}">
      <dgm:prSet phldrT="[Текст]"/>
      <dgm:spPr/>
      <dgm:t>
        <a:bodyPr/>
        <a:lstStyle/>
        <a:p>
          <a:r>
            <a:rPr lang="ru-RU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НАЛОГОВЫЕ             (поступления от уплаты налогов, установленных Налоговым кодексом РФ)</a:t>
          </a:r>
        </a:p>
      </dgm:t>
    </dgm:pt>
    <dgm:pt modelId="{25DC648F-52F5-4E50-8199-069603A10024}" type="parTrans" cxnId="{2C27073A-376B-49D0-8C12-176A7BBDF815}">
      <dgm:prSet/>
      <dgm:spPr/>
      <dgm:t>
        <a:bodyPr/>
        <a:lstStyle/>
        <a:p>
          <a:endParaRPr lang="ru-RU"/>
        </a:p>
      </dgm:t>
    </dgm:pt>
    <dgm:pt modelId="{522F3BC1-3D4C-4ACA-9CA2-13E08AA98FA1}" type="sibTrans" cxnId="{2C27073A-376B-49D0-8C12-176A7BBDF815}">
      <dgm:prSet/>
      <dgm:spPr/>
      <dgm:t>
        <a:bodyPr/>
        <a:lstStyle/>
        <a:p>
          <a:endParaRPr lang="ru-RU"/>
        </a:p>
      </dgm:t>
    </dgm:pt>
    <dgm:pt modelId="{1910EF14-2B51-45CD-98B1-6F98E531A34A}">
      <dgm:prSet phldrT="[Текст]" custT="1"/>
      <dgm:spPr/>
      <dgm:t>
        <a:bodyPr/>
        <a:lstStyle/>
        <a:p>
          <a:r>
            <a:rPr lang="ru-RU" sz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Налог на доходы физических лиц</a:t>
          </a:r>
        </a:p>
      </dgm:t>
    </dgm:pt>
    <dgm:pt modelId="{9B790282-E944-45FE-B563-18B34A97D0DD}" type="parTrans" cxnId="{83F46542-0407-4A94-9892-4BBBE71FA642}">
      <dgm:prSet/>
      <dgm:spPr/>
      <dgm:t>
        <a:bodyPr/>
        <a:lstStyle/>
        <a:p>
          <a:endParaRPr lang="ru-RU"/>
        </a:p>
      </dgm:t>
    </dgm:pt>
    <dgm:pt modelId="{B4F9894B-2BCE-4E27-8E15-7658FB14B96A}" type="sibTrans" cxnId="{83F46542-0407-4A94-9892-4BBBE71FA642}">
      <dgm:prSet/>
      <dgm:spPr/>
      <dgm:t>
        <a:bodyPr/>
        <a:lstStyle/>
        <a:p>
          <a:endParaRPr lang="ru-RU"/>
        </a:p>
      </dgm:t>
    </dgm:pt>
    <dgm:pt modelId="{D157D93D-7959-4B1D-BA0A-EF5C5753B789}">
      <dgm:prSet custT="1"/>
      <dgm:spPr/>
      <dgm:t>
        <a:bodyPr/>
        <a:lstStyle/>
        <a:p>
          <a:r>
            <a:rPr lang="ru-RU" sz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Акцизы по подакцизным товарам (продукции), производимым на территории Российской Федерации</a:t>
          </a:r>
        </a:p>
      </dgm:t>
    </dgm:pt>
    <dgm:pt modelId="{8B409DB7-E323-4B5F-B89E-B058AD4085A4}" type="parTrans" cxnId="{7FFBAB37-80ED-48C6-852C-A9B7BB9EE34B}">
      <dgm:prSet/>
      <dgm:spPr/>
      <dgm:t>
        <a:bodyPr/>
        <a:lstStyle/>
        <a:p>
          <a:endParaRPr lang="ru-RU"/>
        </a:p>
      </dgm:t>
    </dgm:pt>
    <dgm:pt modelId="{57A4FE7E-4994-4639-8E90-45855344B4CD}" type="sibTrans" cxnId="{7FFBAB37-80ED-48C6-852C-A9B7BB9EE34B}">
      <dgm:prSet/>
      <dgm:spPr/>
      <dgm:t>
        <a:bodyPr/>
        <a:lstStyle/>
        <a:p>
          <a:endParaRPr lang="ru-RU"/>
        </a:p>
      </dgm:t>
    </dgm:pt>
    <dgm:pt modelId="{72514BE2-B86F-43AE-AE8F-83B9D3060B27}">
      <dgm:prSet phldrT="[Текст]"/>
      <dgm:spPr/>
      <dgm:t>
        <a:bodyPr/>
        <a:lstStyle/>
        <a:p>
          <a:r>
            <a:rPr lang="ru-RU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НЕНАЛОГОВЫЕ         (поступления от уплаты других сборов, установленных законодательством РФ, а штрафов за нарушение законодательства)</a:t>
          </a:r>
        </a:p>
      </dgm:t>
    </dgm:pt>
    <dgm:pt modelId="{B25B05D4-2417-4840-8EAD-766121D49FB4}" type="parTrans" cxnId="{7920B14A-5B1D-4B0F-8F45-684BB4C4CE2E}">
      <dgm:prSet/>
      <dgm:spPr/>
      <dgm:t>
        <a:bodyPr/>
        <a:lstStyle/>
        <a:p>
          <a:endParaRPr lang="ru-RU"/>
        </a:p>
      </dgm:t>
    </dgm:pt>
    <dgm:pt modelId="{F325C46B-CB7F-4547-B625-36EFDBBB67B1}" type="sibTrans" cxnId="{7920B14A-5B1D-4B0F-8F45-684BB4C4CE2E}">
      <dgm:prSet/>
      <dgm:spPr/>
      <dgm:t>
        <a:bodyPr/>
        <a:lstStyle/>
        <a:p>
          <a:endParaRPr lang="ru-RU"/>
        </a:p>
      </dgm:t>
    </dgm:pt>
    <dgm:pt modelId="{D264726C-280B-406E-988F-A95E819E035E}">
      <dgm:prSet phldrT="[Текст]"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Доходы от использования имущества, находящегося в государственной и муниципальной собственности</a:t>
          </a:r>
        </a:p>
      </dgm:t>
    </dgm:pt>
    <dgm:pt modelId="{592676BF-61E2-4B01-90BE-431E6EE63CC5}" type="parTrans" cxnId="{725EA664-DC6F-4670-BC3D-250A8C6484B9}">
      <dgm:prSet/>
      <dgm:spPr/>
      <dgm:t>
        <a:bodyPr/>
        <a:lstStyle/>
        <a:p>
          <a:endParaRPr lang="ru-RU"/>
        </a:p>
      </dgm:t>
    </dgm:pt>
    <dgm:pt modelId="{F51B2B7C-1A19-4BAB-9660-220C998DEBE0}" type="sibTrans" cxnId="{725EA664-DC6F-4670-BC3D-250A8C6484B9}">
      <dgm:prSet/>
      <dgm:spPr/>
      <dgm:t>
        <a:bodyPr/>
        <a:lstStyle/>
        <a:p>
          <a:endParaRPr lang="ru-RU"/>
        </a:p>
      </dgm:t>
    </dgm:pt>
    <dgm:pt modelId="{4D4CFE4E-AB8E-47C0-ACEF-91C4423A88F6}">
      <dgm:prSet phldrT="[Текст]"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Платежи при пользовании природными ресурсами</a:t>
          </a:r>
        </a:p>
      </dgm:t>
    </dgm:pt>
    <dgm:pt modelId="{E57BD5C2-9C11-41BF-BF64-057BBA364E5F}" type="parTrans" cxnId="{2203FDCA-8F66-4F9A-8984-6CF16776AF2B}">
      <dgm:prSet/>
      <dgm:spPr/>
      <dgm:t>
        <a:bodyPr/>
        <a:lstStyle/>
        <a:p>
          <a:endParaRPr lang="ru-RU"/>
        </a:p>
      </dgm:t>
    </dgm:pt>
    <dgm:pt modelId="{0DF50C11-B8C7-459B-B641-6CA7093D8D4D}" type="sibTrans" cxnId="{2203FDCA-8F66-4F9A-8984-6CF16776AF2B}">
      <dgm:prSet/>
      <dgm:spPr/>
      <dgm:t>
        <a:bodyPr/>
        <a:lstStyle/>
        <a:p>
          <a:endParaRPr lang="ru-RU"/>
        </a:p>
      </dgm:t>
    </dgm:pt>
    <dgm:pt modelId="{53F7F1C0-9491-43AA-9BF2-17D0D96D70E6}">
      <dgm:prSet phldrT="[Текст]"/>
      <dgm:spPr/>
      <dgm:t>
        <a:bodyPr/>
        <a:lstStyle/>
        <a:p>
          <a:r>
            <a:rPr lang="ru-RU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БЕЗВОЗМЕЗДНЫЕ ПОСТУПЛЕНИЯ   (</a:t>
          </a:r>
          <a:r>
            <a:rPr lang="ru-RU" b="1" dirty="0" err="1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поступления</a:t>
          </a:r>
          <a:r>
            <a:rPr lang="ru-RU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от других бюджетов (межбюджетные трансферты), организаций, граждан (кроме налоговых и неналоговых доходов))</a:t>
          </a:r>
        </a:p>
      </dgm:t>
    </dgm:pt>
    <dgm:pt modelId="{C1A587B1-FC05-487C-AB84-42DED563C058}" type="parTrans" cxnId="{6830C27F-45C4-4750-ACAD-C516B1DF3FDD}">
      <dgm:prSet/>
      <dgm:spPr/>
      <dgm:t>
        <a:bodyPr/>
        <a:lstStyle/>
        <a:p>
          <a:endParaRPr lang="ru-RU"/>
        </a:p>
      </dgm:t>
    </dgm:pt>
    <dgm:pt modelId="{4D35A666-2E87-4C4C-85E6-EC2B4A89F9E9}" type="sibTrans" cxnId="{6830C27F-45C4-4750-ACAD-C516B1DF3FDD}">
      <dgm:prSet/>
      <dgm:spPr/>
      <dgm:t>
        <a:bodyPr/>
        <a:lstStyle/>
        <a:p>
          <a:endParaRPr lang="ru-RU"/>
        </a:p>
      </dgm:t>
    </dgm:pt>
    <dgm:pt modelId="{035E69FA-4F86-40D4-BB6C-6198B1B3A1D3}">
      <dgm:prSet phldrT="[Текст]"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Дотации бюджетам  бюджетной системы  Российской Федерации</a:t>
          </a:r>
        </a:p>
      </dgm:t>
    </dgm:pt>
    <dgm:pt modelId="{82188DC1-436B-4172-B5C4-1919EC5F35C5}" type="parTrans" cxnId="{541CDB55-7096-460B-83F6-36021BADF8C1}">
      <dgm:prSet/>
      <dgm:spPr/>
      <dgm:t>
        <a:bodyPr/>
        <a:lstStyle/>
        <a:p>
          <a:endParaRPr lang="ru-RU"/>
        </a:p>
      </dgm:t>
    </dgm:pt>
    <dgm:pt modelId="{449966AF-0910-4664-9B05-E196E71C5041}" type="sibTrans" cxnId="{541CDB55-7096-460B-83F6-36021BADF8C1}">
      <dgm:prSet/>
      <dgm:spPr/>
      <dgm:t>
        <a:bodyPr/>
        <a:lstStyle/>
        <a:p>
          <a:endParaRPr lang="ru-RU"/>
        </a:p>
      </dgm:t>
    </dgm:pt>
    <dgm:pt modelId="{70BF0290-F346-4DE6-9B61-97479A087E84}">
      <dgm:prSet phldrT="[Текст]"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Субвенции бюджетам бюджетной системы Российской Федерации</a:t>
          </a:r>
        </a:p>
      </dgm:t>
    </dgm:pt>
    <dgm:pt modelId="{9AEF7426-B395-4C9E-9134-BB94A22DC27F}" type="parTrans" cxnId="{E8F51191-C955-4AE6-BFDF-0255C687EAD2}">
      <dgm:prSet/>
      <dgm:spPr/>
      <dgm:t>
        <a:bodyPr/>
        <a:lstStyle/>
        <a:p>
          <a:endParaRPr lang="ru-RU"/>
        </a:p>
      </dgm:t>
    </dgm:pt>
    <dgm:pt modelId="{8C154299-CC59-4413-971A-072DF51E9C64}" type="sibTrans" cxnId="{E8F51191-C955-4AE6-BFDF-0255C687EAD2}">
      <dgm:prSet/>
      <dgm:spPr/>
      <dgm:t>
        <a:bodyPr/>
        <a:lstStyle/>
        <a:p>
          <a:endParaRPr lang="ru-RU"/>
        </a:p>
      </dgm:t>
    </dgm:pt>
    <dgm:pt modelId="{470EE260-EAEC-4679-805E-8AF200A92223}">
      <dgm:prSet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Единый налог на вмененный доход для отдельных видов деятельности</a:t>
          </a:r>
        </a:p>
      </dgm:t>
    </dgm:pt>
    <dgm:pt modelId="{34838122-1993-45E9-8E38-0B7BD9A1A83C}" type="parTrans" cxnId="{5DBB9B02-FADD-4C6C-96DF-77E6AEE615C6}">
      <dgm:prSet/>
      <dgm:spPr/>
      <dgm:t>
        <a:bodyPr/>
        <a:lstStyle/>
        <a:p>
          <a:endParaRPr lang="ru-RU"/>
        </a:p>
      </dgm:t>
    </dgm:pt>
    <dgm:pt modelId="{80CB1B00-D7CC-4098-ACA1-D17764E9FBEF}" type="sibTrans" cxnId="{5DBB9B02-FADD-4C6C-96DF-77E6AEE615C6}">
      <dgm:prSet/>
      <dgm:spPr/>
      <dgm:t>
        <a:bodyPr/>
        <a:lstStyle/>
        <a:p>
          <a:endParaRPr lang="ru-RU"/>
        </a:p>
      </dgm:t>
    </dgm:pt>
    <dgm:pt modelId="{0763063D-1A62-4B1E-AB27-D05DD88BA9A3}">
      <dgm:prSet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Единый сельскохозяйственный налог</a:t>
          </a:r>
        </a:p>
      </dgm:t>
    </dgm:pt>
    <dgm:pt modelId="{2706FA35-D436-4080-95F7-90E87222F5BD}" type="parTrans" cxnId="{3ACADBFE-7C88-45BD-B321-34AF7853E825}">
      <dgm:prSet/>
      <dgm:spPr/>
      <dgm:t>
        <a:bodyPr/>
        <a:lstStyle/>
        <a:p>
          <a:endParaRPr lang="ru-RU"/>
        </a:p>
      </dgm:t>
    </dgm:pt>
    <dgm:pt modelId="{DE116A68-B194-4A75-8759-E9A0950D7BD1}" type="sibTrans" cxnId="{3ACADBFE-7C88-45BD-B321-34AF7853E825}">
      <dgm:prSet/>
      <dgm:spPr/>
      <dgm:t>
        <a:bodyPr/>
        <a:lstStyle/>
        <a:p>
          <a:endParaRPr lang="ru-RU"/>
        </a:p>
      </dgm:t>
    </dgm:pt>
    <dgm:pt modelId="{F9940925-B1C7-4F3E-8E41-EA8F0A960FDA}">
      <dgm:prSet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Налог, взимаемый в связи с применением патентной системы налогообложения</a:t>
          </a:r>
        </a:p>
      </dgm:t>
    </dgm:pt>
    <dgm:pt modelId="{F0DCD272-2879-46DE-B5E3-EF773938D8F7}" type="parTrans" cxnId="{F46ED2E0-BB03-414F-8CEB-52F214A26F10}">
      <dgm:prSet/>
      <dgm:spPr/>
      <dgm:t>
        <a:bodyPr/>
        <a:lstStyle/>
        <a:p>
          <a:endParaRPr lang="ru-RU"/>
        </a:p>
      </dgm:t>
    </dgm:pt>
    <dgm:pt modelId="{7C496CB3-C278-454C-9FD6-091AF1BC0BC6}" type="sibTrans" cxnId="{F46ED2E0-BB03-414F-8CEB-52F214A26F10}">
      <dgm:prSet/>
      <dgm:spPr/>
      <dgm:t>
        <a:bodyPr/>
        <a:lstStyle/>
        <a:p>
          <a:endParaRPr lang="ru-RU"/>
        </a:p>
      </dgm:t>
    </dgm:pt>
    <dgm:pt modelId="{CF9CBE1E-DFF0-4E67-965E-7A7A39438E79}">
      <dgm:prSet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Государственная пошлина</a:t>
          </a:r>
        </a:p>
      </dgm:t>
    </dgm:pt>
    <dgm:pt modelId="{8AD672B8-F1A1-4624-969E-A9167391CAFE}" type="parTrans" cxnId="{790D9F22-8D52-447B-BA1E-419E1C213810}">
      <dgm:prSet/>
      <dgm:spPr/>
      <dgm:t>
        <a:bodyPr/>
        <a:lstStyle/>
        <a:p>
          <a:endParaRPr lang="ru-RU"/>
        </a:p>
      </dgm:t>
    </dgm:pt>
    <dgm:pt modelId="{DF0ABD24-74E5-4DB8-A970-84DA559A1583}" type="sibTrans" cxnId="{790D9F22-8D52-447B-BA1E-419E1C213810}">
      <dgm:prSet/>
      <dgm:spPr/>
      <dgm:t>
        <a:bodyPr/>
        <a:lstStyle/>
        <a:p>
          <a:endParaRPr lang="ru-RU"/>
        </a:p>
      </dgm:t>
    </dgm:pt>
    <dgm:pt modelId="{26D1CBF6-02BE-4B5D-AECD-ED1743BAF001}">
      <dgm:prSet phldrT="[Текст]"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Штрафы, санкции, возмещение ущерба</a:t>
          </a:r>
        </a:p>
      </dgm:t>
    </dgm:pt>
    <dgm:pt modelId="{EC642A17-13C8-4E8B-B425-DEA756DA4DE3}" type="parTrans" cxnId="{C40AF72C-BA9D-4A88-8A87-BE8CCB7285E7}">
      <dgm:prSet/>
      <dgm:spPr/>
      <dgm:t>
        <a:bodyPr/>
        <a:lstStyle/>
        <a:p>
          <a:endParaRPr lang="ru-RU"/>
        </a:p>
      </dgm:t>
    </dgm:pt>
    <dgm:pt modelId="{713A5A2E-EDA8-4D29-A6D7-6E7D533DE908}" type="sibTrans" cxnId="{C40AF72C-BA9D-4A88-8A87-BE8CCB7285E7}">
      <dgm:prSet/>
      <dgm:spPr/>
      <dgm:t>
        <a:bodyPr/>
        <a:lstStyle/>
        <a:p>
          <a:endParaRPr lang="ru-RU"/>
        </a:p>
      </dgm:t>
    </dgm:pt>
    <dgm:pt modelId="{AFC588B0-9884-4CBD-9E62-7DAB7426E28D}">
      <dgm:prSet phldrT="[Текст]"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Субсидии бюджетам бюджетной системы Российской Федерации (межбюджетные субсидии)</a:t>
          </a:r>
        </a:p>
      </dgm:t>
    </dgm:pt>
    <dgm:pt modelId="{1B7BB55C-B201-433B-A142-C48E0E528976}" type="parTrans" cxnId="{99F1A4D4-AB8E-49E4-BCC8-2D8295FAF6DF}">
      <dgm:prSet/>
      <dgm:spPr/>
      <dgm:t>
        <a:bodyPr/>
        <a:lstStyle/>
        <a:p>
          <a:endParaRPr lang="ru-RU"/>
        </a:p>
      </dgm:t>
    </dgm:pt>
    <dgm:pt modelId="{48C2754C-CBC6-43EF-9174-C78F3A81D74A}" type="sibTrans" cxnId="{99F1A4D4-AB8E-49E4-BCC8-2D8295FAF6DF}">
      <dgm:prSet/>
      <dgm:spPr/>
      <dgm:t>
        <a:bodyPr/>
        <a:lstStyle/>
        <a:p>
          <a:endParaRPr lang="ru-RU"/>
        </a:p>
      </dgm:t>
    </dgm:pt>
    <dgm:pt modelId="{DB829DE9-BC05-46EF-BC38-A5FFD2002866}">
      <dgm:prSet phldrT="[Текст]"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Иные межбюджетные трансферты</a:t>
          </a:r>
        </a:p>
      </dgm:t>
    </dgm:pt>
    <dgm:pt modelId="{5348083D-57A5-4FD2-B735-824C647CE2C8}" type="parTrans" cxnId="{ACD9DAD6-E0DB-4169-A075-C871130597CD}">
      <dgm:prSet/>
      <dgm:spPr/>
      <dgm:t>
        <a:bodyPr/>
        <a:lstStyle/>
        <a:p>
          <a:endParaRPr lang="ru-RU"/>
        </a:p>
      </dgm:t>
    </dgm:pt>
    <dgm:pt modelId="{3E95EE96-D48A-48F3-8979-0DA27FF01373}" type="sibTrans" cxnId="{ACD9DAD6-E0DB-4169-A075-C871130597CD}">
      <dgm:prSet/>
      <dgm:spPr/>
      <dgm:t>
        <a:bodyPr/>
        <a:lstStyle/>
        <a:p>
          <a:endParaRPr lang="ru-RU"/>
        </a:p>
      </dgm:t>
    </dgm:pt>
    <dgm:pt modelId="{3F5E4763-A945-42CC-9AE8-B81F6126C638}">
      <dgm:prSet phldrT="[Текст]"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Доходы от продажи материальных и нематериальных доходов</a:t>
          </a:r>
        </a:p>
      </dgm:t>
    </dgm:pt>
    <dgm:pt modelId="{C6977279-76FF-430D-AED5-90C21B979AD7}" type="parTrans" cxnId="{CD8821F6-6BF0-4EA5-A2E3-6031F7E4F6B5}">
      <dgm:prSet/>
      <dgm:spPr/>
      <dgm:t>
        <a:bodyPr/>
        <a:lstStyle/>
        <a:p>
          <a:endParaRPr lang="ru-RU"/>
        </a:p>
      </dgm:t>
    </dgm:pt>
    <dgm:pt modelId="{FDE91C47-40DB-4942-9662-1375C77D4CF6}" type="sibTrans" cxnId="{CD8821F6-6BF0-4EA5-A2E3-6031F7E4F6B5}">
      <dgm:prSet/>
      <dgm:spPr/>
      <dgm:t>
        <a:bodyPr/>
        <a:lstStyle/>
        <a:p>
          <a:endParaRPr lang="ru-RU"/>
        </a:p>
      </dgm:t>
    </dgm:pt>
    <dgm:pt modelId="{9C454921-FE32-4E00-89F7-8DB9B6BDDFBE}">
      <dgm:prSet/>
      <dgm:spPr/>
      <dgm:t>
        <a:bodyPr/>
        <a:lstStyle/>
        <a:p>
          <a:r>
            <a: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Налог, взимаемый в связи с применением упрощенной системы налогообложения</a:t>
          </a:r>
        </a:p>
      </dgm:t>
    </dgm:pt>
    <dgm:pt modelId="{E3326910-1F53-4F52-AF01-DA49948324B3}" type="parTrans" cxnId="{7F50A311-8250-48B7-AB18-43CDF618E642}">
      <dgm:prSet/>
      <dgm:spPr/>
      <dgm:t>
        <a:bodyPr/>
        <a:lstStyle/>
        <a:p>
          <a:endParaRPr lang="ru-RU"/>
        </a:p>
      </dgm:t>
    </dgm:pt>
    <dgm:pt modelId="{5E16577E-B988-41EE-B27E-C08E21EC5784}" type="sibTrans" cxnId="{7F50A311-8250-48B7-AB18-43CDF618E642}">
      <dgm:prSet/>
      <dgm:spPr/>
      <dgm:t>
        <a:bodyPr/>
        <a:lstStyle/>
        <a:p>
          <a:endParaRPr lang="ru-RU"/>
        </a:p>
      </dgm:t>
    </dgm:pt>
    <dgm:pt modelId="{851DA96D-6C65-4CDF-9BB8-5B47C663DC0E}" type="pres">
      <dgm:prSet presAssocID="{8F40702B-3A72-4227-BC84-ADA9F0E03C49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3AAC989-6508-44E9-AB5C-503B5CDE5703}" type="pres">
      <dgm:prSet presAssocID="{488D8FCB-8A83-4065-8369-DEB010D6455A}" presName="compNode" presStyleCnt="0"/>
      <dgm:spPr/>
    </dgm:pt>
    <dgm:pt modelId="{FA6AFAE8-4FBA-4CAE-A31E-4ADAC0E5E5C4}" type="pres">
      <dgm:prSet presAssocID="{488D8FCB-8A83-4065-8369-DEB010D6455A}" presName="aNode" presStyleLbl="bgShp" presStyleIdx="0" presStyleCnt="3"/>
      <dgm:spPr/>
      <dgm:t>
        <a:bodyPr/>
        <a:lstStyle/>
        <a:p>
          <a:endParaRPr lang="ru-RU"/>
        </a:p>
      </dgm:t>
    </dgm:pt>
    <dgm:pt modelId="{56A33001-2FCD-470D-A5A7-44F0EF2B6928}" type="pres">
      <dgm:prSet presAssocID="{488D8FCB-8A83-4065-8369-DEB010D6455A}" presName="textNode" presStyleLbl="bgShp" presStyleIdx="0" presStyleCnt="3"/>
      <dgm:spPr/>
      <dgm:t>
        <a:bodyPr/>
        <a:lstStyle/>
        <a:p>
          <a:endParaRPr lang="ru-RU"/>
        </a:p>
      </dgm:t>
    </dgm:pt>
    <dgm:pt modelId="{E0BFD997-DC9C-4C07-B89F-C4E297572B10}" type="pres">
      <dgm:prSet presAssocID="{488D8FCB-8A83-4065-8369-DEB010D6455A}" presName="compChildNode" presStyleCnt="0"/>
      <dgm:spPr/>
    </dgm:pt>
    <dgm:pt modelId="{3C9350D4-77D3-4539-A7EB-3231F4B5DAD6}" type="pres">
      <dgm:prSet presAssocID="{488D8FCB-8A83-4065-8369-DEB010D6455A}" presName="theInnerList" presStyleCnt="0"/>
      <dgm:spPr/>
    </dgm:pt>
    <dgm:pt modelId="{5AE1E5E6-F575-4F42-96EF-CFCF98141A64}" type="pres">
      <dgm:prSet presAssocID="{1910EF14-2B51-45CD-98B1-6F98E531A34A}" presName="childNode" presStyleLbl="node1" presStyleIdx="0" presStyleCnt="15" custLinFactY="-11840" custLinFactNeighborX="-739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77F2C3-CF54-4514-B68A-D99C1EA09A54}" type="pres">
      <dgm:prSet presAssocID="{1910EF14-2B51-45CD-98B1-6F98E531A34A}" presName="aSpace2" presStyleCnt="0"/>
      <dgm:spPr/>
    </dgm:pt>
    <dgm:pt modelId="{BE0E1E82-6204-424C-A9DA-60910426ECBD}" type="pres">
      <dgm:prSet presAssocID="{D157D93D-7959-4B1D-BA0A-EF5C5753B789}" presName="childNode" presStyleLbl="node1" presStyleIdx="1" presStyleCnt="15" custScaleY="147502" custLinFactNeighborX="-739" custLinFactNeighborY="-307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6CDA9F-47CA-45BB-AE8F-004D8B794E46}" type="pres">
      <dgm:prSet presAssocID="{D157D93D-7959-4B1D-BA0A-EF5C5753B789}" presName="aSpace2" presStyleCnt="0"/>
      <dgm:spPr/>
    </dgm:pt>
    <dgm:pt modelId="{6BDDA40D-91EC-4121-A0E0-7A3130FE05B3}" type="pres">
      <dgm:prSet presAssocID="{9C454921-FE32-4E00-89F7-8DB9B6BDDFBE}" presName="childNode" presStyleLbl="node1" presStyleIdx="2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03EA4A-4658-4E41-8194-5D46F8BC21A8}" type="pres">
      <dgm:prSet presAssocID="{9C454921-FE32-4E00-89F7-8DB9B6BDDFBE}" presName="aSpace2" presStyleCnt="0"/>
      <dgm:spPr/>
    </dgm:pt>
    <dgm:pt modelId="{E78C11A2-6292-440E-B226-B8A10DF74F6A}" type="pres">
      <dgm:prSet presAssocID="{470EE260-EAEC-4679-805E-8AF200A92223}" presName="childNode" presStyleLbl="node1" presStyleIdx="3" presStyleCnt="15" custScaleY="113340" custLinFactNeighborX="-739" custLinFactNeighborY="229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5B77F6-9213-4AF3-AB1B-67DD6F3C1CC9}" type="pres">
      <dgm:prSet presAssocID="{470EE260-EAEC-4679-805E-8AF200A92223}" presName="aSpace2" presStyleCnt="0"/>
      <dgm:spPr/>
    </dgm:pt>
    <dgm:pt modelId="{827F7C11-D297-4201-A956-021D83CA4598}" type="pres">
      <dgm:prSet presAssocID="{0763063D-1A62-4B1E-AB27-D05DD88BA9A3}" presName="childNode" presStyleLbl="node1" presStyleIdx="4" presStyleCnt="15" custLinFactNeighborX="-4120" custLinFactNeighborY="635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FB179D-E0F6-45F4-A12B-272BA08B75E8}" type="pres">
      <dgm:prSet presAssocID="{0763063D-1A62-4B1E-AB27-D05DD88BA9A3}" presName="aSpace2" presStyleCnt="0"/>
      <dgm:spPr/>
    </dgm:pt>
    <dgm:pt modelId="{956AF714-A8BD-47FC-BD93-C63E839623DF}" type="pres">
      <dgm:prSet presAssocID="{F9940925-B1C7-4F3E-8E41-EA8F0A960FDA}" presName="childNode" presStyleLbl="node1" presStyleIdx="5" presStyleCnt="15" custLinFactNeighborX="-739" custLinFactNeighborY="683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5A1973-6020-4439-B7B2-DD4483206623}" type="pres">
      <dgm:prSet presAssocID="{F9940925-B1C7-4F3E-8E41-EA8F0A960FDA}" presName="aSpace2" presStyleCnt="0"/>
      <dgm:spPr/>
    </dgm:pt>
    <dgm:pt modelId="{E3DA9A1C-7B90-4A56-8CDA-018618AF2A95}" type="pres">
      <dgm:prSet presAssocID="{CF9CBE1E-DFF0-4E67-965E-7A7A39438E79}" presName="childNode" presStyleLbl="node1" presStyleIdx="6" presStyleCnt="15" custLinFactY="10504" custLinFactNeighborX="-739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55DE82-74C7-447B-9682-AA595F3CAB9C}" type="pres">
      <dgm:prSet presAssocID="{488D8FCB-8A83-4065-8369-DEB010D6455A}" presName="aSpace" presStyleCnt="0"/>
      <dgm:spPr/>
    </dgm:pt>
    <dgm:pt modelId="{14EC803E-C200-44E8-A638-51E0A84C73AE}" type="pres">
      <dgm:prSet presAssocID="{72514BE2-B86F-43AE-AE8F-83B9D3060B27}" presName="compNode" presStyleCnt="0"/>
      <dgm:spPr/>
    </dgm:pt>
    <dgm:pt modelId="{251B1D0E-086F-45BE-9CA5-FF2DE4BADF17}" type="pres">
      <dgm:prSet presAssocID="{72514BE2-B86F-43AE-AE8F-83B9D3060B27}" presName="aNode" presStyleLbl="bgShp" presStyleIdx="1" presStyleCnt="3"/>
      <dgm:spPr/>
      <dgm:t>
        <a:bodyPr/>
        <a:lstStyle/>
        <a:p>
          <a:endParaRPr lang="ru-RU"/>
        </a:p>
      </dgm:t>
    </dgm:pt>
    <dgm:pt modelId="{A790F68C-BAC1-4750-AB8E-30B08A127D61}" type="pres">
      <dgm:prSet presAssocID="{72514BE2-B86F-43AE-AE8F-83B9D3060B27}" presName="textNode" presStyleLbl="bgShp" presStyleIdx="1" presStyleCnt="3"/>
      <dgm:spPr/>
      <dgm:t>
        <a:bodyPr/>
        <a:lstStyle/>
        <a:p>
          <a:endParaRPr lang="ru-RU"/>
        </a:p>
      </dgm:t>
    </dgm:pt>
    <dgm:pt modelId="{6D783B83-AFE8-429D-BC78-1D14633A3C6A}" type="pres">
      <dgm:prSet presAssocID="{72514BE2-B86F-43AE-AE8F-83B9D3060B27}" presName="compChildNode" presStyleCnt="0"/>
      <dgm:spPr/>
    </dgm:pt>
    <dgm:pt modelId="{F9A2882A-B9C0-40E8-98C0-DA536FFC1E10}" type="pres">
      <dgm:prSet presAssocID="{72514BE2-B86F-43AE-AE8F-83B9D3060B27}" presName="theInnerList" presStyleCnt="0"/>
      <dgm:spPr/>
    </dgm:pt>
    <dgm:pt modelId="{C3D9399A-33C8-4905-8D12-BC04BB741D9B}" type="pres">
      <dgm:prSet presAssocID="{D264726C-280B-406E-988F-A95E819E035E}" presName="childNode" presStyleLbl="node1" presStyleIdx="7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C12660-79EF-4B3A-AD30-02CBEC4B349F}" type="pres">
      <dgm:prSet presAssocID="{D264726C-280B-406E-988F-A95E819E035E}" presName="aSpace2" presStyleCnt="0"/>
      <dgm:spPr/>
    </dgm:pt>
    <dgm:pt modelId="{BBBC1371-D8B0-444A-B7F3-49D1EDBEC867}" type="pres">
      <dgm:prSet presAssocID="{4D4CFE4E-AB8E-47C0-ACEF-91C4423A88F6}" presName="childNode" presStyleLbl="node1" presStyleIdx="8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7B901F-EF37-4793-9681-26CB3EB163BB}" type="pres">
      <dgm:prSet presAssocID="{4D4CFE4E-AB8E-47C0-ACEF-91C4423A88F6}" presName="aSpace2" presStyleCnt="0"/>
      <dgm:spPr/>
    </dgm:pt>
    <dgm:pt modelId="{CFFCE4B6-B3B7-4428-A1F3-76877C37779C}" type="pres">
      <dgm:prSet presAssocID="{3F5E4763-A945-42CC-9AE8-B81F6126C638}" presName="childNode" presStyleLbl="node1" presStyleIdx="9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1E5EC3-9530-4C7A-9D97-0DCCBD959C76}" type="pres">
      <dgm:prSet presAssocID="{3F5E4763-A945-42CC-9AE8-B81F6126C638}" presName="aSpace2" presStyleCnt="0"/>
      <dgm:spPr/>
    </dgm:pt>
    <dgm:pt modelId="{680B61DB-1292-4F7F-8B70-C846D8EC107D}" type="pres">
      <dgm:prSet presAssocID="{26D1CBF6-02BE-4B5D-AECD-ED1743BAF001}" presName="childNode" presStyleLbl="node1" presStyleIdx="10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E68D28-B182-4BBA-A11A-F5D95C07A0A7}" type="pres">
      <dgm:prSet presAssocID="{72514BE2-B86F-43AE-AE8F-83B9D3060B27}" presName="aSpace" presStyleCnt="0"/>
      <dgm:spPr/>
    </dgm:pt>
    <dgm:pt modelId="{69646839-C221-411D-A775-D3B7DF0339E8}" type="pres">
      <dgm:prSet presAssocID="{53F7F1C0-9491-43AA-9BF2-17D0D96D70E6}" presName="compNode" presStyleCnt="0"/>
      <dgm:spPr/>
    </dgm:pt>
    <dgm:pt modelId="{76FC73B2-352E-4A80-B357-4F17846652EB}" type="pres">
      <dgm:prSet presAssocID="{53F7F1C0-9491-43AA-9BF2-17D0D96D70E6}" presName="aNode" presStyleLbl="bgShp" presStyleIdx="2" presStyleCnt="3"/>
      <dgm:spPr/>
      <dgm:t>
        <a:bodyPr/>
        <a:lstStyle/>
        <a:p>
          <a:endParaRPr lang="ru-RU"/>
        </a:p>
      </dgm:t>
    </dgm:pt>
    <dgm:pt modelId="{DE83FE88-404A-4830-8244-097A01F17947}" type="pres">
      <dgm:prSet presAssocID="{53F7F1C0-9491-43AA-9BF2-17D0D96D70E6}" presName="textNode" presStyleLbl="bgShp" presStyleIdx="2" presStyleCnt="3"/>
      <dgm:spPr/>
      <dgm:t>
        <a:bodyPr/>
        <a:lstStyle/>
        <a:p>
          <a:endParaRPr lang="ru-RU"/>
        </a:p>
      </dgm:t>
    </dgm:pt>
    <dgm:pt modelId="{2E8E2A94-20A3-4BC3-8585-E8BA3A50F36A}" type="pres">
      <dgm:prSet presAssocID="{53F7F1C0-9491-43AA-9BF2-17D0D96D70E6}" presName="compChildNode" presStyleCnt="0"/>
      <dgm:spPr/>
    </dgm:pt>
    <dgm:pt modelId="{7EA104AB-C774-4FD7-8B89-73EFCA09A055}" type="pres">
      <dgm:prSet presAssocID="{53F7F1C0-9491-43AA-9BF2-17D0D96D70E6}" presName="theInnerList" presStyleCnt="0"/>
      <dgm:spPr/>
    </dgm:pt>
    <dgm:pt modelId="{20318230-1E7A-4661-9139-F87D289934B8}" type="pres">
      <dgm:prSet presAssocID="{035E69FA-4F86-40D4-BB6C-6198B1B3A1D3}" presName="childNode" presStyleLbl="node1" presStyleIdx="11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694072-292F-4EC0-904F-E191C05240DF}" type="pres">
      <dgm:prSet presAssocID="{035E69FA-4F86-40D4-BB6C-6198B1B3A1D3}" presName="aSpace2" presStyleCnt="0"/>
      <dgm:spPr/>
    </dgm:pt>
    <dgm:pt modelId="{C039450E-E25D-4F73-A6AC-70E2AB927668}" type="pres">
      <dgm:prSet presAssocID="{AFC588B0-9884-4CBD-9E62-7DAB7426E28D}" presName="childNode" presStyleLbl="node1" presStyleIdx="12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288BC6-4C9C-48BB-A112-7F3BEAFFE9DD}" type="pres">
      <dgm:prSet presAssocID="{AFC588B0-9884-4CBD-9E62-7DAB7426E28D}" presName="aSpace2" presStyleCnt="0"/>
      <dgm:spPr/>
    </dgm:pt>
    <dgm:pt modelId="{5BFEEEB0-4705-41A6-A048-0C48A657F8F6}" type="pres">
      <dgm:prSet presAssocID="{70BF0290-F346-4DE6-9B61-97479A087E84}" presName="childNode" presStyleLbl="node1" presStyleIdx="13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D6074A-1E31-4B64-A311-3F6060FE5254}" type="pres">
      <dgm:prSet presAssocID="{70BF0290-F346-4DE6-9B61-97479A087E84}" presName="aSpace2" presStyleCnt="0"/>
      <dgm:spPr/>
    </dgm:pt>
    <dgm:pt modelId="{3F367C26-679F-4D8B-9250-C8FBBFD41DEF}" type="pres">
      <dgm:prSet presAssocID="{DB829DE9-BC05-46EF-BC38-A5FFD2002866}" presName="childNode" presStyleLbl="node1" presStyleIdx="14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0717159-2F2D-413C-855F-357ADF80EF1A}" type="presOf" srcId="{D157D93D-7959-4B1D-BA0A-EF5C5753B789}" destId="{BE0E1E82-6204-424C-A9DA-60910426ECBD}" srcOrd="0" destOrd="0" presId="urn:microsoft.com/office/officeart/2005/8/layout/lProcess2"/>
    <dgm:cxn modelId="{18699C5D-1346-47AC-A401-E2AD4F4B0D99}" type="presOf" srcId="{53F7F1C0-9491-43AA-9BF2-17D0D96D70E6}" destId="{76FC73B2-352E-4A80-B357-4F17846652EB}" srcOrd="0" destOrd="0" presId="urn:microsoft.com/office/officeart/2005/8/layout/lProcess2"/>
    <dgm:cxn modelId="{E7ABD29F-27E4-4C35-BFDC-62B13CB7EE70}" type="presOf" srcId="{488D8FCB-8A83-4065-8369-DEB010D6455A}" destId="{56A33001-2FCD-470D-A5A7-44F0EF2B6928}" srcOrd="1" destOrd="0" presId="urn:microsoft.com/office/officeart/2005/8/layout/lProcess2"/>
    <dgm:cxn modelId="{DFE13F87-CD0C-4FCE-BC57-0AA5C50D987F}" type="presOf" srcId="{3F5E4763-A945-42CC-9AE8-B81F6126C638}" destId="{CFFCE4B6-B3B7-4428-A1F3-76877C37779C}" srcOrd="0" destOrd="0" presId="urn:microsoft.com/office/officeart/2005/8/layout/lProcess2"/>
    <dgm:cxn modelId="{77EA47A4-31DF-4895-A22C-1FF45E11D01E}" type="presOf" srcId="{72514BE2-B86F-43AE-AE8F-83B9D3060B27}" destId="{251B1D0E-086F-45BE-9CA5-FF2DE4BADF17}" srcOrd="0" destOrd="0" presId="urn:microsoft.com/office/officeart/2005/8/layout/lProcess2"/>
    <dgm:cxn modelId="{D27C9D5A-ADE5-4DFD-82C2-6D4594861CB8}" type="presOf" srcId="{26D1CBF6-02BE-4B5D-AECD-ED1743BAF001}" destId="{680B61DB-1292-4F7F-8B70-C846D8EC107D}" srcOrd="0" destOrd="0" presId="urn:microsoft.com/office/officeart/2005/8/layout/lProcess2"/>
    <dgm:cxn modelId="{CE8D734E-5D86-4F14-B247-C0BE0EAD6071}" type="presOf" srcId="{9C454921-FE32-4E00-89F7-8DB9B6BDDFBE}" destId="{6BDDA40D-91EC-4121-A0E0-7A3130FE05B3}" srcOrd="0" destOrd="0" presId="urn:microsoft.com/office/officeart/2005/8/layout/lProcess2"/>
    <dgm:cxn modelId="{3FA57CFC-68CD-4D0A-B5EB-335ADDF7E693}" type="presOf" srcId="{D264726C-280B-406E-988F-A95E819E035E}" destId="{C3D9399A-33C8-4905-8D12-BC04BB741D9B}" srcOrd="0" destOrd="0" presId="urn:microsoft.com/office/officeart/2005/8/layout/lProcess2"/>
    <dgm:cxn modelId="{98E70820-CA7A-4DD8-BDFE-88CAFB4C4A04}" type="presOf" srcId="{8F40702B-3A72-4227-BC84-ADA9F0E03C49}" destId="{851DA96D-6C65-4CDF-9BB8-5B47C663DC0E}" srcOrd="0" destOrd="0" presId="urn:microsoft.com/office/officeart/2005/8/layout/lProcess2"/>
    <dgm:cxn modelId="{7F50A311-8250-48B7-AB18-43CDF618E642}" srcId="{488D8FCB-8A83-4065-8369-DEB010D6455A}" destId="{9C454921-FE32-4E00-89F7-8DB9B6BDDFBE}" srcOrd="2" destOrd="0" parTransId="{E3326910-1F53-4F52-AF01-DA49948324B3}" sibTransId="{5E16577E-B988-41EE-B27E-C08E21EC5784}"/>
    <dgm:cxn modelId="{6AC996E5-0BD8-4B27-B865-3134DD13F33C}" type="presOf" srcId="{4D4CFE4E-AB8E-47C0-ACEF-91C4423A88F6}" destId="{BBBC1371-D8B0-444A-B7F3-49D1EDBEC867}" srcOrd="0" destOrd="0" presId="urn:microsoft.com/office/officeart/2005/8/layout/lProcess2"/>
    <dgm:cxn modelId="{F46ED2E0-BB03-414F-8CEB-52F214A26F10}" srcId="{488D8FCB-8A83-4065-8369-DEB010D6455A}" destId="{F9940925-B1C7-4F3E-8E41-EA8F0A960FDA}" srcOrd="5" destOrd="0" parTransId="{F0DCD272-2879-46DE-B5E3-EF773938D8F7}" sibTransId="{7C496CB3-C278-454C-9FD6-091AF1BC0BC6}"/>
    <dgm:cxn modelId="{6531FE8A-9D4F-430C-BEF1-745BE461F4A3}" type="presOf" srcId="{70BF0290-F346-4DE6-9B61-97479A087E84}" destId="{5BFEEEB0-4705-41A6-A048-0C48A657F8F6}" srcOrd="0" destOrd="0" presId="urn:microsoft.com/office/officeart/2005/8/layout/lProcess2"/>
    <dgm:cxn modelId="{2C27073A-376B-49D0-8C12-176A7BBDF815}" srcId="{8F40702B-3A72-4227-BC84-ADA9F0E03C49}" destId="{488D8FCB-8A83-4065-8369-DEB010D6455A}" srcOrd="0" destOrd="0" parTransId="{25DC648F-52F5-4E50-8199-069603A10024}" sibTransId="{522F3BC1-3D4C-4ACA-9CA2-13E08AA98FA1}"/>
    <dgm:cxn modelId="{3ACADBFE-7C88-45BD-B321-34AF7853E825}" srcId="{488D8FCB-8A83-4065-8369-DEB010D6455A}" destId="{0763063D-1A62-4B1E-AB27-D05DD88BA9A3}" srcOrd="4" destOrd="0" parTransId="{2706FA35-D436-4080-95F7-90E87222F5BD}" sibTransId="{DE116A68-B194-4A75-8759-E9A0950D7BD1}"/>
    <dgm:cxn modelId="{6D46634A-DEF4-4730-AF83-9F7C73CBA8BC}" type="presOf" srcId="{470EE260-EAEC-4679-805E-8AF200A92223}" destId="{E78C11A2-6292-440E-B226-B8A10DF74F6A}" srcOrd="0" destOrd="0" presId="urn:microsoft.com/office/officeart/2005/8/layout/lProcess2"/>
    <dgm:cxn modelId="{99F1A4D4-AB8E-49E4-BCC8-2D8295FAF6DF}" srcId="{53F7F1C0-9491-43AA-9BF2-17D0D96D70E6}" destId="{AFC588B0-9884-4CBD-9E62-7DAB7426E28D}" srcOrd="1" destOrd="0" parTransId="{1B7BB55C-B201-433B-A142-C48E0E528976}" sibTransId="{48C2754C-CBC6-43EF-9174-C78F3A81D74A}"/>
    <dgm:cxn modelId="{E0A7BD67-F36B-4FC6-9EB4-136466153F76}" type="presOf" srcId="{488D8FCB-8A83-4065-8369-DEB010D6455A}" destId="{FA6AFAE8-4FBA-4CAE-A31E-4ADAC0E5E5C4}" srcOrd="0" destOrd="0" presId="urn:microsoft.com/office/officeart/2005/8/layout/lProcess2"/>
    <dgm:cxn modelId="{6830C27F-45C4-4750-ACAD-C516B1DF3FDD}" srcId="{8F40702B-3A72-4227-BC84-ADA9F0E03C49}" destId="{53F7F1C0-9491-43AA-9BF2-17D0D96D70E6}" srcOrd="2" destOrd="0" parTransId="{C1A587B1-FC05-487C-AB84-42DED563C058}" sibTransId="{4D35A666-2E87-4C4C-85E6-EC2B4A89F9E9}"/>
    <dgm:cxn modelId="{BEE03689-6A28-4635-AB07-6863E1D698BD}" type="presOf" srcId="{035E69FA-4F86-40D4-BB6C-6198B1B3A1D3}" destId="{20318230-1E7A-4661-9139-F87D289934B8}" srcOrd="0" destOrd="0" presId="urn:microsoft.com/office/officeart/2005/8/layout/lProcess2"/>
    <dgm:cxn modelId="{7920B14A-5B1D-4B0F-8F45-684BB4C4CE2E}" srcId="{8F40702B-3A72-4227-BC84-ADA9F0E03C49}" destId="{72514BE2-B86F-43AE-AE8F-83B9D3060B27}" srcOrd="1" destOrd="0" parTransId="{B25B05D4-2417-4840-8EAD-766121D49FB4}" sibTransId="{F325C46B-CB7F-4547-B625-36EFDBBB67B1}"/>
    <dgm:cxn modelId="{E8F51191-C955-4AE6-BFDF-0255C687EAD2}" srcId="{53F7F1C0-9491-43AA-9BF2-17D0D96D70E6}" destId="{70BF0290-F346-4DE6-9B61-97479A087E84}" srcOrd="2" destOrd="0" parTransId="{9AEF7426-B395-4C9E-9134-BB94A22DC27F}" sibTransId="{8C154299-CC59-4413-971A-072DF51E9C64}"/>
    <dgm:cxn modelId="{C84DF045-9024-4F2B-BDF8-19771965F22F}" type="presOf" srcId="{F9940925-B1C7-4F3E-8E41-EA8F0A960FDA}" destId="{956AF714-A8BD-47FC-BD93-C63E839623DF}" srcOrd="0" destOrd="0" presId="urn:microsoft.com/office/officeart/2005/8/layout/lProcess2"/>
    <dgm:cxn modelId="{D9376E2E-78A6-46D7-87A9-FBF9CCF15B66}" type="presOf" srcId="{72514BE2-B86F-43AE-AE8F-83B9D3060B27}" destId="{A790F68C-BAC1-4750-AB8E-30B08A127D61}" srcOrd="1" destOrd="0" presId="urn:microsoft.com/office/officeart/2005/8/layout/lProcess2"/>
    <dgm:cxn modelId="{A164BCD4-4A9B-4C19-BDCB-60F3363937DC}" type="presOf" srcId="{DB829DE9-BC05-46EF-BC38-A5FFD2002866}" destId="{3F367C26-679F-4D8B-9250-C8FBBFD41DEF}" srcOrd="0" destOrd="0" presId="urn:microsoft.com/office/officeart/2005/8/layout/lProcess2"/>
    <dgm:cxn modelId="{C5DA8747-7704-4241-8885-21FC8F26737E}" type="presOf" srcId="{53F7F1C0-9491-43AA-9BF2-17D0D96D70E6}" destId="{DE83FE88-404A-4830-8244-097A01F17947}" srcOrd="1" destOrd="0" presId="urn:microsoft.com/office/officeart/2005/8/layout/lProcess2"/>
    <dgm:cxn modelId="{2203FDCA-8F66-4F9A-8984-6CF16776AF2B}" srcId="{72514BE2-B86F-43AE-AE8F-83B9D3060B27}" destId="{4D4CFE4E-AB8E-47C0-ACEF-91C4423A88F6}" srcOrd="1" destOrd="0" parTransId="{E57BD5C2-9C11-41BF-BF64-057BBA364E5F}" sibTransId="{0DF50C11-B8C7-459B-B641-6CA7093D8D4D}"/>
    <dgm:cxn modelId="{CD8821F6-6BF0-4EA5-A2E3-6031F7E4F6B5}" srcId="{72514BE2-B86F-43AE-AE8F-83B9D3060B27}" destId="{3F5E4763-A945-42CC-9AE8-B81F6126C638}" srcOrd="2" destOrd="0" parTransId="{C6977279-76FF-430D-AED5-90C21B979AD7}" sibTransId="{FDE91C47-40DB-4942-9662-1375C77D4CF6}"/>
    <dgm:cxn modelId="{725EA664-DC6F-4670-BC3D-250A8C6484B9}" srcId="{72514BE2-B86F-43AE-AE8F-83B9D3060B27}" destId="{D264726C-280B-406E-988F-A95E819E035E}" srcOrd="0" destOrd="0" parTransId="{592676BF-61E2-4B01-90BE-431E6EE63CC5}" sibTransId="{F51B2B7C-1A19-4BAB-9660-220C998DEBE0}"/>
    <dgm:cxn modelId="{83F46542-0407-4A94-9892-4BBBE71FA642}" srcId="{488D8FCB-8A83-4065-8369-DEB010D6455A}" destId="{1910EF14-2B51-45CD-98B1-6F98E531A34A}" srcOrd="0" destOrd="0" parTransId="{9B790282-E944-45FE-B563-18B34A97D0DD}" sibTransId="{B4F9894B-2BCE-4E27-8E15-7658FB14B96A}"/>
    <dgm:cxn modelId="{F050D036-104B-4A06-AC13-235AD0436C12}" type="presOf" srcId="{1910EF14-2B51-45CD-98B1-6F98E531A34A}" destId="{5AE1E5E6-F575-4F42-96EF-CFCF98141A64}" srcOrd="0" destOrd="0" presId="urn:microsoft.com/office/officeart/2005/8/layout/lProcess2"/>
    <dgm:cxn modelId="{51531056-E2F0-409C-8AD0-33E91955EF9C}" type="presOf" srcId="{AFC588B0-9884-4CBD-9E62-7DAB7426E28D}" destId="{C039450E-E25D-4F73-A6AC-70E2AB927668}" srcOrd="0" destOrd="0" presId="urn:microsoft.com/office/officeart/2005/8/layout/lProcess2"/>
    <dgm:cxn modelId="{ACD9DAD6-E0DB-4169-A075-C871130597CD}" srcId="{53F7F1C0-9491-43AA-9BF2-17D0D96D70E6}" destId="{DB829DE9-BC05-46EF-BC38-A5FFD2002866}" srcOrd="3" destOrd="0" parTransId="{5348083D-57A5-4FD2-B735-824C647CE2C8}" sibTransId="{3E95EE96-D48A-48F3-8979-0DA27FF01373}"/>
    <dgm:cxn modelId="{790D9F22-8D52-447B-BA1E-419E1C213810}" srcId="{488D8FCB-8A83-4065-8369-DEB010D6455A}" destId="{CF9CBE1E-DFF0-4E67-965E-7A7A39438E79}" srcOrd="6" destOrd="0" parTransId="{8AD672B8-F1A1-4624-969E-A9167391CAFE}" sibTransId="{DF0ABD24-74E5-4DB8-A970-84DA559A1583}"/>
    <dgm:cxn modelId="{C40AF72C-BA9D-4A88-8A87-BE8CCB7285E7}" srcId="{72514BE2-B86F-43AE-AE8F-83B9D3060B27}" destId="{26D1CBF6-02BE-4B5D-AECD-ED1743BAF001}" srcOrd="3" destOrd="0" parTransId="{EC642A17-13C8-4E8B-B425-DEA756DA4DE3}" sibTransId="{713A5A2E-EDA8-4D29-A6D7-6E7D533DE908}"/>
    <dgm:cxn modelId="{7FFBAB37-80ED-48C6-852C-A9B7BB9EE34B}" srcId="{488D8FCB-8A83-4065-8369-DEB010D6455A}" destId="{D157D93D-7959-4B1D-BA0A-EF5C5753B789}" srcOrd="1" destOrd="0" parTransId="{8B409DB7-E323-4B5F-B89E-B058AD4085A4}" sibTransId="{57A4FE7E-4994-4639-8E90-45855344B4CD}"/>
    <dgm:cxn modelId="{26889DA1-6B45-41C1-A82C-746D4950E212}" type="presOf" srcId="{0763063D-1A62-4B1E-AB27-D05DD88BA9A3}" destId="{827F7C11-D297-4201-A956-021D83CA4598}" srcOrd="0" destOrd="0" presId="urn:microsoft.com/office/officeart/2005/8/layout/lProcess2"/>
    <dgm:cxn modelId="{541CDB55-7096-460B-83F6-36021BADF8C1}" srcId="{53F7F1C0-9491-43AA-9BF2-17D0D96D70E6}" destId="{035E69FA-4F86-40D4-BB6C-6198B1B3A1D3}" srcOrd="0" destOrd="0" parTransId="{82188DC1-436B-4172-B5C4-1919EC5F35C5}" sibTransId="{449966AF-0910-4664-9B05-E196E71C5041}"/>
    <dgm:cxn modelId="{3F2B120C-3EE6-4CF9-A620-FB66497AAE5E}" type="presOf" srcId="{CF9CBE1E-DFF0-4E67-965E-7A7A39438E79}" destId="{E3DA9A1C-7B90-4A56-8CDA-018618AF2A95}" srcOrd="0" destOrd="0" presId="urn:microsoft.com/office/officeart/2005/8/layout/lProcess2"/>
    <dgm:cxn modelId="{5DBB9B02-FADD-4C6C-96DF-77E6AEE615C6}" srcId="{488D8FCB-8A83-4065-8369-DEB010D6455A}" destId="{470EE260-EAEC-4679-805E-8AF200A92223}" srcOrd="3" destOrd="0" parTransId="{34838122-1993-45E9-8E38-0B7BD9A1A83C}" sibTransId="{80CB1B00-D7CC-4098-ACA1-D17764E9FBEF}"/>
    <dgm:cxn modelId="{FBD9FD34-0660-4C4F-B342-4763BE2A7FB4}" type="presParOf" srcId="{851DA96D-6C65-4CDF-9BB8-5B47C663DC0E}" destId="{73AAC989-6508-44E9-AB5C-503B5CDE5703}" srcOrd="0" destOrd="0" presId="urn:microsoft.com/office/officeart/2005/8/layout/lProcess2"/>
    <dgm:cxn modelId="{3E3D598D-664D-407A-8DE6-70DAA4B524FC}" type="presParOf" srcId="{73AAC989-6508-44E9-AB5C-503B5CDE5703}" destId="{FA6AFAE8-4FBA-4CAE-A31E-4ADAC0E5E5C4}" srcOrd="0" destOrd="0" presId="urn:microsoft.com/office/officeart/2005/8/layout/lProcess2"/>
    <dgm:cxn modelId="{F5584695-0D5F-4D17-9E91-E16E59ABDD58}" type="presParOf" srcId="{73AAC989-6508-44E9-AB5C-503B5CDE5703}" destId="{56A33001-2FCD-470D-A5A7-44F0EF2B6928}" srcOrd="1" destOrd="0" presId="urn:microsoft.com/office/officeart/2005/8/layout/lProcess2"/>
    <dgm:cxn modelId="{DC7840C7-A568-4C46-8278-AE83920EE616}" type="presParOf" srcId="{73AAC989-6508-44E9-AB5C-503B5CDE5703}" destId="{E0BFD997-DC9C-4C07-B89F-C4E297572B10}" srcOrd="2" destOrd="0" presId="urn:microsoft.com/office/officeart/2005/8/layout/lProcess2"/>
    <dgm:cxn modelId="{595ADF97-BC65-42F0-A771-FDEBE081E1D3}" type="presParOf" srcId="{E0BFD997-DC9C-4C07-B89F-C4E297572B10}" destId="{3C9350D4-77D3-4539-A7EB-3231F4B5DAD6}" srcOrd="0" destOrd="0" presId="urn:microsoft.com/office/officeart/2005/8/layout/lProcess2"/>
    <dgm:cxn modelId="{3CE98DA5-7F43-4027-833C-44C3D7F33557}" type="presParOf" srcId="{3C9350D4-77D3-4539-A7EB-3231F4B5DAD6}" destId="{5AE1E5E6-F575-4F42-96EF-CFCF98141A64}" srcOrd="0" destOrd="0" presId="urn:microsoft.com/office/officeart/2005/8/layout/lProcess2"/>
    <dgm:cxn modelId="{845F92D4-2F0D-4458-A928-9BFB3019D75E}" type="presParOf" srcId="{3C9350D4-77D3-4539-A7EB-3231F4B5DAD6}" destId="{F377F2C3-CF54-4514-B68A-D99C1EA09A54}" srcOrd="1" destOrd="0" presId="urn:microsoft.com/office/officeart/2005/8/layout/lProcess2"/>
    <dgm:cxn modelId="{E2CDE170-F177-4D18-A3E8-88FE8E692047}" type="presParOf" srcId="{3C9350D4-77D3-4539-A7EB-3231F4B5DAD6}" destId="{BE0E1E82-6204-424C-A9DA-60910426ECBD}" srcOrd="2" destOrd="0" presId="urn:microsoft.com/office/officeart/2005/8/layout/lProcess2"/>
    <dgm:cxn modelId="{1239760D-DB6F-4729-9B29-DF1FE7C2B693}" type="presParOf" srcId="{3C9350D4-77D3-4539-A7EB-3231F4B5DAD6}" destId="{286CDA9F-47CA-45BB-AE8F-004D8B794E46}" srcOrd="3" destOrd="0" presId="urn:microsoft.com/office/officeart/2005/8/layout/lProcess2"/>
    <dgm:cxn modelId="{C9606C5E-DF17-4C3B-AE1C-88B4E6BCE909}" type="presParOf" srcId="{3C9350D4-77D3-4539-A7EB-3231F4B5DAD6}" destId="{6BDDA40D-91EC-4121-A0E0-7A3130FE05B3}" srcOrd="4" destOrd="0" presId="urn:microsoft.com/office/officeart/2005/8/layout/lProcess2"/>
    <dgm:cxn modelId="{69BAF419-C145-42F5-85CE-598519216ED5}" type="presParOf" srcId="{3C9350D4-77D3-4539-A7EB-3231F4B5DAD6}" destId="{4D03EA4A-4658-4E41-8194-5D46F8BC21A8}" srcOrd="5" destOrd="0" presId="urn:microsoft.com/office/officeart/2005/8/layout/lProcess2"/>
    <dgm:cxn modelId="{83F7D358-A605-4A94-8EA0-AEBD4CB6E8E3}" type="presParOf" srcId="{3C9350D4-77D3-4539-A7EB-3231F4B5DAD6}" destId="{E78C11A2-6292-440E-B226-B8A10DF74F6A}" srcOrd="6" destOrd="0" presId="urn:microsoft.com/office/officeart/2005/8/layout/lProcess2"/>
    <dgm:cxn modelId="{3D534210-E222-4BF7-BDC8-7D98F3E01AFB}" type="presParOf" srcId="{3C9350D4-77D3-4539-A7EB-3231F4B5DAD6}" destId="{3D5B77F6-9213-4AF3-AB1B-67DD6F3C1CC9}" srcOrd="7" destOrd="0" presId="urn:microsoft.com/office/officeart/2005/8/layout/lProcess2"/>
    <dgm:cxn modelId="{610500EC-E6B2-43BE-A357-D75C444FDEA5}" type="presParOf" srcId="{3C9350D4-77D3-4539-A7EB-3231F4B5DAD6}" destId="{827F7C11-D297-4201-A956-021D83CA4598}" srcOrd="8" destOrd="0" presId="urn:microsoft.com/office/officeart/2005/8/layout/lProcess2"/>
    <dgm:cxn modelId="{0A2AC043-9E95-4017-A8AE-F58BBB1D6CAF}" type="presParOf" srcId="{3C9350D4-77D3-4539-A7EB-3231F4B5DAD6}" destId="{FAFB179D-E0F6-45F4-A12B-272BA08B75E8}" srcOrd="9" destOrd="0" presId="urn:microsoft.com/office/officeart/2005/8/layout/lProcess2"/>
    <dgm:cxn modelId="{7D4C68D6-982B-4D96-8D09-F767B8756231}" type="presParOf" srcId="{3C9350D4-77D3-4539-A7EB-3231F4B5DAD6}" destId="{956AF714-A8BD-47FC-BD93-C63E839623DF}" srcOrd="10" destOrd="0" presId="urn:microsoft.com/office/officeart/2005/8/layout/lProcess2"/>
    <dgm:cxn modelId="{CCDF4608-A652-4AF6-8AFB-C19E9BC96FF3}" type="presParOf" srcId="{3C9350D4-77D3-4539-A7EB-3231F4B5DAD6}" destId="{7D5A1973-6020-4439-B7B2-DD4483206623}" srcOrd="11" destOrd="0" presId="urn:microsoft.com/office/officeart/2005/8/layout/lProcess2"/>
    <dgm:cxn modelId="{25B7AD8B-8CB1-4F15-9A6C-2BCE998A279D}" type="presParOf" srcId="{3C9350D4-77D3-4539-A7EB-3231F4B5DAD6}" destId="{E3DA9A1C-7B90-4A56-8CDA-018618AF2A95}" srcOrd="12" destOrd="0" presId="urn:microsoft.com/office/officeart/2005/8/layout/lProcess2"/>
    <dgm:cxn modelId="{4C2CFB85-15FF-4BE9-B84E-A3FD89049560}" type="presParOf" srcId="{851DA96D-6C65-4CDF-9BB8-5B47C663DC0E}" destId="{6955DE82-74C7-447B-9682-AA595F3CAB9C}" srcOrd="1" destOrd="0" presId="urn:microsoft.com/office/officeart/2005/8/layout/lProcess2"/>
    <dgm:cxn modelId="{DEDB7D07-2EB9-442C-8C04-72C74DC58470}" type="presParOf" srcId="{851DA96D-6C65-4CDF-9BB8-5B47C663DC0E}" destId="{14EC803E-C200-44E8-A638-51E0A84C73AE}" srcOrd="2" destOrd="0" presId="urn:microsoft.com/office/officeart/2005/8/layout/lProcess2"/>
    <dgm:cxn modelId="{AC1F39B8-6F93-40C6-A4A6-5EF47F2C2DC5}" type="presParOf" srcId="{14EC803E-C200-44E8-A638-51E0A84C73AE}" destId="{251B1D0E-086F-45BE-9CA5-FF2DE4BADF17}" srcOrd="0" destOrd="0" presId="urn:microsoft.com/office/officeart/2005/8/layout/lProcess2"/>
    <dgm:cxn modelId="{F95EC2CA-145A-44C5-9129-0B2F1330CA07}" type="presParOf" srcId="{14EC803E-C200-44E8-A638-51E0A84C73AE}" destId="{A790F68C-BAC1-4750-AB8E-30B08A127D61}" srcOrd="1" destOrd="0" presId="urn:microsoft.com/office/officeart/2005/8/layout/lProcess2"/>
    <dgm:cxn modelId="{22AE3C39-636F-4884-B960-CC8402B7A313}" type="presParOf" srcId="{14EC803E-C200-44E8-A638-51E0A84C73AE}" destId="{6D783B83-AFE8-429D-BC78-1D14633A3C6A}" srcOrd="2" destOrd="0" presId="urn:microsoft.com/office/officeart/2005/8/layout/lProcess2"/>
    <dgm:cxn modelId="{528CDD93-A15C-497A-BFB5-C4046904052A}" type="presParOf" srcId="{6D783B83-AFE8-429D-BC78-1D14633A3C6A}" destId="{F9A2882A-B9C0-40E8-98C0-DA536FFC1E10}" srcOrd="0" destOrd="0" presId="urn:microsoft.com/office/officeart/2005/8/layout/lProcess2"/>
    <dgm:cxn modelId="{DB0819FC-0E9D-4C1A-BA76-3B656442E9CA}" type="presParOf" srcId="{F9A2882A-B9C0-40E8-98C0-DA536FFC1E10}" destId="{C3D9399A-33C8-4905-8D12-BC04BB741D9B}" srcOrd="0" destOrd="0" presId="urn:microsoft.com/office/officeart/2005/8/layout/lProcess2"/>
    <dgm:cxn modelId="{1332A311-7D0F-4783-8070-42DFA1FF9C7D}" type="presParOf" srcId="{F9A2882A-B9C0-40E8-98C0-DA536FFC1E10}" destId="{CAC12660-79EF-4B3A-AD30-02CBEC4B349F}" srcOrd="1" destOrd="0" presId="urn:microsoft.com/office/officeart/2005/8/layout/lProcess2"/>
    <dgm:cxn modelId="{354BF1C1-CDC1-40A5-9CD4-A404CA9B5B12}" type="presParOf" srcId="{F9A2882A-B9C0-40E8-98C0-DA536FFC1E10}" destId="{BBBC1371-D8B0-444A-B7F3-49D1EDBEC867}" srcOrd="2" destOrd="0" presId="urn:microsoft.com/office/officeart/2005/8/layout/lProcess2"/>
    <dgm:cxn modelId="{8C5FA298-B56F-425F-8FDE-C34ADB5687EF}" type="presParOf" srcId="{F9A2882A-B9C0-40E8-98C0-DA536FFC1E10}" destId="{AF7B901F-EF37-4793-9681-26CB3EB163BB}" srcOrd="3" destOrd="0" presId="urn:microsoft.com/office/officeart/2005/8/layout/lProcess2"/>
    <dgm:cxn modelId="{B07224A2-A3DD-48F4-94CC-DEAF971B6E49}" type="presParOf" srcId="{F9A2882A-B9C0-40E8-98C0-DA536FFC1E10}" destId="{CFFCE4B6-B3B7-4428-A1F3-76877C37779C}" srcOrd="4" destOrd="0" presId="urn:microsoft.com/office/officeart/2005/8/layout/lProcess2"/>
    <dgm:cxn modelId="{2DD80E72-9969-4046-BB93-18824A73B3C0}" type="presParOf" srcId="{F9A2882A-B9C0-40E8-98C0-DA536FFC1E10}" destId="{0E1E5EC3-9530-4C7A-9D97-0DCCBD959C76}" srcOrd="5" destOrd="0" presId="urn:microsoft.com/office/officeart/2005/8/layout/lProcess2"/>
    <dgm:cxn modelId="{37C0B724-BE69-440F-B3B3-5DA0B70A9914}" type="presParOf" srcId="{F9A2882A-B9C0-40E8-98C0-DA536FFC1E10}" destId="{680B61DB-1292-4F7F-8B70-C846D8EC107D}" srcOrd="6" destOrd="0" presId="urn:microsoft.com/office/officeart/2005/8/layout/lProcess2"/>
    <dgm:cxn modelId="{9B41374F-D60B-4229-83D3-6C38D4CF34B8}" type="presParOf" srcId="{851DA96D-6C65-4CDF-9BB8-5B47C663DC0E}" destId="{4EE68D28-B182-4BBA-A11A-F5D95C07A0A7}" srcOrd="3" destOrd="0" presId="urn:microsoft.com/office/officeart/2005/8/layout/lProcess2"/>
    <dgm:cxn modelId="{627AB64B-073E-492B-9FB6-03F3301FD857}" type="presParOf" srcId="{851DA96D-6C65-4CDF-9BB8-5B47C663DC0E}" destId="{69646839-C221-411D-A775-D3B7DF0339E8}" srcOrd="4" destOrd="0" presId="urn:microsoft.com/office/officeart/2005/8/layout/lProcess2"/>
    <dgm:cxn modelId="{E9FAD10D-5650-4FB9-B73E-7F963035DA7C}" type="presParOf" srcId="{69646839-C221-411D-A775-D3B7DF0339E8}" destId="{76FC73B2-352E-4A80-B357-4F17846652EB}" srcOrd="0" destOrd="0" presId="urn:microsoft.com/office/officeart/2005/8/layout/lProcess2"/>
    <dgm:cxn modelId="{111A5ABD-080D-4EC9-953E-8FDF6B7054BB}" type="presParOf" srcId="{69646839-C221-411D-A775-D3B7DF0339E8}" destId="{DE83FE88-404A-4830-8244-097A01F17947}" srcOrd="1" destOrd="0" presId="urn:microsoft.com/office/officeart/2005/8/layout/lProcess2"/>
    <dgm:cxn modelId="{9ED4C76B-7514-4C17-AF33-9CE6E687EB6B}" type="presParOf" srcId="{69646839-C221-411D-A775-D3B7DF0339E8}" destId="{2E8E2A94-20A3-4BC3-8585-E8BA3A50F36A}" srcOrd="2" destOrd="0" presId="urn:microsoft.com/office/officeart/2005/8/layout/lProcess2"/>
    <dgm:cxn modelId="{1341AFF8-1FFE-4E95-8764-104FCBFAD312}" type="presParOf" srcId="{2E8E2A94-20A3-4BC3-8585-E8BA3A50F36A}" destId="{7EA104AB-C774-4FD7-8B89-73EFCA09A055}" srcOrd="0" destOrd="0" presId="urn:microsoft.com/office/officeart/2005/8/layout/lProcess2"/>
    <dgm:cxn modelId="{FE229778-ECAC-4178-91A9-8B14DBFFE00D}" type="presParOf" srcId="{7EA104AB-C774-4FD7-8B89-73EFCA09A055}" destId="{20318230-1E7A-4661-9139-F87D289934B8}" srcOrd="0" destOrd="0" presId="urn:microsoft.com/office/officeart/2005/8/layout/lProcess2"/>
    <dgm:cxn modelId="{B691E455-86DE-443E-8315-90AC2B73ABB8}" type="presParOf" srcId="{7EA104AB-C774-4FD7-8B89-73EFCA09A055}" destId="{D4694072-292F-4EC0-904F-E191C05240DF}" srcOrd="1" destOrd="0" presId="urn:microsoft.com/office/officeart/2005/8/layout/lProcess2"/>
    <dgm:cxn modelId="{0A9B000D-7F85-4E49-883B-14321F228769}" type="presParOf" srcId="{7EA104AB-C774-4FD7-8B89-73EFCA09A055}" destId="{C039450E-E25D-4F73-A6AC-70E2AB927668}" srcOrd="2" destOrd="0" presId="urn:microsoft.com/office/officeart/2005/8/layout/lProcess2"/>
    <dgm:cxn modelId="{B2DA7CE4-87CE-4657-B152-79B8E3748ECB}" type="presParOf" srcId="{7EA104AB-C774-4FD7-8B89-73EFCA09A055}" destId="{39288BC6-4C9C-48BB-A112-7F3BEAFFE9DD}" srcOrd="3" destOrd="0" presId="urn:microsoft.com/office/officeart/2005/8/layout/lProcess2"/>
    <dgm:cxn modelId="{0295D6F7-3BE2-40EA-AD43-FE849EF00B80}" type="presParOf" srcId="{7EA104AB-C774-4FD7-8B89-73EFCA09A055}" destId="{5BFEEEB0-4705-41A6-A048-0C48A657F8F6}" srcOrd="4" destOrd="0" presId="urn:microsoft.com/office/officeart/2005/8/layout/lProcess2"/>
    <dgm:cxn modelId="{B972EF28-1E86-4A87-836A-0D2F08AEA151}" type="presParOf" srcId="{7EA104AB-C774-4FD7-8B89-73EFCA09A055}" destId="{8FD6074A-1E31-4B64-A311-3F6060FE5254}" srcOrd="5" destOrd="0" presId="urn:microsoft.com/office/officeart/2005/8/layout/lProcess2"/>
    <dgm:cxn modelId="{E1DC44D4-EE48-489C-B84A-0844F2B23BC4}" type="presParOf" srcId="{7EA104AB-C774-4FD7-8B89-73EFCA09A055}" destId="{3F367C26-679F-4D8B-9250-C8FBBFD41DEF}" srcOrd="6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DAF78C-C56D-4463-85E6-41928A04710D}">
      <dsp:nvSpPr>
        <dsp:cNvPr id="0" name=""/>
        <dsp:cNvSpPr/>
      </dsp:nvSpPr>
      <dsp:spPr>
        <a:xfrm>
          <a:off x="0" y="492271"/>
          <a:ext cx="8388424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B44DE07-7FCD-4A3D-B085-FCB8F4D6B827}">
      <dsp:nvSpPr>
        <dsp:cNvPr id="0" name=""/>
        <dsp:cNvSpPr/>
      </dsp:nvSpPr>
      <dsp:spPr>
        <a:xfrm>
          <a:off x="1187633" y="72008"/>
          <a:ext cx="5871896" cy="79704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1944" tIns="0" rIns="221944" bIns="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Вводная часть</a:t>
          </a:r>
        </a:p>
      </dsp:txBody>
      <dsp:txXfrm>
        <a:off x="1226541" y="110916"/>
        <a:ext cx="5794080" cy="719224"/>
      </dsp:txXfrm>
    </dsp:sp>
    <dsp:sp modelId="{12E938BA-BCCB-4533-BA9D-17C360965531}">
      <dsp:nvSpPr>
        <dsp:cNvPr id="0" name=""/>
        <dsp:cNvSpPr/>
      </dsp:nvSpPr>
      <dsp:spPr>
        <a:xfrm>
          <a:off x="0" y="1716991"/>
          <a:ext cx="8388424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-1125162"/>
              <a:satOff val="0"/>
              <a:lumOff val="4118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62809AA-C426-46AA-847C-010D1718B443}">
      <dsp:nvSpPr>
        <dsp:cNvPr id="0" name=""/>
        <dsp:cNvSpPr/>
      </dsp:nvSpPr>
      <dsp:spPr>
        <a:xfrm>
          <a:off x="1187633" y="1224134"/>
          <a:ext cx="5871896" cy="797040"/>
        </a:xfrm>
        <a:prstGeom prst="roundRect">
          <a:avLst/>
        </a:prstGeom>
        <a:gradFill rotWithShape="0">
          <a:gsLst>
            <a:gs pos="0">
              <a:schemeClr val="accent4">
                <a:hueOff val="-1125162"/>
                <a:satOff val="0"/>
                <a:lumOff val="4118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125162"/>
                <a:satOff val="0"/>
                <a:lumOff val="4118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125162"/>
                <a:satOff val="0"/>
                <a:lumOff val="4118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125162"/>
                <a:satOff val="0"/>
                <a:lumOff val="4118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125162"/>
                <a:satOff val="0"/>
                <a:lumOff val="4118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125162"/>
                <a:satOff val="0"/>
                <a:lumOff val="4118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1944" tIns="0" rIns="221944" bIns="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Общие характеристики </a:t>
          </a:r>
          <a:r>
            <a:rPr lang="ru-RU" sz="27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бюджета</a:t>
          </a:r>
          <a:endParaRPr lang="ru-RU" sz="27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226541" y="1263042"/>
        <a:ext cx="5794080" cy="719224"/>
      </dsp:txXfrm>
    </dsp:sp>
    <dsp:sp modelId="{BBCDC034-BCA5-42A3-AB45-EF11F3144690}">
      <dsp:nvSpPr>
        <dsp:cNvPr id="0" name=""/>
        <dsp:cNvSpPr/>
      </dsp:nvSpPr>
      <dsp:spPr>
        <a:xfrm>
          <a:off x="0" y="2941712"/>
          <a:ext cx="8388424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-2250323"/>
              <a:satOff val="0"/>
              <a:lumOff val="8236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D275487-CA51-47C6-AADB-3D84DE0FCC70}">
      <dsp:nvSpPr>
        <dsp:cNvPr id="0" name=""/>
        <dsp:cNvSpPr/>
      </dsp:nvSpPr>
      <dsp:spPr>
        <a:xfrm>
          <a:off x="1187633" y="2520277"/>
          <a:ext cx="5871896" cy="797040"/>
        </a:xfrm>
        <a:prstGeom prst="roundRect">
          <a:avLst/>
        </a:prstGeom>
        <a:gradFill rotWithShape="0">
          <a:gsLst>
            <a:gs pos="0">
              <a:schemeClr val="accent4">
                <a:hueOff val="-2250323"/>
                <a:satOff val="0"/>
                <a:lumOff val="8236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250323"/>
                <a:satOff val="0"/>
                <a:lumOff val="8236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250323"/>
                <a:satOff val="0"/>
                <a:lumOff val="8236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250323"/>
                <a:satOff val="0"/>
                <a:lumOff val="8236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250323"/>
                <a:satOff val="0"/>
                <a:lumOff val="823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250323"/>
                <a:satOff val="0"/>
                <a:lumOff val="823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1944" tIns="0" rIns="221944" bIns="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Доходы </a:t>
          </a:r>
          <a:r>
            <a:rPr lang="ru-RU" sz="27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бюджета</a:t>
          </a:r>
          <a:endParaRPr lang="ru-RU" sz="27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226541" y="2559185"/>
        <a:ext cx="5794080" cy="719224"/>
      </dsp:txXfrm>
    </dsp:sp>
    <dsp:sp modelId="{AFEE5284-A41F-4AC7-9035-91C5E45CB007}">
      <dsp:nvSpPr>
        <dsp:cNvPr id="0" name=""/>
        <dsp:cNvSpPr/>
      </dsp:nvSpPr>
      <dsp:spPr>
        <a:xfrm>
          <a:off x="0" y="4166432"/>
          <a:ext cx="8388424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-3375485"/>
              <a:satOff val="0"/>
              <a:lumOff val="12353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9215832-4225-4FF3-A35B-6AAC94FF9063}">
      <dsp:nvSpPr>
        <dsp:cNvPr id="0" name=""/>
        <dsp:cNvSpPr/>
      </dsp:nvSpPr>
      <dsp:spPr>
        <a:xfrm>
          <a:off x="1187633" y="3672410"/>
          <a:ext cx="5871896" cy="797040"/>
        </a:xfrm>
        <a:prstGeom prst="roundRect">
          <a:avLst/>
        </a:prstGeom>
        <a:gradFill rotWithShape="0">
          <a:gsLst>
            <a:gs pos="0">
              <a:schemeClr val="accent4">
                <a:hueOff val="-3375485"/>
                <a:satOff val="0"/>
                <a:lumOff val="12353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375485"/>
                <a:satOff val="0"/>
                <a:lumOff val="12353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375485"/>
                <a:satOff val="0"/>
                <a:lumOff val="12353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375485"/>
                <a:satOff val="0"/>
                <a:lumOff val="12353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375485"/>
                <a:satOff val="0"/>
                <a:lumOff val="1235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375485"/>
                <a:satOff val="0"/>
                <a:lumOff val="1235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1944" tIns="0" rIns="221944" bIns="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Расходы </a:t>
          </a:r>
          <a:r>
            <a:rPr lang="ru-RU" sz="27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бюджета</a:t>
          </a:r>
          <a:endParaRPr lang="ru-RU" sz="27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226541" y="3711318"/>
        <a:ext cx="5794080" cy="719224"/>
      </dsp:txXfrm>
    </dsp:sp>
    <dsp:sp modelId="{A2CE3D7B-B444-449D-9E2B-FB7CB2FA1601}">
      <dsp:nvSpPr>
        <dsp:cNvPr id="0" name=""/>
        <dsp:cNvSpPr/>
      </dsp:nvSpPr>
      <dsp:spPr>
        <a:xfrm>
          <a:off x="0" y="5391152"/>
          <a:ext cx="8388424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-4500646"/>
              <a:satOff val="0"/>
              <a:lumOff val="16471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0F6C58A-4217-40E4-813D-A6EC43F0E747}">
      <dsp:nvSpPr>
        <dsp:cNvPr id="0" name=""/>
        <dsp:cNvSpPr/>
      </dsp:nvSpPr>
      <dsp:spPr>
        <a:xfrm>
          <a:off x="1115643" y="4752531"/>
          <a:ext cx="5871896" cy="797040"/>
        </a:xfrm>
        <a:prstGeom prst="roundRect">
          <a:avLst/>
        </a:prstGeom>
        <a:gradFill rotWithShape="0">
          <a:gsLst>
            <a:gs pos="0">
              <a:schemeClr val="accent4">
                <a:hueOff val="-4500646"/>
                <a:satOff val="0"/>
                <a:lumOff val="16471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4500646"/>
                <a:satOff val="0"/>
                <a:lumOff val="16471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4500646"/>
                <a:satOff val="0"/>
                <a:lumOff val="16471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4500646"/>
                <a:satOff val="0"/>
                <a:lumOff val="16471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1944" tIns="0" rIns="221944" bIns="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Межбюджетные отношения</a:t>
          </a:r>
        </a:p>
      </dsp:txBody>
      <dsp:txXfrm>
        <a:off x="1154551" y="4791439"/>
        <a:ext cx="5794080" cy="71922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43FA58-6044-4B77-8DEA-50D8B386D111}">
      <dsp:nvSpPr>
        <dsp:cNvPr id="0" name=""/>
        <dsp:cNvSpPr/>
      </dsp:nvSpPr>
      <dsp:spPr>
        <a:xfrm>
          <a:off x="4053107" y="576062"/>
          <a:ext cx="3255193" cy="1644187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4"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u="none" kern="12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ДОТАЦИИ</a:t>
          </a:r>
          <a:r>
            <a:rPr lang="ru-RU" sz="1400" b="0" i="0" kern="12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 - межбюджетные трансферты, предоставляемые на безвозмездной и безвозвратной основе без установления направлений использования.</a:t>
          </a:r>
          <a:endParaRPr lang="ru-RU" sz="1400" kern="1200" dirty="0">
            <a:solidFill>
              <a:schemeClr val="bg1">
                <a:lumMod val="9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133370" y="656325"/>
        <a:ext cx="3094667" cy="1483661"/>
      </dsp:txXfrm>
    </dsp:sp>
    <dsp:sp modelId="{27064CFD-4AC2-4A2F-B9B8-AA22F653FFFA}">
      <dsp:nvSpPr>
        <dsp:cNvPr id="0" name=""/>
        <dsp:cNvSpPr/>
      </dsp:nvSpPr>
      <dsp:spPr>
        <a:xfrm>
          <a:off x="1906749" y="610213"/>
          <a:ext cx="4446762" cy="4446762"/>
        </a:xfrm>
        <a:custGeom>
          <a:avLst/>
          <a:gdLst/>
          <a:ahLst/>
          <a:cxnLst/>
          <a:rect l="0" t="0" r="0" b="0"/>
          <a:pathLst>
            <a:path>
              <a:moveTo>
                <a:pt x="4362280" y="1616310"/>
              </a:moveTo>
              <a:arcTo wR="2223381" hR="2223381" stAng="20649288" swAng="992477"/>
            </a:path>
          </a:pathLst>
        </a:custGeom>
        <a:noFill/>
        <a:ln w="100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A9F18E-2C64-449E-ADC2-08008B008D25}">
      <dsp:nvSpPr>
        <dsp:cNvPr id="0" name=""/>
        <dsp:cNvSpPr/>
      </dsp:nvSpPr>
      <dsp:spPr>
        <a:xfrm>
          <a:off x="3995932" y="2867131"/>
          <a:ext cx="4021391" cy="2722101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4"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kern="12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СУБВЕНЦИИ</a:t>
          </a:r>
          <a:r>
            <a:rPr lang="ru-RU" sz="1400" b="0" i="0" kern="12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 - межбюджетные трансферты, предоставляемые бюджетам субъектов Российской Федерации в целях финансового обеспечения </a:t>
          </a:r>
          <a:r>
            <a:rPr lang="ru-RU" sz="1400" kern="12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расходных обязательств</a:t>
          </a:r>
          <a:r>
            <a:rPr lang="ru-RU" sz="1400" b="0" i="0" kern="12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 субъектов Российской Федерации  и (или) муниципальных образований, возникающих при выполнении полномочий Российской Федерации , переданных для осуществления органам государственной власти субъектов Российской Федерации  и (или) органам местного самоуправления в установленном порядке</a:t>
          </a:r>
          <a:r>
            <a:rPr lang="ru-RU" sz="1200" b="0" i="0" kern="12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ru-RU" sz="1200" kern="1200" dirty="0">
            <a:solidFill>
              <a:schemeClr val="bg1">
                <a:lumMod val="9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128814" y="3000013"/>
        <a:ext cx="3755627" cy="2456337"/>
      </dsp:txXfrm>
    </dsp:sp>
    <dsp:sp modelId="{38032B06-23A3-4563-8760-7E589B1B1C80}">
      <dsp:nvSpPr>
        <dsp:cNvPr id="0" name=""/>
        <dsp:cNvSpPr/>
      </dsp:nvSpPr>
      <dsp:spPr>
        <a:xfrm>
          <a:off x="1862901" y="722348"/>
          <a:ext cx="4446762" cy="4446762"/>
        </a:xfrm>
        <a:custGeom>
          <a:avLst/>
          <a:gdLst/>
          <a:ahLst/>
          <a:cxnLst/>
          <a:rect l="0" t="0" r="0" b="0"/>
          <a:pathLst>
            <a:path>
              <a:moveTo>
                <a:pt x="2110508" y="4443895"/>
              </a:moveTo>
              <a:arcTo wR="2223381" hR="2223381" stAng="5574596" swAng="3585947"/>
            </a:path>
          </a:pathLst>
        </a:custGeom>
        <a:noFill/>
        <a:ln w="100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DC8AE-E6D3-48EC-9C59-7EF33DD956D3}">
      <dsp:nvSpPr>
        <dsp:cNvPr id="0" name=""/>
        <dsp:cNvSpPr/>
      </dsp:nvSpPr>
      <dsp:spPr>
        <a:xfrm>
          <a:off x="0" y="1512161"/>
          <a:ext cx="3886501" cy="2434077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4"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kern="12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СУБСИДИИ</a:t>
          </a:r>
          <a:r>
            <a:rPr lang="ru-RU" sz="1400" b="1" i="0" kern="12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0" i="0" kern="12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– межбюджетные трансферты, предоставляемые бюджетам субъектов Российской Федерации в целях </a:t>
          </a:r>
          <a:r>
            <a:rPr lang="ru-RU" sz="1400" b="0" i="0" kern="1200" dirty="0" err="1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софинансирования</a:t>
          </a:r>
          <a:r>
            <a:rPr lang="ru-RU" sz="1400" b="0" i="0" kern="12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 расходных обязательств, возникающих при выполнении полномочий органов государственной власти субъектов Российской Федерации по предметам ведения субъектов Российской Федерации  и предметам совместного ведения Российской Федерации  и субъектов Российской Федерации , и расходных обязательств по выполнению полномочий органов местного самоуправления по вопросам местного значения</a:t>
          </a:r>
          <a:endParaRPr lang="ru-RU" sz="1400" kern="1200" dirty="0">
            <a:solidFill>
              <a:schemeClr val="bg1">
                <a:lumMod val="9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18822" y="1630983"/>
        <a:ext cx="3648857" cy="2196433"/>
      </dsp:txXfrm>
    </dsp:sp>
    <dsp:sp modelId="{EFC66A52-DB51-4AB1-B5D7-068DC0641A9C}">
      <dsp:nvSpPr>
        <dsp:cNvPr id="0" name=""/>
        <dsp:cNvSpPr/>
      </dsp:nvSpPr>
      <dsp:spPr>
        <a:xfrm>
          <a:off x="1856758" y="860794"/>
          <a:ext cx="4446762" cy="4446762"/>
        </a:xfrm>
        <a:custGeom>
          <a:avLst/>
          <a:gdLst/>
          <a:ahLst/>
          <a:cxnLst/>
          <a:rect l="0" t="0" r="0" b="0"/>
          <a:pathLst>
            <a:path>
              <a:moveTo>
                <a:pt x="662960" y="639553"/>
              </a:moveTo>
              <a:arcTo wR="2223381" hR="2223381" stAng="13525592" swAng="2606682"/>
            </a:path>
          </a:pathLst>
        </a:custGeom>
        <a:noFill/>
        <a:ln w="100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19DEE5-D4AF-45ED-AFBD-7306775A237B}">
      <dsp:nvSpPr>
        <dsp:cNvPr id="0" name=""/>
        <dsp:cNvSpPr/>
      </dsp:nvSpPr>
      <dsp:spPr>
        <a:xfrm rot="5400000">
          <a:off x="-374749" y="1630492"/>
          <a:ext cx="1655895" cy="199886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DA79C35-7706-4DD3-90DD-E71099254A88}">
      <dsp:nvSpPr>
        <dsp:cNvPr id="0" name=""/>
        <dsp:cNvSpPr/>
      </dsp:nvSpPr>
      <dsp:spPr>
        <a:xfrm>
          <a:off x="4092" y="570622"/>
          <a:ext cx="2220961" cy="13325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46.МУНИЦИПАЛЬНЫЕ ПРОГРАММЫ</a:t>
          </a:r>
        </a:p>
      </dsp:txBody>
      <dsp:txXfrm>
        <a:off x="43122" y="609652"/>
        <a:ext cx="2142901" cy="1254516"/>
      </dsp:txXfrm>
    </dsp:sp>
    <dsp:sp modelId="{3742F308-6AE4-4884-95AB-9E24FBA609AA}">
      <dsp:nvSpPr>
        <dsp:cNvPr id="0" name=""/>
        <dsp:cNvSpPr/>
      </dsp:nvSpPr>
      <dsp:spPr>
        <a:xfrm rot="5400000">
          <a:off x="-374749" y="3296213"/>
          <a:ext cx="1655895" cy="199886"/>
        </a:xfrm>
        <a:prstGeom prst="rect">
          <a:avLst/>
        </a:prstGeom>
        <a:gradFill rotWithShape="0">
          <a:gsLst>
            <a:gs pos="0">
              <a:schemeClr val="accent4">
                <a:hueOff val="-642950"/>
                <a:satOff val="0"/>
                <a:lumOff val="2353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642950"/>
                <a:satOff val="0"/>
                <a:lumOff val="2353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642950"/>
                <a:satOff val="0"/>
                <a:lumOff val="2353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642950"/>
                <a:satOff val="0"/>
                <a:lumOff val="2353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642950"/>
                <a:satOff val="0"/>
                <a:lumOff val="235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642950"/>
                <a:satOff val="0"/>
                <a:lumOff val="235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CB85D1F-EE41-4BC0-9838-EFBE86D26D46}">
      <dsp:nvSpPr>
        <dsp:cNvPr id="0" name=""/>
        <dsp:cNvSpPr/>
      </dsp:nvSpPr>
      <dsp:spPr>
        <a:xfrm>
          <a:off x="4092" y="2236343"/>
          <a:ext cx="2220961" cy="13325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562581"/>
                <a:satOff val="0"/>
                <a:lumOff val="2059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562581"/>
                <a:satOff val="0"/>
                <a:lumOff val="2059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562581"/>
                <a:satOff val="0"/>
                <a:lumOff val="2059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562581"/>
                <a:satOff val="0"/>
                <a:lumOff val="2059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562581"/>
                <a:satOff val="0"/>
                <a:lumOff val="2059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562581"/>
                <a:satOff val="0"/>
                <a:lumOff val="2059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47.-48 РАСХОДЫ БЮДЖЕТА МУНИЦИПАЛЬНОГО ОБРАЗОВАНИЯ «ШУМЯЧСКИЙ </a:t>
          </a:r>
          <a:r>
            <a:rPr lang="ru-RU" sz="9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МУНИЦИПАЛЬНЫЙ ОКРУГ» </a:t>
          </a:r>
          <a:r>
            <a:rPr lang="ru-RU" sz="9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В РАЗРЕЗЕ МУНИЦИПАЛЬНЫХ ПРОГРАММ И НЕПРОГРАММНЫХ НАПРАВЛЕНИЙ ДЕЯТЕЛЬНОСТИ В </a:t>
          </a:r>
          <a:r>
            <a:rPr lang="ru-RU" sz="9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2025-2027 </a:t>
          </a:r>
          <a:r>
            <a:rPr lang="ru-RU" sz="9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ГОДАХ</a:t>
          </a:r>
        </a:p>
      </dsp:txBody>
      <dsp:txXfrm>
        <a:off x="43122" y="2275373"/>
        <a:ext cx="2142901" cy="1254516"/>
      </dsp:txXfrm>
    </dsp:sp>
    <dsp:sp modelId="{FE3B92D7-FA56-488B-A0E9-64BBFF21AF8F}">
      <dsp:nvSpPr>
        <dsp:cNvPr id="0" name=""/>
        <dsp:cNvSpPr/>
      </dsp:nvSpPr>
      <dsp:spPr>
        <a:xfrm>
          <a:off x="458110" y="4129073"/>
          <a:ext cx="2944052" cy="199886"/>
        </a:xfrm>
        <a:prstGeom prst="rect">
          <a:avLst/>
        </a:prstGeom>
        <a:gradFill rotWithShape="0">
          <a:gsLst>
            <a:gs pos="0">
              <a:schemeClr val="accent4">
                <a:hueOff val="-1285899"/>
                <a:satOff val="0"/>
                <a:lumOff val="4706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285899"/>
                <a:satOff val="0"/>
                <a:lumOff val="4706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285899"/>
                <a:satOff val="0"/>
                <a:lumOff val="4706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285899"/>
                <a:satOff val="0"/>
                <a:lumOff val="4706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285899"/>
                <a:satOff val="0"/>
                <a:lumOff val="470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285899"/>
                <a:satOff val="0"/>
                <a:lumOff val="470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D6B9F66-1178-465D-89AC-54B7EBF3B177}">
      <dsp:nvSpPr>
        <dsp:cNvPr id="0" name=""/>
        <dsp:cNvSpPr/>
      </dsp:nvSpPr>
      <dsp:spPr>
        <a:xfrm>
          <a:off x="4092" y="3902064"/>
          <a:ext cx="2220961" cy="13325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125162"/>
                <a:satOff val="0"/>
                <a:lumOff val="4118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125162"/>
                <a:satOff val="0"/>
                <a:lumOff val="4118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125162"/>
                <a:satOff val="0"/>
                <a:lumOff val="4118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125162"/>
                <a:satOff val="0"/>
                <a:lumOff val="4118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125162"/>
                <a:satOff val="0"/>
                <a:lumOff val="4118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125162"/>
                <a:satOff val="0"/>
                <a:lumOff val="4118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49-51  </a:t>
          </a:r>
          <a:r>
            <a:rPr lang="ru-RU" sz="900" b="1" kern="1200" dirty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ДИНАМИКА РАСПРЕДЕЛЕНИЯ БЮДЖЕТНЫХ АССИГНОВАНИЙ В РАЗРЕЗЕ МУНИЦИПАЛЬНЫХ ПРОГРАММ И НЕПРОГРАММНЫХ НАПРАВЛЕНИЙ ДЕЯТЕЛЬНОСТИ В </a:t>
          </a:r>
          <a:r>
            <a:rPr lang="ru-RU" sz="900" b="1" kern="1200" dirty="0" smtClean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2025 </a:t>
          </a:r>
          <a:r>
            <a:rPr lang="ru-RU" sz="900" b="1" kern="1200" dirty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-</a:t>
          </a:r>
          <a:r>
            <a:rPr lang="ru-RU" sz="900" b="1" kern="1200" dirty="0" smtClean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2027 </a:t>
          </a:r>
          <a:r>
            <a:rPr lang="ru-RU" sz="900" b="1" kern="1200" dirty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ГГ.</a:t>
          </a:r>
          <a:r>
            <a:rPr lang="ru-RU" sz="9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</a:p>
      </dsp:txBody>
      <dsp:txXfrm>
        <a:off x="43122" y="3941094"/>
        <a:ext cx="2142901" cy="1254516"/>
      </dsp:txXfrm>
    </dsp:sp>
    <dsp:sp modelId="{2F7EFA9F-E1EA-4929-884C-71FF12A976AA}">
      <dsp:nvSpPr>
        <dsp:cNvPr id="0" name=""/>
        <dsp:cNvSpPr/>
      </dsp:nvSpPr>
      <dsp:spPr>
        <a:xfrm rot="16200000">
          <a:off x="2579129" y="3296213"/>
          <a:ext cx="1655895" cy="199886"/>
        </a:xfrm>
        <a:prstGeom prst="rect">
          <a:avLst/>
        </a:prstGeom>
        <a:gradFill rotWithShape="0">
          <a:gsLst>
            <a:gs pos="0">
              <a:schemeClr val="accent4">
                <a:hueOff val="-1928849"/>
                <a:satOff val="0"/>
                <a:lumOff val="7059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928849"/>
                <a:satOff val="0"/>
                <a:lumOff val="7059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928849"/>
                <a:satOff val="0"/>
                <a:lumOff val="7059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928849"/>
                <a:satOff val="0"/>
                <a:lumOff val="7059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928849"/>
                <a:satOff val="0"/>
                <a:lumOff val="7059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928849"/>
                <a:satOff val="0"/>
                <a:lumOff val="7059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07A073E-8F99-48EB-A0BE-31FEF247442A}">
      <dsp:nvSpPr>
        <dsp:cNvPr id="0" name=""/>
        <dsp:cNvSpPr/>
      </dsp:nvSpPr>
      <dsp:spPr>
        <a:xfrm>
          <a:off x="2957971" y="3902064"/>
          <a:ext cx="2220961" cy="13325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687742"/>
                <a:satOff val="0"/>
                <a:lumOff val="6177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687742"/>
                <a:satOff val="0"/>
                <a:lumOff val="6177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687742"/>
                <a:satOff val="0"/>
                <a:lumOff val="6177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687742"/>
                <a:satOff val="0"/>
                <a:lumOff val="6177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687742"/>
                <a:satOff val="0"/>
                <a:lumOff val="6177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687742"/>
                <a:satOff val="0"/>
                <a:lumOff val="6177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52-53  РАСХОДЫ БЮДЖЕТА МУНИЦИПАЛЬНОГО ОБРАЗОВАНИЯ «ШУМЯЧСКИЙ </a:t>
          </a:r>
          <a:r>
            <a:rPr lang="ru-RU" sz="9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МУНИЦИПАЛЬНЫЙ ОКРУГ» </a:t>
          </a:r>
          <a:r>
            <a:rPr lang="ru-RU" sz="9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СМОЛЕНСКОЙ ОБЛАСТИ ПО РАЗДЕЛАМ БЮДЖЕТНОЙ КЛАССИФИКАЦИИ НА </a:t>
          </a:r>
          <a:r>
            <a:rPr lang="ru-RU" sz="9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2025-2027 </a:t>
          </a:r>
          <a:r>
            <a:rPr lang="ru-RU" sz="9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ГОДА</a:t>
          </a:r>
          <a:endParaRPr lang="ru-RU" sz="900" b="1" kern="1200" dirty="0">
            <a:solidFill>
              <a:schemeClr val="bg1"/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2997001" y="3941094"/>
        <a:ext cx="2142901" cy="1254516"/>
      </dsp:txXfrm>
    </dsp:sp>
    <dsp:sp modelId="{1FCB81FA-A751-4DBD-A10B-A0B4008615F0}">
      <dsp:nvSpPr>
        <dsp:cNvPr id="0" name=""/>
        <dsp:cNvSpPr/>
      </dsp:nvSpPr>
      <dsp:spPr>
        <a:xfrm rot="16200000">
          <a:off x="2579129" y="1630492"/>
          <a:ext cx="1655895" cy="199886"/>
        </a:xfrm>
        <a:prstGeom prst="rect">
          <a:avLst/>
        </a:prstGeom>
        <a:gradFill rotWithShape="0">
          <a:gsLst>
            <a:gs pos="0">
              <a:schemeClr val="accent4">
                <a:hueOff val="-2571798"/>
                <a:satOff val="0"/>
                <a:lumOff val="9412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571798"/>
                <a:satOff val="0"/>
                <a:lumOff val="9412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571798"/>
                <a:satOff val="0"/>
                <a:lumOff val="9412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571798"/>
                <a:satOff val="0"/>
                <a:lumOff val="9412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571798"/>
                <a:satOff val="0"/>
                <a:lumOff val="9412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571798"/>
                <a:satOff val="0"/>
                <a:lumOff val="9412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B79A2DE-42B6-40B8-8FB6-0CA2F0A91878}">
      <dsp:nvSpPr>
        <dsp:cNvPr id="0" name=""/>
        <dsp:cNvSpPr/>
      </dsp:nvSpPr>
      <dsp:spPr>
        <a:xfrm>
          <a:off x="2957971" y="2236343"/>
          <a:ext cx="2220961" cy="13325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250323"/>
                <a:satOff val="0"/>
                <a:lumOff val="8236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250323"/>
                <a:satOff val="0"/>
                <a:lumOff val="8236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250323"/>
                <a:satOff val="0"/>
                <a:lumOff val="8236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250323"/>
                <a:satOff val="0"/>
                <a:lumOff val="8236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250323"/>
                <a:satOff val="0"/>
                <a:lumOff val="823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250323"/>
                <a:satOff val="0"/>
                <a:lumOff val="823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54-56  ДИНАМИКА РАСПРЕДЕЛЕНИЯ БЮДЖЕТНЫХ АССИГНОВАНИЙ ПО РАЗДЕЛАМ БЮДЖЕТНОЙ КЛАССИФИКАЦИИ В </a:t>
          </a:r>
          <a:r>
            <a:rPr lang="ru-RU" sz="9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2025 </a:t>
          </a:r>
          <a:r>
            <a:rPr lang="ru-RU" sz="9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-</a:t>
          </a:r>
          <a:r>
            <a:rPr lang="ru-RU" sz="9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2027 </a:t>
          </a:r>
          <a:r>
            <a:rPr lang="ru-RU" sz="9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ГГ.</a:t>
          </a:r>
        </a:p>
      </dsp:txBody>
      <dsp:txXfrm>
        <a:off x="2997001" y="2275373"/>
        <a:ext cx="2142901" cy="1254516"/>
      </dsp:txXfrm>
    </dsp:sp>
    <dsp:sp modelId="{21CEF79E-0950-4CAC-9521-F59DDA417A32}">
      <dsp:nvSpPr>
        <dsp:cNvPr id="0" name=""/>
        <dsp:cNvSpPr/>
      </dsp:nvSpPr>
      <dsp:spPr>
        <a:xfrm>
          <a:off x="3411989" y="797631"/>
          <a:ext cx="2944052" cy="199886"/>
        </a:xfrm>
        <a:prstGeom prst="rect">
          <a:avLst/>
        </a:prstGeom>
        <a:gradFill rotWithShape="0">
          <a:gsLst>
            <a:gs pos="0">
              <a:schemeClr val="accent4">
                <a:hueOff val="-3214747"/>
                <a:satOff val="0"/>
                <a:lumOff val="11765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214747"/>
                <a:satOff val="0"/>
                <a:lumOff val="11765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214747"/>
                <a:satOff val="0"/>
                <a:lumOff val="11765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214747"/>
                <a:satOff val="0"/>
                <a:lumOff val="11765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214747"/>
                <a:satOff val="0"/>
                <a:lumOff val="11765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214747"/>
                <a:satOff val="0"/>
                <a:lumOff val="11765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D8B6E8A-FF3A-4494-84EF-93B03C806621}">
      <dsp:nvSpPr>
        <dsp:cNvPr id="0" name=""/>
        <dsp:cNvSpPr/>
      </dsp:nvSpPr>
      <dsp:spPr>
        <a:xfrm>
          <a:off x="2957971" y="570622"/>
          <a:ext cx="2220961" cy="13325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812904"/>
                <a:satOff val="0"/>
                <a:lumOff val="10294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812904"/>
                <a:satOff val="0"/>
                <a:lumOff val="10294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812904"/>
                <a:satOff val="0"/>
                <a:lumOff val="10294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812904"/>
                <a:satOff val="0"/>
                <a:lumOff val="10294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812904"/>
                <a:satOff val="0"/>
                <a:lumOff val="10294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812904"/>
                <a:satOff val="0"/>
                <a:lumOff val="10294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57  ПУБЛИЧНЫЕ ОБЯЗАТЕЛЬСТВА</a:t>
          </a:r>
        </a:p>
      </dsp:txBody>
      <dsp:txXfrm>
        <a:off x="2997001" y="609652"/>
        <a:ext cx="2142901" cy="1254516"/>
      </dsp:txXfrm>
    </dsp:sp>
    <dsp:sp modelId="{6ED5444B-3DCB-48E6-B204-62C2CB468506}">
      <dsp:nvSpPr>
        <dsp:cNvPr id="0" name=""/>
        <dsp:cNvSpPr/>
      </dsp:nvSpPr>
      <dsp:spPr>
        <a:xfrm rot="5400000">
          <a:off x="5533008" y="1630492"/>
          <a:ext cx="1655895" cy="199886"/>
        </a:xfrm>
        <a:prstGeom prst="rect">
          <a:avLst/>
        </a:prstGeom>
        <a:gradFill rotWithShape="0">
          <a:gsLst>
            <a:gs pos="0">
              <a:schemeClr val="accent4">
                <a:hueOff val="-3857697"/>
                <a:satOff val="0"/>
                <a:lumOff val="14118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857697"/>
                <a:satOff val="0"/>
                <a:lumOff val="14118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857697"/>
                <a:satOff val="0"/>
                <a:lumOff val="14118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857697"/>
                <a:satOff val="0"/>
                <a:lumOff val="14118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857697"/>
                <a:satOff val="0"/>
                <a:lumOff val="14118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857697"/>
                <a:satOff val="0"/>
                <a:lumOff val="14118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C2227A7-6061-42C5-B8A5-9F58BE251685}">
      <dsp:nvSpPr>
        <dsp:cNvPr id="0" name=""/>
        <dsp:cNvSpPr/>
      </dsp:nvSpPr>
      <dsp:spPr>
        <a:xfrm>
          <a:off x="5911850" y="570622"/>
          <a:ext cx="2220961" cy="13325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3375485"/>
                <a:satOff val="0"/>
                <a:lumOff val="12353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375485"/>
                <a:satOff val="0"/>
                <a:lumOff val="12353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375485"/>
                <a:satOff val="0"/>
                <a:lumOff val="12353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375485"/>
                <a:satOff val="0"/>
                <a:lumOff val="12353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375485"/>
                <a:satOff val="0"/>
                <a:lumOff val="1235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375485"/>
                <a:satOff val="0"/>
                <a:lumOff val="1235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58 СВЕДЕНИЯ ОБ ОБЪЕМАХ БЮДЖЕТНЫХ ИНВЕСТИЦИЙ МУНИЦИПАЛЬНОГО ОБРАЗОВАНИЯ «ШУМЯЧСКИЙ </a:t>
          </a:r>
          <a:r>
            <a:rPr lang="ru-RU" sz="9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МУНИЦИПАЛЬНЫЙ ОКРУГ» </a:t>
          </a:r>
          <a:r>
            <a:rPr lang="ru-RU" sz="9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СМОЛЕНСКОЙ ОБЛАСТИ В ОБЪЕКТЫ КАПИТАЛЬНОГО СТРОИТЕЛЬСТВА </a:t>
          </a:r>
        </a:p>
      </dsp:txBody>
      <dsp:txXfrm>
        <a:off x="5950880" y="609652"/>
        <a:ext cx="2142901" cy="1254516"/>
      </dsp:txXfrm>
    </dsp:sp>
    <dsp:sp modelId="{F6707164-C0EA-4E4F-8E15-104EA07BB968}">
      <dsp:nvSpPr>
        <dsp:cNvPr id="0" name=""/>
        <dsp:cNvSpPr/>
      </dsp:nvSpPr>
      <dsp:spPr>
        <a:xfrm rot="5391434">
          <a:off x="5541867" y="3289397"/>
          <a:ext cx="1642267" cy="199886"/>
        </a:xfrm>
        <a:prstGeom prst="rect">
          <a:avLst/>
        </a:prstGeom>
        <a:gradFill rotWithShape="0">
          <a:gsLst>
            <a:gs pos="0">
              <a:schemeClr val="accent4">
                <a:hueOff val="-4500646"/>
                <a:satOff val="0"/>
                <a:lumOff val="16471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4500646"/>
                <a:satOff val="0"/>
                <a:lumOff val="16471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4500646"/>
                <a:satOff val="0"/>
                <a:lumOff val="16471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4500646"/>
                <a:satOff val="0"/>
                <a:lumOff val="16471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276ECFC-8D8F-4047-BAEA-A69975480006}">
      <dsp:nvSpPr>
        <dsp:cNvPr id="0" name=""/>
        <dsp:cNvSpPr/>
      </dsp:nvSpPr>
      <dsp:spPr>
        <a:xfrm>
          <a:off x="5911850" y="2236343"/>
          <a:ext cx="2220961" cy="13325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3938066"/>
                <a:satOff val="0"/>
                <a:lumOff val="14412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938066"/>
                <a:satOff val="0"/>
                <a:lumOff val="14412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938066"/>
                <a:satOff val="0"/>
                <a:lumOff val="14412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938066"/>
                <a:satOff val="0"/>
                <a:lumOff val="14412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938066"/>
                <a:satOff val="0"/>
                <a:lumOff val="14412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938066"/>
                <a:satOff val="0"/>
                <a:lumOff val="14412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59 НАЦИОНАЛЬНЫЕ ПРОЕКТЫ</a:t>
          </a:r>
        </a:p>
      </dsp:txBody>
      <dsp:txXfrm>
        <a:off x="5950880" y="2275373"/>
        <a:ext cx="2142901" cy="1254516"/>
      </dsp:txXfrm>
    </dsp:sp>
    <dsp:sp modelId="{F6B0522E-26BB-493C-A313-FBF96362662C}">
      <dsp:nvSpPr>
        <dsp:cNvPr id="0" name=""/>
        <dsp:cNvSpPr/>
      </dsp:nvSpPr>
      <dsp:spPr>
        <a:xfrm>
          <a:off x="5915942" y="3888432"/>
          <a:ext cx="2220961" cy="13325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4500646"/>
                <a:satOff val="0"/>
                <a:lumOff val="16471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4500646"/>
                <a:satOff val="0"/>
                <a:lumOff val="16471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4500646"/>
                <a:satOff val="0"/>
                <a:lumOff val="16471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4500646"/>
                <a:satOff val="0"/>
                <a:lumOff val="16471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60-62 РАСХОДЫ В РАСЧЕТЕ НА ДУШУ НАСЕЛЕНИЯ В </a:t>
          </a:r>
          <a:r>
            <a:rPr lang="ru-RU" sz="9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2025-2027 </a:t>
          </a:r>
          <a:r>
            <a:rPr lang="ru-RU" sz="9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ГГ.</a:t>
          </a:r>
        </a:p>
      </dsp:txBody>
      <dsp:txXfrm>
        <a:off x="5954972" y="3927462"/>
        <a:ext cx="2142901" cy="125451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079BC9-66B3-4815-ADF2-A9D813C898BA}">
      <dsp:nvSpPr>
        <dsp:cNvPr id="0" name=""/>
        <dsp:cNvSpPr/>
      </dsp:nvSpPr>
      <dsp:spPr>
        <a:xfrm>
          <a:off x="502255" y="0"/>
          <a:ext cx="5692232" cy="4536504"/>
        </a:xfrm>
        <a:prstGeom prst="rightArrow">
          <a:avLst/>
        </a:prstGeom>
        <a:gradFill rotWithShape="0">
          <a:gsLst>
            <a:gs pos="0">
              <a:schemeClr val="accent5">
                <a:tint val="40000"/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tint val="40000"/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tint val="4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tint val="4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tint val="40000"/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tint val="40000"/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F5CFB7D6-300F-4491-BB39-7862F74BB373}">
      <dsp:nvSpPr>
        <dsp:cNvPr id="0" name=""/>
        <dsp:cNvSpPr/>
      </dsp:nvSpPr>
      <dsp:spPr>
        <a:xfrm>
          <a:off x="85752" y="1360951"/>
          <a:ext cx="3180953" cy="1814601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64. МЕЖБЮДЖЕТНЫЕ ТРАНСФЕРТЫ ИЗ ОБЛАСТНОГО БЮДЖЕТА </a:t>
          </a:r>
          <a:endParaRPr lang="ru-RU" sz="2200" kern="1200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74334" y="1449533"/>
        <a:ext cx="3003789" cy="1637437"/>
      </dsp:txXfrm>
    </dsp:sp>
    <dsp:sp modelId="{6C289B15-AA30-4796-B2E1-A8977B4F6CAA}">
      <dsp:nvSpPr>
        <dsp:cNvPr id="0" name=""/>
        <dsp:cNvSpPr/>
      </dsp:nvSpPr>
      <dsp:spPr>
        <a:xfrm>
          <a:off x="3430037" y="1360951"/>
          <a:ext cx="3180953" cy="1814601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65. МЕЖБЮДЖЕТНЫЕ ТРАНСФЕРТЫ </a:t>
          </a:r>
          <a:r>
            <a:rPr lang="ru-RU" sz="2200" b="1" kern="12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ИЗ ИНЫХ БЮДЖЕТОВ</a:t>
          </a:r>
          <a:endParaRPr lang="ru-RU" sz="2200" kern="1200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518619" y="1449533"/>
        <a:ext cx="3003789" cy="16374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84E6ED-DD37-4538-B65A-98B65FA37059}">
      <dsp:nvSpPr>
        <dsp:cNvPr id="0" name=""/>
        <dsp:cNvSpPr/>
      </dsp:nvSpPr>
      <dsp:spPr>
        <a:xfrm rot="5359245">
          <a:off x="483678" y="858064"/>
          <a:ext cx="1341681" cy="161432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CEB0EC2-4AA6-4FFE-8528-72B4D7C1D74B}">
      <dsp:nvSpPr>
        <dsp:cNvPr id="0" name=""/>
        <dsp:cNvSpPr/>
      </dsp:nvSpPr>
      <dsp:spPr>
        <a:xfrm>
          <a:off x="783876" y="0"/>
          <a:ext cx="1793698" cy="10762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6. </a:t>
          </a:r>
          <a:r>
            <a:rPr lang="ru-RU" sz="1300" b="1" kern="120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ЧТО ТАКОЕ БЮДЖЕТ?</a:t>
          </a:r>
          <a:endParaRPr lang="ru-RU" sz="13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15397" y="31521"/>
        <a:ext cx="1730656" cy="1013176"/>
      </dsp:txXfrm>
    </dsp:sp>
    <dsp:sp modelId="{43F4D91C-F0A9-47B6-A23B-CEAAB4A924B7}">
      <dsp:nvSpPr>
        <dsp:cNvPr id="0" name=""/>
        <dsp:cNvSpPr/>
      </dsp:nvSpPr>
      <dsp:spPr>
        <a:xfrm rot="5400000">
          <a:off x="497736" y="2201495"/>
          <a:ext cx="1337372" cy="161432"/>
        </a:xfrm>
        <a:prstGeom prst="rect">
          <a:avLst/>
        </a:prstGeom>
        <a:gradFill rotWithShape="0">
          <a:gsLst>
            <a:gs pos="0">
              <a:schemeClr val="accent5">
                <a:hueOff val="45976"/>
                <a:satOff val="0"/>
                <a:lumOff val="-1299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45976"/>
                <a:satOff val="0"/>
                <a:lumOff val="-1299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45976"/>
                <a:satOff val="0"/>
                <a:lumOff val="-1299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45976"/>
                <a:satOff val="0"/>
                <a:lumOff val="-1299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45976"/>
                <a:satOff val="0"/>
                <a:lumOff val="-1299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45976"/>
                <a:satOff val="0"/>
                <a:lumOff val="-1299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F008487-086B-410E-8254-4F543408AD4F}">
      <dsp:nvSpPr>
        <dsp:cNvPr id="0" name=""/>
        <dsp:cNvSpPr/>
      </dsp:nvSpPr>
      <dsp:spPr>
        <a:xfrm>
          <a:off x="803732" y="1345537"/>
          <a:ext cx="1793698" cy="10762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40867"/>
                <a:satOff val="0"/>
                <a:lumOff val="-1155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40867"/>
                <a:satOff val="0"/>
                <a:lumOff val="-1155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40867"/>
                <a:satOff val="0"/>
                <a:lumOff val="-1155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40867"/>
                <a:satOff val="0"/>
                <a:lumOff val="-1155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40867"/>
                <a:satOff val="0"/>
                <a:lumOff val="-1155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40867"/>
                <a:satOff val="0"/>
                <a:lumOff val="-1155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7-8. БЮДЖЕТНАЯ СИСТЕМА РОССИЙСКОЙ ФЕДЕРАЦИИ</a:t>
          </a:r>
          <a:endParaRPr lang="ru-RU" sz="13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35253" y="1377058"/>
        <a:ext cx="1730656" cy="1013176"/>
      </dsp:txXfrm>
    </dsp:sp>
    <dsp:sp modelId="{5A85D658-0E20-47DF-BEF9-75E3C6BAC908}">
      <dsp:nvSpPr>
        <dsp:cNvPr id="0" name=""/>
        <dsp:cNvSpPr/>
      </dsp:nvSpPr>
      <dsp:spPr>
        <a:xfrm rot="5400000">
          <a:off x="497736" y="3546768"/>
          <a:ext cx="1337372" cy="161432"/>
        </a:xfrm>
        <a:prstGeom prst="rect">
          <a:avLst/>
        </a:prstGeom>
        <a:gradFill rotWithShape="0">
          <a:gsLst>
            <a:gs pos="0">
              <a:schemeClr val="accent5">
                <a:hueOff val="91951"/>
                <a:satOff val="0"/>
                <a:lumOff val="-2598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91951"/>
                <a:satOff val="0"/>
                <a:lumOff val="-2598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91951"/>
                <a:satOff val="0"/>
                <a:lumOff val="-2598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91951"/>
                <a:satOff val="0"/>
                <a:lumOff val="-2598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91951"/>
                <a:satOff val="0"/>
                <a:lumOff val="-2598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91951"/>
                <a:satOff val="0"/>
                <a:lumOff val="-2598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2C4A37D-AB29-46A1-88B3-16CC50534330}">
      <dsp:nvSpPr>
        <dsp:cNvPr id="0" name=""/>
        <dsp:cNvSpPr/>
      </dsp:nvSpPr>
      <dsp:spPr>
        <a:xfrm>
          <a:off x="803732" y="2690811"/>
          <a:ext cx="1793698" cy="10762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81735"/>
                <a:satOff val="0"/>
                <a:lumOff val="-2310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81735"/>
                <a:satOff val="0"/>
                <a:lumOff val="-2310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81735"/>
                <a:satOff val="0"/>
                <a:lumOff val="-2310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81735"/>
                <a:satOff val="0"/>
                <a:lumOff val="-2310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81735"/>
                <a:satOff val="0"/>
                <a:lumOff val="-231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81735"/>
                <a:satOff val="0"/>
                <a:lumOff val="-231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9. ОСНОВНЫЕ ХАРАКТЕРИСТИКИ БЮДЖЕТА</a:t>
          </a:r>
          <a:endParaRPr lang="ru-RU" sz="13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35253" y="2722332"/>
        <a:ext cx="1730656" cy="1013176"/>
      </dsp:txXfrm>
    </dsp:sp>
    <dsp:sp modelId="{F23FE025-E973-4C8F-91B5-A819FFFC53F6}">
      <dsp:nvSpPr>
        <dsp:cNvPr id="0" name=""/>
        <dsp:cNvSpPr/>
      </dsp:nvSpPr>
      <dsp:spPr>
        <a:xfrm>
          <a:off x="1170373" y="4219405"/>
          <a:ext cx="2377717" cy="161432"/>
        </a:xfrm>
        <a:prstGeom prst="rect">
          <a:avLst/>
        </a:prstGeom>
        <a:gradFill rotWithShape="0">
          <a:gsLst>
            <a:gs pos="0">
              <a:schemeClr val="accent5">
                <a:hueOff val="137927"/>
                <a:satOff val="0"/>
                <a:lumOff val="-3897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137927"/>
                <a:satOff val="0"/>
                <a:lumOff val="-3897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137927"/>
                <a:satOff val="0"/>
                <a:lumOff val="-3897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137927"/>
                <a:satOff val="0"/>
                <a:lumOff val="-3897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137927"/>
                <a:satOff val="0"/>
                <a:lumOff val="-3897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137927"/>
                <a:satOff val="0"/>
                <a:lumOff val="-3897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1B032AE-DE92-427A-9E2D-C5AF25293E6B}">
      <dsp:nvSpPr>
        <dsp:cNvPr id="0" name=""/>
        <dsp:cNvSpPr/>
      </dsp:nvSpPr>
      <dsp:spPr>
        <a:xfrm>
          <a:off x="803732" y="4036084"/>
          <a:ext cx="1793698" cy="10762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122602"/>
                <a:satOff val="0"/>
                <a:lumOff val="-3464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122602"/>
                <a:satOff val="0"/>
                <a:lumOff val="-3464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122602"/>
                <a:satOff val="0"/>
                <a:lumOff val="-3464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122602"/>
                <a:satOff val="0"/>
                <a:lumOff val="-3464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122602"/>
                <a:satOff val="0"/>
                <a:lumOff val="-3464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122602"/>
                <a:satOff val="0"/>
                <a:lumOff val="-3464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10. ДОХОДЫ БЮДЖЕТА</a:t>
          </a:r>
          <a:endParaRPr lang="ru-RU" sz="13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35253" y="4067605"/>
        <a:ext cx="1730656" cy="1013176"/>
      </dsp:txXfrm>
    </dsp:sp>
    <dsp:sp modelId="{1BCDEDF3-B353-4322-8AC2-C86D36216D5D}">
      <dsp:nvSpPr>
        <dsp:cNvPr id="0" name=""/>
        <dsp:cNvSpPr/>
      </dsp:nvSpPr>
      <dsp:spPr>
        <a:xfrm rot="16200000">
          <a:off x="2823855" y="3421072"/>
          <a:ext cx="1337372" cy="161432"/>
        </a:xfrm>
        <a:prstGeom prst="rect">
          <a:avLst/>
        </a:prstGeom>
        <a:gradFill rotWithShape="0">
          <a:gsLst>
            <a:gs pos="0">
              <a:schemeClr val="accent5">
                <a:hueOff val="183903"/>
                <a:satOff val="0"/>
                <a:lumOff val="-5196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183903"/>
                <a:satOff val="0"/>
                <a:lumOff val="-5196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183903"/>
                <a:satOff val="0"/>
                <a:lumOff val="-5196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183903"/>
                <a:satOff val="0"/>
                <a:lumOff val="-5196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183903"/>
                <a:satOff val="0"/>
                <a:lumOff val="-519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183903"/>
                <a:satOff val="0"/>
                <a:lumOff val="-519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1B551E9-91E6-41AA-A318-80792DEAC107}">
      <dsp:nvSpPr>
        <dsp:cNvPr id="0" name=""/>
        <dsp:cNvSpPr/>
      </dsp:nvSpPr>
      <dsp:spPr>
        <a:xfrm>
          <a:off x="3189350" y="4036084"/>
          <a:ext cx="1793698" cy="10762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163469"/>
                <a:satOff val="0"/>
                <a:lumOff val="-4619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163469"/>
                <a:satOff val="0"/>
                <a:lumOff val="-4619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163469"/>
                <a:satOff val="0"/>
                <a:lumOff val="-4619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163469"/>
                <a:satOff val="0"/>
                <a:lumOff val="-4619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163469"/>
                <a:satOff val="0"/>
                <a:lumOff val="-4619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163469"/>
                <a:satOff val="0"/>
                <a:lumOff val="-4619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11. РАХОДЫ БЮДЖЕТА</a:t>
          </a:r>
          <a:endParaRPr lang="ru-RU" sz="13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220871" y="4067605"/>
        <a:ext cx="1730656" cy="1013176"/>
      </dsp:txXfrm>
    </dsp:sp>
    <dsp:sp modelId="{38035130-4BFA-4AC4-AED3-0D4820F00515}">
      <dsp:nvSpPr>
        <dsp:cNvPr id="0" name=""/>
        <dsp:cNvSpPr/>
      </dsp:nvSpPr>
      <dsp:spPr>
        <a:xfrm rot="16200000">
          <a:off x="2883355" y="2201495"/>
          <a:ext cx="1337372" cy="161432"/>
        </a:xfrm>
        <a:prstGeom prst="rect">
          <a:avLst/>
        </a:prstGeom>
        <a:gradFill rotWithShape="0">
          <a:gsLst>
            <a:gs pos="0">
              <a:schemeClr val="accent5">
                <a:hueOff val="229879"/>
                <a:satOff val="0"/>
                <a:lumOff val="-6496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229879"/>
                <a:satOff val="0"/>
                <a:lumOff val="-6496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229879"/>
                <a:satOff val="0"/>
                <a:lumOff val="-6496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229879"/>
                <a:satOff val="0"/>
                <a:lumOff val="-6496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229879"/>
                <a:satOff val="0"/>
                <a:lumOff val="-649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229879"/>
                <a:satOff val="0"/>
                <a:lumOff val="-649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8685FE3-B3B6-45B5-A7E7-9A8D850A2B2B}">
      <dsp:nvSpPr>
        <dsp:cNvPr id="0" name=""/>
        <dsp:cNvSpPr/>
      </dsp:nvSpPr>
      <dsp:spPr>
        <a:xfrm>
          <a:off x="3189350" y="2690811"/>
          <a:ext cx="1793698" cy="10762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204337"/>
                <a:satOff val="0"/>
                <a:lumOff val="-5774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204337"/>
                <a:satOff val="0"/>
                <a:lumOff val="-5774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204337"/>
                <a:satOff val="0"/>
                <a:lumOff val="-5774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204337"/>
                <a:satOff val="0"/>
                <a:lumOff val="-5774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204337"/>
                <a:satOff val="0"/>
                <a:lumOff val="-5774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204337"/>
                <a:satOff val="0"/>
                <a:lumOff val="-5774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12. БЮДЖЕТНАЯ КЛАССИФИКАЦИЯ РОССИЙСКОЙ ФЕДЕРАЦИИ</a:t>
          </a:r>
          <a:endParaRPr lang="ru-RU" sz="1300" kern="1200" dirty="0">
            <a:solidFill>
              <a:schemeClr val="bg1"/>
            </a:solidFill>
            <a:latin typeface="Trebuchet MS" pitchFamily="34" charset="0"/>
          </a:endParaRPr>
        </a:p>
      </dsp:txBody>
      <dsp:txXfrm>
        <a:off x="3220871" y="2722332"/>
        <a:ext cx="1730656" cy="1013176"/>
      </dsp:txXfrm>
    </dsp:sp>
    <dsp:sp modelId="{555815C8-B2E2-4816-8285-0505A35447EF}">
      <dsp:nvSpPr>
        <dsp:cNvPr id="0" name=""/>
        <dsp:cNvSpPr/>
      </dsp:nvSpPr>
      <dsp:spPr>
        <a:xfrm rot="16200000">
          <a:off x="2883355" y="856221"/>
          <a:ext cx="1337372" cy="161432"/>
        </a:xfrm>
        <a:prstGeom prst="rect">
          <a:avLst/>
        </a:prstGeom>
        <a:gradFill rotWithShape="0">
          <a:gsLst>
            <a:gs pos="0">
              <a:schemeClr val="accent5">
                <a:hueOff val="275854"/>
                <a:satOff val="0"/>
                <a:lumOff val="-7795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275854"/>
                <a:satOff val="0"/>
                <a:lumOff val="-7795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275854"/>
                <a:satOff val="0"/>
                <a:lumOff val="-7795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275854"/>
                <a:satOff val="0"/>
                <a:lumOff val="-7795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275854"/>
                <a:satOff val="0"/>
                <a:lumOff val="-7795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275854"/>
                <a:satOff val="0"/>
                <a:lumOff val="-7795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791F386-4235-4A16-9813-C0F8B4F5AB12}">
      <dsp:nvSpPr>
        <dsp:cNvPr id="0" name=""/>
        <dsp:cNvSpPr/>
      </dsp:nvSpPr>
      <dsp:spPr>
        <a:xfrm>
          <a:off x="3189350" y="1345537"/>
          <a:ext cx="1793698" cy="10762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245204"/>
                <a:satOff val="0"/>
                <a:lumOff val="-6929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245204"/>
                <a:satOff val="0"/>
                <a:lumOff val="-6929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245204"/>
                <a:satOff val="0"/>
                <a:lumOff val="-6929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245204"/>
                <a:satOff val="0"/>
                <a:lumOff val="-6929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245204"/>
                <a:satOff val="0"/>
                <a:lumOff val="-6929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245204"/>
                <a:satOff val="0"/>
                <a:lumOff val="-6929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13. </a:t>
          </a:r>
          <a:r>
            <a:rPr lang="ru-RU" sz="1300" b="1" kern="120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ВЕДОМСТВЕННАЯ </a:t>
          </a:r>
          <a:r>
            <a:rPr lang="ru-RU" sz="13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СТРУКТУРА РАСХО</a:t>
          </a:r>
          <a:r>
            <a:rPr lang="ru-RU" sz="1300" b="1" kern="1200" dirty="0">
              <a:solidFill>
                <a:schemeClr val="bg1"/>
              </a:solidFill>
              <a:latin typeface="Trebuchet MS" pitchFamily="34" charset="0"/>
            </a:rPr>
            <a:t>ДОВ</a:t>
          </a:r>
          <a:endParaRPr lang="ru-RU" sz="13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220871" y="1377058"/>
        <a:ext cx="1730656" cy="1013176"/>
      </dsp:txXfrm>
    </dsp:sp>
    <dsp:sp modelId="{DB89C081-2B3F-4D73-8130-83AE845EDAF6}">
      <dsp:nvSpPr>
        <dsp:cNvPr id="0" name=""/>
        <dsp:cNvSpPr/>
      </dsp:nvSpPr>
      <dsp:spPr>
        <a:xfrm rot="33722">
          <a:off x="3551987" y="198462"/>
          <a:ext cx="2227916" cy="161432"/>
        </a:xfrm>
        <a:prstGeom prst="rect">
          <a:avLst/>
        </a:prstGeom>
        <a:gradFill rotWithShape="0">
          <a:gsLst>
            <a:gs pos="0">
              <a:schemeClr val="accent5">
                <a:hueOff val="321830"/>
                <a:satOff val="0"/>
                <a:lumOff val="-9094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321830"/>
                <a:satOff val="0"/>
                <a:lumOff val="-9094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321830"/>
                <a:satOff val="0"/>
                <a:lumOff val="-9094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321830"/>
                <a:satOff val="0"/>
                <a:lumOff val="-9094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321830"/>
                <a:satOff val="0"/>
                <a:lumOff val="-9094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321830"/>
                <a:satOff val="0"/>
                <a:lumOff val="-9094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DE90844-C7D6-4BC9-A0AC-6DFAFB8B748A}">
      <dsp:nvSpPr>
        <dsp:cNvPr id="0" name=""/>
        <dsp:cNvSpPr/>
      </dsp:nvSpPr>
      <dsp:spPr>
        <a:xfrm>
          <a:off x="3189350" y="264"/>
          <a:ext cx="1793698" cy="10762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286071"/>
                <a:satOff val="0"/>
                <a:lumOff val="-8083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286071"/>
                <a:satOff val="0"/>
                <a:lumOff val="-8083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286071"/>
                <a:satOff val="0"/>
                <a:lumOff val="-8083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286071"/>
                <a:satOff val="0"/>
                <a:lumOff val="-8083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286071"/>
                <a:satOff val="0"/>
                <a:lumOff val="-808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286071"/>
                <a:satOff val="0"/>
                <a:lumOff val="-808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14. ЧТО ТАКОЕ ДОРОЖНЫЙ ФОНД?</a:t>
          </a:r>
          <a:endParaRPr lang="ru-RU" sz="1300" kern="1200" dirty="0">
            <a:solidFill>
              <a:schemeClr val="bg1"/>
            </a:solidFill>
            <a:latin typeface="Trebuchet MS" pitchFamily="34" charset="0"/>
          </a:endParaRPr>
        </a:p>
      </dsp:txBody>
      <dsp:txXfrm>
        <a:off x="3220871" y="31785"/>
        <a:ext cx="1730656" cy="1013176"/>
      </dsp:txXfrm>
    </dsp:sp>
    <dsp:sp modelId="{6007754C-3C7F-4B2B-8461-2082B0955DCF}">
      <dsp:nvSpPr>
        <dsp:cNvPr id="0" name=""/>
        <dsp:cNvSpPr/>
      </dsp:nvSpPr>
      <dsp:spPr>
        <a:xfrm rot="21564852" flipV="1">
          <a:off x="6236034" y="455563"/>
          <a:ext cx="189032" cy="248101"/>
        </a:xfrm>
        <a:prstGeom prst="rect">
          <a:avLst/>
        </a:prstGeom>
        <a:gradFill rotWithShape="0">
          <a:gsLst>
            <a:gs pos="0">
              <a:schemeClr val="accent5">
                <a:hueOff val="367806"/>
                <a:satOff val="0"/>
                <a:lumOff val="-10393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367806"/>
                <a:satOff val="0"/>
                <a:lumOff val="-10393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367806"/>
                <a:satOff val="0"/>
                <a:lumOff val="-10393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367806"/>
                <a:satOff val="0"/>
                <a:lumOff val="-10393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367806"/>
                <a:satOff val="0"/>
                <a:lumOff val="-1039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367806"/>
                <a:satOff val="0"/>
                <a:lumOff val="-1039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682B3F8-2685-4659-80A9-1DB1199FC5DE}">
      <dsp:nvSpPr>
        <dsp:cNvPr id="0" name=""/>
        <dsp:cNvSpPr/>
      </dsp:nvSpPr>
      <dsp:spPr>
        <a:xfrm>
          <a:off x="5417159" y="0"/>
          <a:ext cx="1793698" cy="113670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326938"/>
                <a:satOff val="0"/>
                <a:lumOff val="-9238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326938"/>
                <a:satOff val="0"/>
                <a:lumOff val="-9238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326938"/>
                <a:satOff val="0"/>
                <a:lumOff val="-9238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326938"/>
                <a:satOff val="0"/>
                <a:lumOff val="-9238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326938"/>
                <a:satOff val="0"/>
                <a:lumOff val="-9238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326938"/>
                <a:satOff val="0"/>
                <a:lumOff val="-9238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15-16.  КАКИЕ ЭТАПЫ ПРОХОДИТ БЮДЖЕТ</a:t>
          </a:r>
          <a:endParaRPr lang="ru-RU" sz="13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450452" y="33293"/>
        <a:ext cx="1727112" cy="1070116"/>
      </dsp:txXfrm>
    </dsp:sp>
    <dsp:sp modelId="{AF75FFB1-035B-47B3-869F-90E9534D5F0C}">
      <dsp:nvSpPr>
        <dsp:cNvPr id="0" name=""/>
        <dsp:cNvSpPr/>
      </dsp:nvSpPr>
      <dsp:spPr>
        <a:xfrm rot="10131048" flipH="1">
          <a:off x="7009346" y="547532"/>
          <a:ext cx="68339" cy="653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367806"/>
                <a:satOff val="0"/>
                <a:lumOff val="-10393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367806"/>
                <a:satOff val="0"/>
                <a:lumOff val="-10393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367806"/>
                <a:satOff val="0"/>
                <a:lumOff val="-10393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367806"/>
                <a:satOff val="0"/>
                <a:lumOff val="-10393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367806"/>
                <a:satOff val="0"/>
                <a:lumOff val="-1039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367806"/>
                <a:satOff val="0"/>
                <a:lumOff val="-1039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7011261" y="549447"/>
        <a:ext cx="64509" cy="615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09BAA9-7D5D-4DD2-A930-3F226A93CC8C}">
      <dsp:nvSpPr>
        <dsp:cNvPr id="0" name=""/>
        <dsp:cNvSpPr/>
      </dsp:nvSpPr>
      <dsp:spPr>
        <a:xfrm>
          <a:off x="2300125" y="0"/>
          <a:ext cx="5073427" cy="5073427"/>
        </a:xfrm>
        <a:prstGeom prst="triangl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4F933AA-8A67-48FD-A068-B473A1BF0790}">
      <dsp:nvSpPr>
        <dsp:cNvPr id="0" name=""/>
        <dsp:cNvSpPr/>
      </dsp:nvSpPr>
      <dsp:spPr>
        <a:xfrm>
          <a:off x="2846222" y="608351"/>
          <a:ext cx="4566462" cy="145565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1" i="0" u="sng" kern="1200" cap="all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Федеральный и бюджеты государственных внебюджетных фондов Российской Федерации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0" i="0" kern="1200" cap="none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(первый уровень)                                                                 </a:t>
          </a:r>
          <a:r>
            <a:rPr lang="ru-RU" sz="1400" b="0" i="0" kern="1200" cap="all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Разрабатывается и утверждается в форме федерального закона</a:t>
          </a:r>
        </a:p>
      </dsp:txBody>
      <dsp:txXfrm>
        <a:off x="2917281" y="679410"/>
        <a:ext cx="4424344" cy="1313533"/>
      </dsp:txXfrm>
    </dsp:sp>
    <dsp:sp modelId="{46CB21C9-8DCC-4017-AFD1-8A410B5CFE91}">
      <dsp:nvSpPr>
        <dsp:cNvPr id="0" name=""/>
        <dsp:cNvSpPr/>
      </dsp:nvSpPr>
      <dsp:spPr>
        <a:xfrm>
          <a:off x="3524252" y="2369019"/>
          <a:ext cx="2900549" cy="142641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-2250323"/>
              <a:satOff val="0"/>
              <a:lumOff val="8236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1" u="sng" kern="1200" cap="all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бюджеты субъектов Российской Федерации и бюджеты территориальных государственных внебюджетных фондов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0" kern="1200" cap="none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(второй уровень)                                                                                </a:t>
          </a:r>
        </a:p>
      </dsp:txBody>
      <dsp:txXfrm>
        <a:off x="3593884" y="2438651"/>
        <a:ext cx="2761285" cy="1287147"/>
      </dsp:txXfrm>
    </dsp:sp>
    <dsp:sp modelId="{A1864C98-045B-4222-8878-2568A5836916}">
      <dsp:nvSpPr>
        <dsp:cNvPr id="0" name=""/>
        <dsp:cNvSpPr/>
      </dsp:nvSpPr>
      <dsp:spPr>
        <a:xfrm>
          <a:off x="4028326" y="4046969"/>
          <a:ext cx="2026618" cy="79525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-4500646"/>
              <a:satOff val="0"/>
              <a:lumOff val="16471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1" u="sng" kern="1200" cap="all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Местные бюджеты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0" kern="1200" cap="none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(третий уровень)</a:t>
          </a:r>
          <a:endParaRPr lang="ru-RU" sz="1400" b="1" u="sng" kern="1200" cap="all" spc="0" dirty="0">
            <a:ln/>
            <a:solidFill>
              <a:schemeClr val="accent4">
                <a:lumMod val="75000"/>
              </a:schemeClr>
            </a:solidFill>
            <a:effectLst>
              <a:reflection blurRad="10000" stA="55000" endPos="48000" dist="500" dir="5400000" sy="-100000" algn="bl" rotWithShape="0"/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4067147" y="4085790"/>
        <a:ext cx="1948976" cy="71761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690E5B-0E05-4C8A-9551-2D9D3B3ABBBB}">
      <dsp:nvSpPr>
        <dsp:cNvPr id="0" name=""/>
        <dsp:cNvSpPr/>
      </dsp:nvSpPr>
      <dsp:spPr>
        <a:xfrm>
          <a:off x="2222632" y="286870"/>
          <a:ext cx="3715612" cy="1290383"/>
        </a:xfrm>
        <a:prstGeom prst="ellipse">
          <a:avLst/>
        </a:prstGeom>
        <a:solidFill>
          <a:schemeClr val="accent2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z="-190500" extrusionH="1270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9630A9-F26F-4F6B-8F25-F92FEDE3853E}">
      <dsp:nvSpPr>
        <dsp:cNvPr id="0" name=""/>
        <dsp:cNvSpPr/>
      </dsp:nvSpPr>
      <dsp:spPr>
        <a:xfrm>
          <a:off x="3726160" y="3446581"/>
          <a:ext cx="720080" cy="460851"/>
        </a:xfrm>
        <a:prstGeom prst="down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6E4A175-1F01-4DEA-85BC-56D36E1AA1EA}">
      <dsp:nvSpPr>
        <dsp:cNvPr id="0" name=""/>
        <dsp:cNvSpPr/>
      </dsp:nvSpPr>
      <dsp:spPr>
        <a:xfrm>
          <a:off x="2358008" y="3815262"/>
          <a:ext cx="3456384" cy="8640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>
              <a:ln/>
              <a:solidFill>
                <a:schemeClr val="accent5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rPr>
            <a:t>ДОХОДЫ БЮДЖЕТА</a:t>
          </a:r>
        </a:p>
      </dsp:txBody>
      <dsp:txXfrm>
        <a:off x="2358008" y="3815262"/>
        <a:ext cx="3456384" cy="864096"/>
      </dsp:txXfrm>
    </dsp:sp>
    <dsp:sp modelId="{F39478C1-C8C2-4806-94CD-DBA76D8A4C9C}">
      <dsp:nvSpPr>
        <dsp:cNvPr id="0" name=""/>
        <dsp:cNvSpPr/>
      </dsp:nvSpPr>
      <dsp:spPr>
        <a:xfrm>
          <a:off x="3572193" y="1735783"/>
          <a:ext cx="1296144" cy="1296144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3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3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БЕЗВОЗМЕЗДНЫЕ ПОСТУПЛЕНИЯ</a:t>
          </a:r>
        </a:p>
      </dsp:txBody>
      <dsp:txXfrm>
        <a:off x="3762009" y="1925599"/>
        <a:ext cx="916512" cy="916512"/>
      </dsp:txXfrm>
    </dsp:sp>
    <dsp:sp modelId="{285DFF51-CD1F-4335-B9A2-3AFB39CC3ADB}">
      <dsp:nvSpPr>
        <dsp:cNvPr id="0" name=""/>
        <dsp:cNvSpPr/>
      </dsp:nvSpPr>
      <dsp:spPr>
        <a:xfrm>
          <a:off x="2646040" y="704517"/>
          <a:ext cx="1296144" cy="1296144"/>
        </a:xfrm>
        <a:prstGeom prst="ellipse">
          <a:avLst/>
        </a:prstGeom>
        <a:gradFill rotWithShape="0">
          <a:gsLst>
            <a:gs pos="0">
              <a:schemeClr val="accent3">
                <a:hueOff val="-660604"/>
                <a:satOff val="0"/>
                <a:lumOff val="-2843"/>
                <a:alphaOff val="0"/>
                <a:tint val="75000"/>
                <a:shade val="85000"/>
                <a:satMod val="230000"/>
              </a:schemeClr>
            </a:gs>
            <a:gs pos="25000">
              <a:schemeClr val="accent3">
                <a:hueOff val="-660604"/>
                <a:satOff val="0"/>
                <a:lumOff val="-2843"/>
                <a:alphaOff val="0"/>
                <a:tint val="90000"/>
                <a:shade val="70000"/>
                <a:satMod val="220000"/>
              </a:schemeClr>
            </a:gs>
            <a:gs pos="50000">
              <a:schemeClr val="accent3">
                <a:hueOff val="-660604"/>
                <a:satOff val="0"/>
                <a:lumOff val="-2843"/>
                <a:alphaOff val="0"/>
                <a:tint val="90000"/>
                <a:shade val="58000"/>
                <a:satMod val="225000"/>
              </a:schemeClr>
            </a:gs>
            <a:gs pos="65000">
              <a:schemeClr val="accent3">
                <a:hueOff val="-660604"/>
                <a:satOff val="0"/>
                <a:lumOff val="-2843"/>
                <a:alphaOff val="0"/>
                <a:tint val="90000"/>
                <a:shade val="58000"/>
                <a:satMod val="225000"/>
              </a:schemeClr>
            </a:gs>
            <a:gs pos="80000">
              <a:schemeClr val="accent3">
                <a:hueOff val="-660604"/>
                <a:satOff val="0"/>
                <a:lumOff val="-284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3">
                <a:hueOff val="-660604"/>
                <a:satOff val="0"/>
                <a:lumOff val="-284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НАЛОГОВЫЕ ДОХОДЫ</a:t>
          </a:r>
        </a:p>
      </dsp:txBody>
      <dsp:txXfrm>
        <a:off x="2835856" y="894333"/>
        <a:ext cx="916512" cy="916512"/>
      </dsp:txXfrm>
    </dsp:sp>
    <dsp:sp modelId="{C45BACE5-204A-4194-BB18-6DFC0B1C289E}">
      <dsp:nvSpPr>
        <dsp:cNvPr id="0" name=""/>
        <dsp:cNvSpPr/>
      </dsp:nvSpPr>
      <dsp:spPr>
        <a:xfrm>
          <a:off x="3970987" y="391138"/>
          <a:ext cx="1296144" cy="1296144"/>
        </a:xfrm>
        <a:prstGeom prst="ellipse">
          <a:avLst/>
        </a:prstGeom>
        <a:gradFill rotWithShape="0">
          <a:gsLst>
            <a:gs pos="0">
              <a:schemeClr val="accent3">
                <a:hueOff val="-1321208"/>
                <a:satOff val="0"/>
                <a:lumOff val="-5686"/>
                <a:alphaOff val="0"/>
                <a:tint val="75000"/>
                <a:shade val="85000"/>
                <a:satMod val="230000"/>
              </a:schemeClr>
            </a:gs>
            <a:gs pos="25000">
              <a:schemeClr val="accent3">
                <a:hueOff val="-1321208"/>
                <a:satOff val="0"/>
                <a:lumOff val="-5686"/>
                <a:alphaOff val="0"/>
                <a:tint val="90000"/>
                <a:shade val="70000"/>
                <a:satMod val="220000"/>
              </a:schemeClr>
            </a:gs>
            <a:gs pos="50000">
              <a:schemeClr val="accent3">
                <a:hueOff val="-1321208"/>
                <a:satOff val="0"/>
                <a:lumOff val="-5686"/>
                <a:alphaOff val="0"/>
                <a:tint val="90000"/>
                <a:shade val="58000"/>
                <a:satMod val="225000"/>
              </a:schemeClr>
            </a:gs>
            <a:gs pos="65000">
              <a:schemeClr val="accent3">
                <a:hueOff val="-1321208"/>
                <a:satOff val="0"/>
                <a:lumOff val="-5686"/>
                <a:alphaOff val="0"/>
                <a:tint val="90000"/>
                <a:shade val="58000"/>
                <a:satMod val="225000"/>
              </a:schemeClr>
            </a:gs>
            <a:gs pos="80000">
              <a:schemeClr val="accent3">
                <a:hueOff val="-1321208"/>
                <a:satOff val="0"/>
                <a:lumOff val="-568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3">
                <a:hueOff val="-1321208"/>
                <a:satOff val="0"/>
                <a:lumOff val="-568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НЕНАЛОГОВЫЕ ДОХОДЫ </a:t>
          </a:r>
        </a:p>
      </dsp:txBody>
      <dsp:txXfrm>
        <a:off x="4160803" y="580954"/>
        <a:ext cx="916512" cy="916512"/>
      </dsp:txXfrm>
    </dsp:sp>
    <dsp:sp modelId="{B97D399B-5290-4F3A-87AA-550F367943B5}">
      <dsp:nvSpPr>
        <dsp:cNvPr id="0" name=""/>
        <dsp:cNvSpPr/>
      </dsp:nvSpPr>
      <dsp:spPr>
        <a:xfrm>
          <a:off x="2139817" y="-70846"/>
          <a:ext cx="4032448" cy="3624557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D49A31-EC1F-4357-8A1C-CAD98E5F321E}">
      <dsp:nvSpPr>
        <dsp:cNvPr id="0" name=""/>
        <dsp:cNvSpPr/>
      </dsp:nvSpPr>
      <dsp:spPr>
        <a:xfrm rot="16200000">
          <a:off x="-710000" y="782009"/>
          <a:ext cx="4192240" cy="2628221"/>
        </a:xfrm>
        <a:prstGeom prst="flowChartManualOperati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ФЕДЕРАЛЬНЫЙ ДОРОЖНЫЙ ФОНД</a:t>
          </a:r>
          <a:endParaRPr lang="ru-RU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5400000">
        <a:off x="72010" y="838447"/>
        <a:ext cx="2628221" cy="2515344"/>
      </dsp:txXfrm>
    </dsp:sp>
    <dsp:sp modelId="{32939727-C00F-47BB-9C4E-BE6BDE156E6C}">
      <dsp:nvSpPr>
        <dsp:cNvPr id="0" name=""/>
        <dsp:cNvSpPr/>
      </dsp:nvSpPr>
      <dsp:spPr>
        <a:xfrm rot="16200000">
          <a:off x="2026303" y="782009"/>
          <a:ext cx="4192240" cy="2628221"/>
        </a:xfrm>
        <a:prstGeom prst="flowChartManualOperation">
          <a:avLst/>
        </a:prstGeom>
        <a:gradFill rotWithShape="0">
          <a:gsLst>
            <a:gs pos="0">
              <a:schemeClr val="accent4">
                <a:hueOff val="-2250323"/>
                <a:satOff val="0"/>
                <a:lumOff val="8236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250323"/>
                <a:satOff val="0"/>
                <a:lumOff val="8236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250323"/>
                <a:satOff val="0"/>
                <a:lumOff val="8236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250323"/>
                <a:satOff val="0"/>
                <a:lumOff val="8236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250323"/>
                <a:satOff val="0"/>
                <a:lumOff val="823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250323"/>
                <a:satOff val="0"/>
                <a:lumOff val="823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ДОРОЖНЫЕ ФОНДЫ СУБЪЕКТОВ РФ</a:t>
          </a:r>
          <a:endParaRPr lang="ru-RU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5400000">
        <a:off x="2808313" y="838447"/>
        <a:ext cx="2628221" cy="2515344"/>
      </dsp:txXfrm>
    </dsp:sp>
    <dsp:sp modelId="{7A0FB64A-906E-47AF-AEED-55B23B1A90EC}">
      <dsp:nvSpPr>
        <dsp:cNvPr id="0" name=""/>
        <dsp:cNvSpPr/>
      </dsp:nvSpPr>
      <dsp:spPr>
        <a:xfrm rot="16200000">
          <a:off x="4834615" y="782009"/>
          <a:ext cx="4192240" cy="2628221"/>
        </a:xfrm>
        <a:prstGeom prst="flowChartManualOperation">
          <a:avLst/>
        </a:prstGeom>
        <a:gradFill rotWithShape="0">
          <a:gsLst>
            <a:gs pos="0">
              <a:schemeClr val="accent4">
                <a:hueOff val="-4500646"/>
                <a:satOff val="0"/>
                <a:lumOff val="16471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4500646"/>
                <a:satOff val="0"/>
                <a:lumOff val="16471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4500646"/>
                <a:satOff val="0"/>
                <a:lumOff val="16471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4500646"/>
                <a:satOff val="0"/>
                <a:lumOff val="16471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МУНИЦИПАЛЬНЫЕ ДОРОЖНЫЕ ФОНДЫ</a:t>
          </a:r>
          <a:endParaRPr lang="ru-RU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5400000">
        <a:off x="5616625" y="838447"/>
        <a:ext cx="2628221" cy="251534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D46219-C93C-4746-885E-A59C4F600B8E}">
      <dsp:nvSpPr>
        <dsp:cNvPr id="0" name=""/>
        <dsp:cNvSpPr/>
      </dsp:nvSpPr>
      <dsp:spPr>
        <a:xfrm rot="5400000">
          <a:off x="-148126" y="148579"/>
          <a:ext cx="987508" cy="691255"/>
        </a:xfrm>
        <a:prstGeom prst="chevron">
          <a:avLst/>
        </a:prstGeom>
        <a:gradFill rotWithShape="1">
          <a:gsLst>
            <a:gs pos="0">
              <a:schemeClr val="accent4">
                <a:tint val="75000"/>
                <a:shade val="85000"/>
                <a:satMod val="230000"/>
              </a:schemeClr>
            </a:gs>
            <a:gs pos="25000">
              <a:schemeClr val="accent4">
                <a:tint val="90000"/>
                <a:shade val="70000"/>
                <a:satMod val="220000"/>
              </a:schemeClr>
            </a:gs>
            <a:gs pos="50000">
              <a:schemeClr val="accent4">
                <a:tint val="90000"/>
                <a:shade val="58000"/>
                <a:satMod val="225000"/>
              </a:schemeClr>
            </a:gs>
            <a:gs pos="65000">
              <a:schemeClr val="accent4">
                <a:tint val="90000"/>
                <a:shade val="58000"/>
                <a:satMod val="225000"/>
              </a:schemeClr>
            </a:gs>
            <a:gs pos="80000">
              <a:schemeClr val="accent4">
                <a:tint val="90000"/>
                <a:shade val="69000"/>
                <a:satMod val="220000"/>
              </a:schemeClr>
            </a:gs>
            <a:gs pos="100000">
              <a:schemeClr val="accent4"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4">
              <a:shade val="60000"/>
              <a:satMod val="110000"/>
            </a:schemeClr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/>
            <a:t>I </a:t>
          </a:r>
          <a:r>
            <a:rPr lang="ru-RU" sz="1300" b="1" kern="1200"/>
            <a:t>стадия </a:t>
          </a:r>
          <a:endParaRPr lang="ru-RU" sz="1300" kern="1200" dirty="0"/>
        </a:p>
      </dsp:txBody>
      <dsp:txXfrm rot="-5400000">
        <a:off x="1" y="346081"/>
        <a:ext cx="691255" cy="296253"/>
      </dsp:txXfrm>
    </dsp:sp>
    <dsp:sp modelId="{208C93E8-DBDB-4727-8983-17309A73E437}">
      <dsp:nvSpPr>
        <dsp:cNvPr id="0" name=""/>
        <dsp:cNvSpPr/>
      </dsp:nvSpPr>
      <dsp:spPr>
        <a:xfrm rot="5400000">
          <a:off x="4103212" y="-3250275"/>
          <a:ext cx="641880" cy="7286450"/>
        </a:xfrm>
        <a:prstGeom prst="round2SameRect">
          <a:avLst/>
        </a:prstGeom>
        <a:gradFill rotWithShape="1">
          <a:gsLst>
            <a:gs pos="0">
              <a:schemeClr val="accent4">
                <a:tint val="30000"/>
                <a:satMod val="250000"/>
              </a:schemeClr>
            </a:gs>
            <a:gs pos="72000">
              <a:schemeClr val="accent4">
                <a:tint val="75000"/>
                <a:satMod val="210000"/>
              </a:schemeClr>
            </a:gs>
            <a:gs pos="100000">
              <a:schemeClr val="accent4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4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b="1" kern="1200" cap="none" spc="0" dirty="0">
              <a:ln w="18415" cmpd="sng"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СОСТАВЛЕНИЕ ПРОЕКТА БЮДЖЕТА</a:t>
          </a:r>
        </a:p>
      </dsp:txBody>
      <dsp:txXfrm rot="-5400000">
        <a:off x="780927" y="103344"/>
        <a:ext cx="7255116" cy="579212"/>
      </dsp:txXfrm>
    </dsp:sp>
    <dsp:sp modelId="{F2BA21EC-09AB-4649-9609-FA29197A1135}">
      <dsp:nvSpPr>
        <dsp:cNvPr id="0" name=""/>
        <dsp:cNvSpPr/>
      </dsp:nvSpPr>
      <dsp:spPr>
        <a:xfrm rot="5400000">
          <a:off x="-148126" y="1017599"/>
          <a:ext cx="987508" cy="691255"/>
        </a:xfrm>
        <a:prstGeom prst="chevron">
          <a:avLst/>
        </a:prstGeom>
        <a:gradFill rotWithShape="1">
          <a:gsLst>
            <a:gs pos="0">
              <a:schemeClr val="accent4">
                <a:tint val="75000"/>
                <a:shade val="85000"/>
                <a:satMod val="230000"/>
              </a:schemeClr>
            </a:gs>
            <a:gs pos="25000">
              <a:schemeClr val="accent4">
                <a:tint val="90000"/>
                <a:shade val="70000"/>
                <a:satMod val="220000"/>
              </a:schemeClr>
            </a:gs>
            <a:gs pos="50000">
              <a:schemeClr val="accent4">
                <a:tint val="90000"/>
                <a:shade val="58000"/>
                <a:satMod val="225000"/>
              </a:schemeClr>
            </a:gs>
            <a:gs pos="65000">
              <a:schemeClr val="accent4">
                <a:tint val="90000"/>
                <a:shade val="58000"/>
                <a:satMod val="225000"/>
              </a:schemeClr>
            </a:gs>
            <a:gs pos="80000">
              <a:schemeClr val="accent4">
                <a:tint val="90000"/>
                <a:shade val="69000"/>
                <a:satMod val="220000"/>
              </a:schemeClr>
            </a:gs>
            <a:gs pos="100000">
              <a:schemeClr val="accent4"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4">
              <a:shade val="60000"/>
              <a:satMod val="110000"/>
            </a:schemeClr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/>
            <a:t>II</a:t>
          </a:r>
          <a:r>
            <a:rPr lang="ru-RU" sz="1300" b="1" kern="1200"/>
            <a:t> стадия </a:t>
          </a:r>
          <a:endParaRPr lang="ru-RU" sz="1300" kern="1200" dirty="0"/>
        </a:p>
      </dsp:txBody>
      <dsp:txXfrm rot="-5400000">
        <a:off x="1" y="1215101"/>
        <a:ext cx="691255" cy="296253"/>
      </dsp:txXfrm>
    </dsp:sp>
    <dsp:sp modelId="{5A45A1A8-72AF-4301-8CBB-D45129BD3FF8}">
      <dsp:nvSpPr>
        <dsp:cNvPr id="0" name=""/>
        <dsp:cNvSpPr/>
      </dsp:nvSpPr>
      <dsp:spPr>
        <a:xfrm rot="5400000">
          <a:off x="4182895" y="-2622166"/>
          <a:ext cx="641880" cy="7625160"/>
        </a:xfrm>
        <a:prstGeom prst="round2SameRect">
          <a:avLst/>
        </a:prstGeom>
        <a:gradFill rotWithShape="1">
          <a:gsLst>
            <a:gs pos="0">
              <a:schemeClr val="accent4">
                <a:tint val="30000"/>
                <a:satMod val="250000"/>
              </a:schemeClr>
            </a:gs>
            <a:gs pos="72000">
              <a:schemeClr val="accent4">
                <a:tint val="75000"/>
                <a:satMod val="210000"/>
              </a:schemeClr>
            </a:gs>
            <a:gs pos="100000">
              <a:schemeClr val="accent4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4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b="1" kern="1200" cap="none" spc="0" dirty="0">
              <a:ln w="18415" cmpd="sng"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РАССМОТРЕНИЕ ПРОЕКТА</a:t>
          </a:r>
        </a:p>
      </dsp:txBody>
      <dsp:txXfrm rot="-5400000">
        <a:off x="691255" y="900808"/>
        <a:ext cx="7593826" cy="579212"/>
      </dsp:txXfrm>
    </dsp:sp>
    <dsp:sp modelId="{8B4E093C-4B2B-4F43-A57F-28E9A14AB939}">
      <dsp:nvSpPr>
        <dsp:cNvPr id="0" name=""/>
        <dsp:cNvSpPr/>
      </dsp:nvSpPr>
      <dsp:spPr>
        <a:xfrm rot="5400000">
          <a:off x="-148126" y="1886620"/>
          <a:ext cx="987508" cy="691255"/>
        </a:xfrm>
        <a:prstGeom prst="chevron">
          <a:avLst/>
        </a:prstGeom>
        <a:gradFill rotWithShape="1">
          <a:gsLst>
            <a:gs pos="0">
              <a:schemeClr val="accent4">
                <a:tint val="75000"/>
                <a:shade val="85000"/>
                <a:satMod val="230000"/>
              </a:schemeClr>
            </a:gs>
            <a:gs pos="25000">
              <a:schemeClr val="accent4">
                <a:tint val="90000"/>
                <a:shade val="70000"/>
                <a:satMod val="220000"/>
              </a:schemeClr>
            </a:gs>
            <a:gs pos="50000">
              <a:schemeClr val="accent4">
                <a:tint val="90000"/>
                <a:shade val="58000"/>
                <a:satMod val="225000"/>
              </a:schemeClr>
            </a:gs>
            <a:gs pos="65000">
              <a:schemeClr val="accent4">
                <a:tint val="90000"/>
                <a:shade val="58000"/>
                <a:satMod val="225000"/>
              </a:schemeClr>
            </a:gs>
            <a:gs pos="80000">
              <a:schemeClr val="accent4">
                <a:tint val="90000"/>
                <a:shade val="69000"/>
                <a:satMod val="220000"/>
              </a:schemeClr>
            </a:gs>
            <a:gs pos="100000">
              <a:schemeClr val="accent4"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4">
              <a:shade val="60000"/>
              <a:satMod val="110000"/>
            </a:schemeClr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/>
            <a:t>III</a:t>
          </a:r>
          <a:r>
            <a:rPr lang="ru-RU" sz="1300" b="1" kern="1200"/>
            <a:t> стадия </a:t>
          </a:r>
          <a:endParaRPr lang="ru-RU" sz="1300" kern="1200" dirty="0"/>
        </a:p>
      </dsp:txBody>
      <dsp:txXfrm rot="-5400000">
        <a:off x="1" y="2084122"/>
        <a:ext cx="691255" cy="296253"/>
      </dsp:txXfrm>
    </dsp:sp>
    <dsp:sp modelId="{B84740FF-666F-40B6-A9A2-818C06A5CC1A}">
      <dsp:nvSpPr>
        <dsp:cNvPr id="0" name=""/>
        <dsp:cNvSpPr/>
      </dsp:nvSpPr>
      <dsp:spPr>
        <a:xfrm rot="5400000">
          <a:off x="4182895" y="-1753146"/>
          <a:ext cx="641880" cy="7625160"/>
        </a:xfrm>
        <a:prstGeom prst="round2SameRect">
          <a:avLst/>
        </a:prstGeom>
        <a:gradFill rotWithShape="1">
          <a:gsLst>
            <a:gs pos="0">
              <a:schemeClr val="accent4">
                <a:tint val="30000"/>
                <a:satMod val="250000"/>
              </a:schemeClr>
            </a:gs>
            <a:gs pos="72000">
              <a:schemeClr val="accent4">
                <a:tint val="75000"/>
                <a:satMod val="210000"/>
              </a:schemeClr>
            </a:gs>
            <a:gs pos="100000">
              <a:schemeClr val="accent4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4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b="1" kern="1200" cap="none" spc="0" dirty="0">
              <a:ln w="18415" cmpd="sng"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УТВЕРЖДЕНИЕ БЮДЖЕТА</a:t>
          </a:r>
        </a:p>
      </dsp:txBody>
      <dsp:txXfrm rot="-5400000">
        <a:off x="691255" y="1769828"/>
        <a:ext cx="7593826" cy="579212"/>
      </dsp:txXfrm>
    </dsp:sp>
    <dsp:sp modelId="{88DC2426-BB47-4939-B818-760C65A260F5}">
      <dsp:nvSpPr>
        <dsp:cNvPr id="0" name=""/>
        <dsp:cNvSpPr/>
      </dsp:nvSpPr>
      <dsp:spPr>
        <a:xfrm rot="5400000">
          <a:off x="-148126" y="2755640"/>
          <a:ext cx="987508" cy="691255"/>
        </a:xfrm>
        <a:prstGeom prst="chevron">
          <a:avLst/>
        </a:prstGeom>
        <a:gradFill rotWithShape="1">
          <a:gsLst>
            <a:gs pos="0">
              <a:schemeClr val="accent4">
                <a:tint val="75000"/>
                <a:shade val="85000"/>
                <a:satMod val="230000"/>
              </a:schemeClr>
            </a:gs>
            <a:gs pos="25000">
              <a:schemeClr val="accent4">
                <a:tint val="90000"/>
                <a:shade val="70000"/>
                <a:satMod val="220000"/>
              </a:schemeClr>
            </a:gs>
            <a:gs pos="50000">
              <a:schemeClr val="accent4">
                <a:tint val="90000"/>
                <a:shade val="58000"/>
                <a:satMod val="225000"/>
              </a:schemeClr>
            </a:gs>
            <a:gs pos="65000">
              <a:schemeClr val="accent4">
                <a:tint val="90000"/>
                <a:shade val="58000"/>
                <a:satMod val="225000"/>
              </a:schemeClr>
            </a:gs>
            <a:gs pos="80000">
              <a:schemeClr val="accent4">
                <a:tint val="90000"/>
                <a:shade val="69000"/>
                <a:satMod val="220000"/>
              </a:schemeClr>
            </a:gs>
            <a:gs pos="100000">
              <a:schemeClr val="accent4"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4">
              <a:shade val="60000"/>
              <a:satMod val="110000"/>
            </a:schemeClr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/>
            <a:t>IV</a:t>
          </a:r>
          <a:r>
            <a:rPr lang="ru-RU" sz="1300" b="1" kern="1200"/>
            <a:t> стадия </a:t>
          </a:r>
          <a:endParaRPr lang="ru-RU" sz="1300" kern="1200" dirty="0"/>
        </a:p>
      </dsp:txBody>
      <dsp:txXfrm rot="-5400000">
        <a:off x="1" y="2953142"/>
        <a:ext cx="691255" cy="296253"/>
      </dsp:txXfrm>
    </dsp:sp>
    <dsp:sp modelId="{D0D5C4FC-EB36-4525-A339-CEB21CD48EFF}">
      <dsp:nvSpPr>
        <dsp:cNvPr id="0" name=""/>
        <dsp:cNvSpPr/>
      </dsp:nvSpPr>
      <dsp:spPr>
        <a:xfrm rot="5400000">
          <a:off x="4182895" y="-899351"/>
          <a:ext cx="641880" cy="7625160"/>
        </a:xfrm>
        <a:prstGeom prst="round2SameRect">
          <a:avLst/>
        </a:prstGeom>
        <a:gradFill rotWithShape="1">
          <a:gsLst>
            <a:gs pos="0">
              <a:schemeClr val="accent4">
                <a:tint val="30000"/>
                <a:satMod val="250000"/>
              </a:schemeClr>
            </a:gs>
            <a:gs pos="72000">
              <a:schemeClr val="accent4">
                <a:tint val="75000"/>
                <a:satMod val="210000"/>
              </a:schemeClr>
            </a:gs>
            <a:gs pos="100000">
              <a:schemeClr val="accent4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4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b="1" kern="1200" cap="none" spc="0" dirty="0">
              <a:ln w="18415" cmpd="sng"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ИСПОЛНЕНИЕ БЮДЖЕТА</a:t>
          </a:r>
        </a:p>
      </dsp:txBody>
      <dsp:txXfrm rot="-5400000">
        <a:off x="691255" y="2623623"/>
        <a:ext cx="7593826" cy="579212"/>
      </dsp:txXfrm>
    </dsp:sp>
    <dsp:sp modelId="{FECEE6FE-0A6B-4C52-80FE-86C0CC29106F}">
      <dsp:nvSpPr>
        <dsp:cNvPr id="0" name=""/>
        <dsp:cNvSpPr/>
      </dsp:nvSpPr>
      <dsp:spPr>
        <a:xfrm rot="5400000">
          <a:off x="-148126" y="3624660"/>
          <a:ext cx="987508" cy="691255"/>
        </a:xfrm>
        <a:prstGeom prst="chevron">
          <a:avLst/>
        </a:prstGeom>
        <a:gradFill rotWithShape="1">
          <a:gsLst>
            <a:gs pos="0">
              <a:schemeClr val="accent4">
                <a:tint val="75000"/>
                <a:shade val="85000"/>
                <a:satMod val="230000"/>
              </a:schemeClr>
            </a:gs>
            <a:gs pos="25000">
              <a:schemeClr val="accent4">
                <a:tint val="90000"/>
                <a:shade val="70000"/>
                <a:satMod val="220000"/>
              </a:schemeClr>
            </a:gs>
            <a:gs pos="50000">
              <a:schemeClr val="accent4">
                <a:tint val="90000"/>
                <a:shade val="58000"/>
                <a:satMod val="225000"/>
              </a:schemeClr>
            </a:gs>
            <a:gs pos="65000">
              <a:schemeClr val="accent4">
                <a:tint val="90000"/>
                <a:shade val="58000"/>
                <a:satMod val="225000"/>
              </a:schemeClr>
            </a:gs>
            <a:gs pos="80000">
              <a:schemeClr val="accent4">
                <a:tint val="90000"/>
                <a:shade val="69000"/>
                <a:satMod val="220000"/>
              </a:schemeClr>
            </a:gs>
            <a:gs pos="100000">
              <a:schemeClr val="accent4"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4">
              <a:shade val="60000"/>
              <a:satMod val="110000"/>
            </a:schemeClr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/>
            <a:t>V</a:t>
          </a:r>
          <a:r>
            <a:rPr lang="ru-RU" sz="1300" b="1" kern="1200"/>
            <a:t> стадия</a:t>
          </a:r>
          <a:r>
            <a:rPr lang="ru-RU" sz="1300" kern="1200"/>
            <a:t>  </a:t>
          </a:r>
          <a:endParaRPr lang="ru-RU" sz="1300" kern="1200" dirty="0"/>
        </a:p>
      </dsp:txBody>
      <dsp:txXfrm rot="-5400000">
        <a:off x="1" y="3822162"/>
        <a:ext cx="691255" cy="296253"/>
      </dsp:txXfrm>
    </dsp:sp>
    <dsp:sp modelId="{9D271468-C41C-479A-8415-FB9898427E00}">
      <dsp:nvSpPr>
        <dsp:cNvPr id="0" name=""/>
        <dsp:cNvSpPr/>
      </dsp:nvSpPr>
      <dsp:spPr>
        <a:xfrm rot="5400000">
          <a:off x="4175194" y="-35254"/>
          <a:ext cx="641880" cy="7625160"/>
        </a:xfrm>
        <a:prstGeom prst="round2SameRect">
          <a:avLst/>
        </a:prstGeom>
        <a:gradFill rotWithShape="1">
          <a:gsLst>
            <a:gs pos="0">
              <a:schemeClr val="accent4">
                <a:tint val="30000"/>
                <a:satMod val="250000"/>
              </a:schemeClr>
            </a:gs>
            <a:gs pos="72000">
              <a:schemeClr val="accent4">
                <a:tint val="75000"/>
                <a:satMod val="210000"/>
              </a:schemeClr>
            </a:gs>
            <a:gs pos="100000">
              <a:schemeClr val="accent4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4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b="1" kern="1200" cap="none" spc="0" dirty="0">
              <a:ln w="18415" cmpd="sng"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СОСТАВЛЕНИЕ ОТЧЕТА ОБ ИСПОЛНЕНИИ БЮДЖЕТА И ЕГО УТВЕРЖДЕНИЕ</a:t>
          </a:r>
        </a:p>
      </dsp:txBody>
      <dsp:txXfrm rot="-5400000">
        <a:off x="683554" y="3487720"/>
        <a:ext cx="7593826" cy="57921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4FC23B-9F19-4604-81B3-1A84B3474D4C}">
      <dsp:nvSpPr>
        <dsp:cNvPr id="0" name=""/>
        <dsp:cNvSpPr/>
      </dsp:nvSpPr>
      <dsp:spPr>
        <a:xfrm>
          <a:off x="0" y="0"/>
          <a:ext cx="2174928" cy="1304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18. ОСНОВНЫЕ ПОКАЗАТЕЛИ СОЦИАЛЬНО-ЭКОНОМИЧЕСКОГО РАЗВИТИЯ НА </a:t>
          </a:r>
          <a:r>
            <a:rPr lang="ru-RU" sz="1000" b="1" kern="1200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2025 </a:t>
          </a: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ГОД И НА ПЛАНОВЫЙ ПЕРИОД </a:t>
          </a:r>
          <a:r>
            <a:rPr lang="ru-RU" sz="1000" b="1" kern="1200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2026 </a:t>
          </a: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и </a:t>
          </a:r>
          <a:r>
            <a:rPr lang="ru-RU" sz="1000" b="1" kern="1200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2027 </a:t>
          </a: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ГОДОВ</a:t>
          </a:r>
          <a:endParaRPr lang="ru-RU" sz="1000" kern="1200" dirty="0">
            <a:solidFill>
              <a:schemeClr val="bg1"/>
            </a:solidFill>
            <a:latin typeface="+mn-lt"/>
            <a:cs typeface="Times New Roman" pitchFamily="18" charset="0"/>
          </a:endParaRPr>
        </a:p>
      </dsp:txBody>
      <dsp:txXfrm>
        <a:off x="38221" y="38221"/>
        <a:ext cx="2098486" cy="1228514"/>
      </dsp:txXfrm>
    </dsp:sp>
    <dsp:sp modelId="{872A40FE-051E-4818-98C4-819481C269AF}">
      <dsp:nvSpPr>
        <dsp:cNvPr id="0" name=""/>
        <dsp:cNvSpPr/>
      </dsp:nvSpPr>
      <dsp:spPr>
        <a:xfrm>
          <a:off x="2385450" y="382787"/>
          <a:ext cx="507166" cy="53938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/>
        </a:p>
      </dsp:txBody>
      <dsp:txXfrm>
        <a:off x="2385450" y="490663"/>
        <a:ext cx="355016" cy="323630"/>
      </dsp:txXfrm>
    </dsp:sp>
    <dsp:sp modelId="{2908F145-2E7D-4FE3-9D49-81B8B94DEE8B}">
      <dsp:nvSpPr>
        <dsp:cNvPr id="0" name=""/>
        <dsp:cNvSpPr/>
      </dsp:nvSpPr>
      <dsp:spPr>
        <a:xfrm>
          <a:off x="3131846" y="0"/>
          <a:ext cx="2174928" cy="1304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562581"/>
                <a:satOff val="0"/>
                <a:lumOff val="2059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562581"/>
                <a:satOff val="0"/>
                <a:lumOff val="2059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562581"/>
                <a:satOff val="0"/>
                <a:lumOff val="2059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562581"/>
                <a:satOff val="0"/>
                <a:lumOff val="2059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562581"/>
                <a:satOff val="0"/>
                <a:lumOff val="2059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562581"/>
                <a:satOff val="0"/>
                <a:lumOff val="2059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19 ОСНОВНЫЕ НАПРАВЛЕНИЯ БЮДЖЕТНОЙ ПОЛИТИКИ МУНИЦИПАЛЬНОГО ОБРАЗОВАНИЯ «ШУМЯЧСКИЙ </a:t>
          </a:r>
          <a:r>
            <a:rPr lang="ru-RU" sz="1000" b="1" kern="1200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 МСУНИЦИПАЛЬНЫЙ ОКРУГ» </a:t>
          </a: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СМОЛЕНСКОЙ ОБЛАСТИ НА </a:t>
          </a:r>
          <a:r>
            <a:rPr lang="ru-RU" sz="1000" b="1" kern="1200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2025 </a:t>
          </a: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ГОД И НА</a:t>
          </a:r>
          <a:b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</a:b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ПЛАНОВЫЙ ПЕРИОД  </a:t>
          </a:r>
          <a:r>
            <a:rPr lang="ru-RU" sz="1000" b="1" kern="1200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2026 </a:t>
          </a: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И </a:t>
          </a:r>
          <a:r>
            <a:rPr lang="ru-RU" sz="1000" b="1" kern="1200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2027 </a:t>
          </a: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ГОДОВ</a:t>
          </a:r>
          <a:endParaRPr lang="ru-RU" sz="1000" kern="1200" dirty="0">
            <a:solidFill>
              <a:schemeClr val="bg1"/>
            </a:solidFill>
            <a:latin typeface="+mn-lt"/>
            <a:cs typeface="Times New Roman" pitchFamily="18" charset="0"/>
          </a:endParaRPr>
        </a:p>
      </dsp:txBody>
      <dsp:txXfrm>
        <a:off x="3170067" y="38221"/>
        <a:ext cx="2098486" cy="1228514"/>
      </dsp:txXfrm>
    </dsp:sp>
    <dsp:sp modelId="{7A292E1E-1FCB-4EAE-BE91-DB4C97085CC9}">
      <dsp:nvSpPr>
        <dsp:cNvPr id="0" name=""/>
        <dsp:cNvSpPr/>
      </dsp:nvSpPr>
      <dsp:spPr>
        <a:xfrm rot="3662">
          <a:off x="5492646" y="384382"/>
          <a:ext cx="447782" cy="53938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642950"/>
                <a:satOff val="0"/>
                <a:lumOff val="2353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642950"/>
                <a:satOff val="0"/>
                <a:lumOff val="2353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642950"/>
                <a:satOff val="0"/>
                <a:lumOff val="2353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642950"/>
                <a:satOff val="0"/>
                <a:lumOff val="2353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642950"/>
                <a:satOff val="0"/>
                <a:lumOff val="235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642950"/>
                <a:satOff val="0"/>
                <a:lumOff val="235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/>
        </a:p>
      </dsp:txBody>
      <dsp:txXfrm>
        <a:off x="5492646" y="492186"/>
        <a:ext cx="313447" cy="323630"/>
      </dsp:txXfrm>
    </dsp:sp>
    <dsp:sp modelId="{4B9F0016-5905-4EDD-9638-E9485774B5F9}">
      <dsp:nvSpPr>
        <dsp:cNvPr id="0" name=""/>
        <dsp:cNvSpPr/>
      </dsp:nvSpPr>
      <dsp:spPr>
        <a:xfrm>
          <a:off x="6151647" y="3217"/>
          <a:ext cx="2174928" cy="1304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125162"/>
                <a:satOff val="0"/>
                <a:lumOff val="4118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125162"/>
                <a:satOff val="0"/>
                <a:lumOff val="4118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125162"/>
                <a:satOff val="0"/>
                <a:lumOff val="4118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125162"/>
                <a:satOff val="0"/>
                <a:lumOff val="4118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125162"/>
                <a:satOff val="0"/>
                <a:lumOff val="4118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125162"/>
                <a:satOff val="0"/>
                <a:lumOff val="4118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20.-21. ОСНОВНЫЕ НАПРАВЛЕНИЯ НАЛОГОВОЙ ПОЛИТИКИ МУНИЦИПАЛЬНОГО ОБРАЗОВАНИЯ «ШУМЯЧСКИЙ </a:t>
          </a:r>
          <a:r>
            <a:rPr lang="ru-RU" sz="1000" b="1" kern="1200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МУНИЦИПАЛЬНЫЙ ОКРУГ» </a:t>
          </a: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СМОЛЕНСКОЙ ОБЛАСТИ НА </a:t>
          </a:r>
          <a:r>
            <a:rPr lang="ru-RU" sz="1000" b="1" kern="1200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2025 </a:t>
          </a: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ГОД И  ПЛАНОВЫЙ ПЕРИОД </a:t>
          </a:r>
          <a:r>
            <a:rPr lang="ru-RU" sz="1000" b="1" kern="1200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2026 </a:t>
          </a: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И </a:t>
          </a:r>
          <a:r>
            <a:rPr lang="ru-RU" sz="1000" b="1" kern="1200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2027 </a:t>
          </a: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ГОДОВ</a:t>
          </a:r>
          <a:endParaRPr lang="ru-RU" sz="1000" kern="1200" dirty="0">
            <a:solidFill>
              <a:schemeClr val="bg1"/>
            </a:solidFill>
            <a:latin typeface="+mn-lt"/>
            <a:cs typeface="Times New Roman" pitchFamily="18" charset="0"/>
          </a:endParaRPr>
        </a:p>
      </dsp:txBody>
      <dsp:txXfrm>
        <a:off x="6189868" y="41438"/>
        <a:ext cx="2098486" cy="1228514"/>
      </dsp:txXfrm>
    </dsp:sp>
    <dsp:sp modelId="{AA7A5C9B-9869-4E14-91C9-DBA523B916A9}">
      <dsp:nvSpPr>
        <dsp:cNvPr id="0" name=""/>
        <dsp:cNvSpPr/>
      </dsp:nvSpPr>
      <dsp:spPr>
        <a:xfrm rot="5400000">
          <a:off x="7008569" y="1460419"/>
          <a:ext cx="461084" cy="53938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1285899"/>
                <a:satOff val="0"/>
                <a:lumOff val="4706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285899"/>
                <a:satOff val="0"/>
                <a:lumOff val="4706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285899"/>
                <a:satOff val="0"/>
                <a:lumOff val="4706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285899"/>
                <a:satOff val="0"/>
                <a:lumOff val="4706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285899"/>
                <a:satOff val="0"/>
                <a:lumOff val="470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285899"/>
                <a:satOff val="0"/>
                <a:lumOff val="470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/>
        </a:p>
      </dsp:txBody>
      <dsp:txXfrm rot="-5400000">
        <a:off x="7077297" y="1499568"/>
        <a:ext cx="323630" cy="322759"/>
      </dsp:txXfrm>
    </dsp:sp>
    <dsp:sp modelId="{6FB7E4EC-81A5-4F81-A03E-0FB76EC2B00D}">
      <dsp:nvSpPr>
        <dsp:cNvPr id="0" name=""/>
        <dsp:cNvSpPr/>
      </dsp:nvSpPr>
      <dsp:spPr>
        <a:xfrm>
          <a:off x="6151647" y="2178145"/>
          <a:ext cx="2174928" cy="1304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687742"/>
                <a:satOff val="0"/>
                <a:lumOff val="6177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687742"/>
                <a:satOff val="0"/>
                <a:lumOff val="6177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687742"/>
                <a:satOff val="0"/>
                <a:lumOff val="6177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687742"/>
                <a:satOff val="0"/>
                <a:lumOff val="6177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687742"/>
                <a:satOff val="0"/>
                <a:lumOff val="6177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687742"/>
                <a:satOff val="0"/>
                <a:lumOff val="6177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22. ОСНОВНЫЕ ХАРАКТЕРИСТИКИ </a:t>
          </a:r>
          <a:r>
            <a:rPr lang="ru-RU" sz="1000" b="1" kern="1200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 </a:t>
          </a: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БЮДЖЕТА МУНИЦИПАЛЬНОГО ОБРАЗОВАНИЯ «ШУМЯЧСКИЙ </a:t>
          </a:r>
          <a:r>
            <a:rPr lang="ru-RU" sz="1000" b="1" kern="1200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МУНИЦИПАЛЬНЫЙ ОКРУГ» </a:t>
          </a: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СМОЛЕНСКОЙ ОБЛАСТИ В </a:t>
          </a:r>
          <a:r>
            <a:rPr lang="ru-RU" sz="1000" b="1" kern="1200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2023– 2027 </a:t>
          </a: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ГОДАХ</a:t>
          </a:r>
          <a:endParaRPr lang="ru-RU" sz="1000" kern="1200" dirty="0">
            <a:solidFill>
              <a:schemeClr val="bg1"/>
            </a:solidFill>
            <a:latin typeface="+mn-lt"/>
            <a:cs typeface="Times New Roman" pitchFamily="18" charset="0"/>
          </a:endParaRPr>
        </a:p>
      </dsp:txBody>
      <dsp:txXfrm>
        <a:off x="6189868" y="2216366"/>
        <a:ext cx="2098486" cy="1228514"/>
      </dsp:txXfrm>
    </dsp:sp>
    <dsp:sp modelId="{3B364FEE-0B2F-4ED7-9D8A-7ACCCE4EDD31}">
      <dsp:nvSpPr>
        <dsp:cNvPr id="0" name=""/>
        <dsp:cNvSpPr/>
      </dsp:nvSpPr>
      <dsp:spPr>
        <a:xfrm rot="10800000">
          <a:off x="5499168" y="2560932"/>
          <a:ext cx="461084" cy="53938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1928849"/>
                <a:satOff val="0"/>
                <a:lumOff val="7059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928849"/>
                <a:satOff val="0"/>
                <a:lumOff val="7059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928849"/>
                <a:satOff val="0"/>
                <a:lumOff val="7059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928849"/>
                <a:satOff val="0"/>
                <a:lumOff val="7059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928849"/>
                <a:satOff val="0"/>
                <a:lumOff val="7059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928849"/>
                <a:satOff val="0"/>
                <a:lumOff val="7059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/>
        </a:p>
      </dsp:txBody>
      <dsp:txXfrm rot="10800000">
        <a:off x="5637493" y="2668808"/>
        <a:ext cx="322759" cy="323630"/>
      </dsp:txXfrm>
    </dsp:sp>
    <dsp:sp modelId="{F8175254-2133-4C3D-9F3B-DE14C66383AE}">
      <dsp:nvSpPr>
        <dsp:cNvPr id="0" name=""/>
        <dsp:cNvSpPr/>
      </dsp:nvSpPr>
      <dsp:spPr>
        <a:xfrm>
          <a:off x="3106747" y="2178145"/>
          <a:ext cx="2174928" cy="1304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250323"/>
                <a:satOff val="0"/>
                <a:lumOff val="8236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250323"/>
                <a:satOff val="0"/>
                <a:lumOff val="8236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250323"/>
                <a:satOff val="0"/>
                <a:lumOff val="8236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250323"/>
                <a:satOff val="0"/>
                <a:lumOff val="8236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250323"/>
                <a:satOff val="0"/>
                <a:lumOff val="823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250323"/>
                <a:satOff val="0"/>
                <a:lumOff val="823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23. СТРУКТУРА И ОБЪЕМ МУНИЦИПАЛЬНОГО ДОЛГА МУНИЦИПАЛЬНОГО ОБРАЗОВАНИЯ «ШУМЯЧСКИЙ </a:t>
          </a:r>
          <a:r>
            <a:rPr lang="ru-RU" sz="1000" b="1" kern="1200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МУНИЦИПАЛЬНЫЙ ОКРУГ» </a:t>
          </a: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СМОЛЕНСКОЙ ОБЛАСТИ </a:t>
          </a:r>
          <a:endParaRPr lang="ru-RU" sz="1000" kern="1200" dirty="0">
            <a:solidFill>
              <a:schemeClr val="bg1"/>
            </a:solidFill>
            <a:latin typeface="+mn-lt"/>
            <a:cs typeface="Times New Roman" pitchFamily="18" charset="0"/>
          </a:endParaRPr>
        </a:p>
      </dsp:txBody>
      <dsp:txXfrm>
        <a:off x="3144968" y="2216366"/>
        <a:ext cx="2098486" cy="1228514"/>
      </dsp:txXfrm>
    </dsp:sp>
    <dsp:sp modelId="{B32849FD-81E2-4C8E-ABAF-2A74D7107F59}">
      <dsp:nvSpPr>
        <dsp:cNvPr id="0" name=""/>
        <dsp:cNvSpPr/>
      </dsp:nvSpPr>
      <dsp:spPr>
        <a:xfrm rot="10800000">
          <a:off x="2454269" y="2560932"/>
          <a:ext cx="461084" cy="53938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2571798"/>
                <a:satOff val="0"/>
                <a:lumOff val="9412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571798"/>
                <a:satOff val="0"/>
                <a:lumOff val="9412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571798"/>
                <a:satOff val="0"/>
                <a:lumOff val="9412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571798"/>
                <a:satOff val="0"/>
                <a:lumOff val="9412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571798"/>
                <a:satOff val="0"/>
                <a:lumOff val="9412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571798"/>
                <a:satOff val="0"/>
                <a:lumOff val="9412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/>
        </a:p>
      </dsp:txBody>
      <dsp:txXfrm rot="10800000">
        <a:off x="2592594" y="2668808"/>
        <a:ext cx="322759" cy="323630"/>
      </dsp:txXfrm>
    </dsp:sp>
    <dsp:sp modelId="{C13BBBDF-4B32-4330-9E27-F6D125F9EAF4}">
      <dsp:nvSpPr>
        <dsp:cNvPr id="0" name=""/>
        <dsp:cNvSpPr/>
      </dsp:nvSpPr>
      <dsp:spPr>
        <a:xfrm>
          <a:off x="61848" y="2178145"/>
          <a:ext cx="2174928" cy="1304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812904"/>
                <a:satOff val="0"/>
                <a:lumOff val="10294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812904"/>
                <a:satOff val="0"/>
                <a:lumOff val="10294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812904"/>
                <a:satOff val="0"/>
                <a:lumOff val="10294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812904"/>
                <a:satOff val="0"/>
                <a:lumOff val="10294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812904"/>
                <a:satOff val="0"/>
                <a:lumOff val="10294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812904"/>
                <a:satOff val="0"/>
                <a:lumOff val="10294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24. РАСХОДЫ НА ОБСЛУЖИВАНИЕ ДОЛГОВЫХ ОБЯЗАТЕЛЬСТВ </a:t>
          </a:r>
          <a:endParaRPr lang="ru-RU" sz="1000" kern="1200" dirty="0">
            <a:solidFill>
              <a:schemeClr val="bg1"/>
            </a:solidFill>
            <a:latin typeface="+mn-lt"/>
            <a:cs typeface="Times New Roman" pitchFamily="18" charset="0"/>
          </a:endParaRPr>
        </a:p>
      </dsp:txBody>
      <dsp:txXfrm>
        <a:off x="100069" y="2216366"/>
        <a:ext cx="2098486" cy="1228514"/>
      </dsp:txXfrm>
    </dsp:sp>
    <dsp:sp modelId="{A87596D6-F2FA-4A40-B6F3-5292BA5781DB}">
      <dsp:nvSpPr>
        <dsp:cNvPr id="0" name=""/>
        <dsp:cNvSpPr/>
      </dsp:nvSpPr>
      <dsp:spPr>
        <a:xfrm rot="5400000">
          <a:off x="918769" y="3635347"/>
          <a:ext cx="461084" cy="53938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3214747"/>
                <a:satOff val="0"/>
                <a:lumOff val="11765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214747"/>
                <a:satOff val="0"/>
                <a:lumOff val="11765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214747"/>
                <a:satOff val="0"/>
                <a:lumOff val="11765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214747"/>
                <a:satOff val="0"/>
                <a:lumOff val="11765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214747"/>
                <a:satOff val="0"/>
                <a:lumOff val="11765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214747"/>
                <a:satOff val="0"/>
                <a:lumOff val="11765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/>
        </a:p>
      </dsp:txBody>
      <dsp:txXfrm rot="-5400000">
        <a:off x="987497" y="3674496"/>
        <a:ext cx="323630" cy="322759"/>
      </dsp:txXfrm>
    </dsp:sp>
    <dsp:sp modelId="{B5F00C3A-774A-4BF8-B8D9-7B364B3B7768}">
      <dsp:nvSpPr>
        <dsp:cNvPr id="0" name=""/>
        <dsp:cNvSpPr/>
      </dsp:nvSpPr>
      <dsp:spPr>
        <a:xfrm>
          <a:off x="61848" y="4353073"/>
          <a:ext cx="2174928" cy="1304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3375485"/>
                <a:satOff val="0"/>
                <a:lumOff val="12353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375485"/>
                <a:satOff val="0"/>
                <a:lumOff val="12353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375485"/>
                <a:satOff val="0"/>
                <a:lumOff val="12353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375485"/>
                <a:satOff val="0"/>
                <a:lumOff val="12353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375485"/>
                <a:satOff val="0"/>
                <a:lumOff val="1235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375485"/>
                <a:satOff val="0"/>
                <a:lumOff val="1235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25. ДИНАМИКА ОБЪЕМА МУНИЦИПАЛЬНОГО ДОЛГА МУНИЦИПАЛЬНОГО ОБРАЗОВАНИЯ «ШУМЯЧСКИЙ </a:t>
          </a:r>
          <a:r>
            <a:rPr lang="ru-RU" sz="1000" b="1" kern="1200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МУНИЦИПАЛЬНЫЙ ОКРУГ» </a:t>
          </a: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СМОЛЕНСКОЙ ОБЛАСТИ </a:t>
          </a:r>
          <a:endParaRPr lang="ru-RU" sz="1000" kern="1200" dirty="0">
            <a:solidFill>
              <a:schemeClr val="bg1"/>
            </a:solidFill>
            <a:latin typeface="+mn-lt"/>
            <a:cs typeface="Times New Roman" pitchFamily="18" charset="0"/>
          </a:endParaRPr>
        </a:p>
      </dsp:txBody>
      <dsp:txXfrm>
        <a:off x="100069" y="4391294"/>
        <a:ext cx="2098486" cy="1228514"/>
      </dsp:txXfrm>
    </dsp:sp>
    <dsp:sp modelId="{2AB5BC4A-55BE-4BB9-96B6-6AA60C6411CB}">
      <dsp:nvSpPr>
        <dsp:cNvPr id="0" name=""/>
        <dsp:cNvSpPr/>
      </dsp:nvSpPr>
      <dsp:spPr>
        <a:xfrm>
          <a:off x="2428170" y="4735861"/>
          <a:ext cx="461084" cy="53938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3857697"/>
                <a:satOff val="0"/>
                <a:lumOff val="14118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857697"/>
                <a:satOff val="0"/>
                <a:lumOff val="14118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857697"/>
                <a:satOff val="0"/>
                <a:lumOff val="14118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857697"/>
                <a:satOff val="0"/>
                <a:lumOff val="14118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857697"/>
                <a:satOff val="0"/>
                <a:lumOff val="14118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857697"/>
                <a:satOff val="0"/>
                <a:lumOff val="14118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/>
        </a:p>
      </dsp:txBody>
      <dsp:txXfrm>
        <a:off x="2428170" y="4843737"/>
        <a:ext cx="322759" cy="323630"/>
      </dsp:txXfrm>
    </dsp:sp>
    <dsp:sp modelId="{96B83CF9-068A-4AB7-8D51-EA825402E6ED}">
      <dsp:nvSpPr>
        <dsp:cNvPr id="0" name=""/>
        <dsp:cNvSpPr/>
      </dsp:nvSpPr>
      <dsp:spPr>
        <a:xfrm>
          <a:off x="3106747" y="4353073"/>
          <a:ext cx="2174928" cy="1304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3938066"/>
                <a:satOff val="0"/>
                <a:lumOff val="14412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938066"/>
                <a:satOff val="0"/>
                <a:lumOff val="14412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938066"/>
                <a:satOff val="0"/>
                <a:lumOff val="14412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938066"/>
                <a:satOff val="0"/>
                <a:lumOff val="14412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938066"/>
                <a:satOff val="0"/>
                <a:lumOff val="14412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938066"/>
                <a:satOff val="0"/>
                <a:lumOff val="14412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26. СВЕДЕНИЯ ОБ ОБЪЕМЕ МУНИЦИПАЛЬНОГО ДОЛГА И ДЕФИЦИТА </a:t>
          </a:r>
          <a:r>
            <a:rPr lang="ru-RU" sz="1000" b="1" kern="1200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БЮДЖЕТА  </a:t>
          </a: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МУНИЦИПАЛЬНОГО ОБРАЗОВАНИЯ «ШУМЯЧСКИЙ </a:t>
          </a:r>
          <a:r>
            <a:rPr lang="ru-RU" sz="1000" b="1" kern="1200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МУНИЦИПАЛЬНЫЙ ОКРУГ» </a:t>
          </a: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СМОЛЕНСКОЙ ОБЛАСТИ В ДИНАМИКЕ НА </a:t>
          </a:r>
          <a:r>
            <a:rPr lang="ru-RU" sz="1000" b="1" kern="1200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2025 </a:t>
          </a: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ГОД И НА ПЛАНОВЫЙ ПЕРИОД </a:t>
          </a:r>
          <a:r>
            <a:rPr lang="ru-RU" sz="1000" b="1" kern="1200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2026 </a:t>
          </a: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И </a:t>
          </a:r>
          <a:r>
            <a:rPr lang="ru-RU" sz="1000" b="1" kern="1200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2027 </a:t>
          </a: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ГОДОВ </a:t>
          </a:r>
          <a:endParaRPr lang="ru-RU" sz="1000" kern="1200" dirty="0">
            <a:solidFill>
              <a:schemeClr val="bg1"/>
            </a:solidFill>
            <a:latin typeface="+mn-lt"/>
            <a:cs typeface="Times New Roman" pitchFamily="18" charset="0"/>
          </a:endParaRPr>
        </a:p>
      </dsp:txBody>
      <dsp:txXfrm>
        <a:off x="3144968" y="4391294"/>
        <a:ext cx="2098486" cy="1228514"/>
      </dsp:txXfrm>
    </dsp:sp>
    <dsp:sp modelId="{E54856D4-0159-47D6-9946-853FA7368F3F}">
      <dsp:nvSpPr>
        <dsp:cNvPr id="0" name=""/>
        <dsp:cNvSpPr/>
      </dsp:nvSpPr>
      <dsp:spPr>
        <a:xfrm>
          <a:off x="5473069" y="4735861"/>
          <a:ext cx="461084" cy="53938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4500646"/>
                <a:satOff val="0"/>
                <a:lumOff val="16471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4500646"/>
                <a:satOff val="0"/>
                <a:lumOff val="16471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4500646"/>
                <a:satOff val="0"/>
                <a:lumOff val="16471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4500646"/>
                <a:satOff val="0"/>
                <a:lumOff val="16471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/>
        </a:p>
      </dsp:txBody>
      <dsp:txXfrm>
        <a:off x="5473069" y="4843737"/>
        <a:ext cx="322759" cy="323630"/>
      </dsp:txXfrm>
    </dsp:sp>
    <dsp:sp modelId="{CCD0AB4D-9247-42C1-9E14-1CCD5B443402}">
      <dsp:nvSpPr>
        <dsp:cNvPr id="0" name=""/>
        <dsp:cNvSpPr/>
      </dsp:nvSpPr>
      <dsp:spPr>
        <a:xfrm>
          <a:off x="6151647" y="4353073"/>
          <a:ext cx="2174928" cy="1304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4500646"/>
                <a:satOff val="0"/>
                <a:lumOff val="16471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4500646"/>
                <a:satOff val="0"/>
                <a:lumOff val="16471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4500646"/>
                <a:satOff val="0"/>
                <a:lumOff val="16471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4500646"/>
                <a:satOff val="0"/>
                <a:lumOff val="16471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27-28. ИСТОЧНИКИ ФИНАНСИРОВАНИЯ ДЕФИЦИТА </a:t>
          </a:r>
          <a:r>
            <a:rPr lang="ru-RU" sz="1000" b="1" kern="1200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 </a:t>
          </a: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БЮДЖЕТА МУНИЦИПАЛЬНОГО ОБРАЗОВАНИЯ «ШУМЯЧСКИЙ </a:t>
          </a:r>
          <a:r>
            <a:rPr lang="ru-RU" sz="1000" b="1" kern="1200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МУНИЦИПАЛЬНЫЙ ОКРУГ» </a:t>
          </a: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СМОЛЕНСКОЙ ОБЛАСТИ НА </a:t>
          </a:r>
          <a:r>
            <a:rPr lang="ru-RU" sz="1000" b="1" kern="1200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2025 </a:t>
          </a: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ГОД И НА ПЛАНОВЫЙ ПЕРИОД </a:t>
          </a:r>
          <a:r>
            <a:rPr lang="ru-RU" sz="1000" b="1" kern="1200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2026 </a:t>
          </a: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и </a:t>
          </a:r>
          <a:r>
            <a:rPr lang="ru-RU" sz="1000" b="1" kern="1200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2027 </a:t>
          </a: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ГОДОВ</a:t>
          </a:r>
          <a:endParaRPr lang="ru-RU" sz="1000" kern="1200" dirty="0">
            <a:solidFill>
              <a:schemeClr val="bg1"/>
            </a:solidFill>
            <a:latin typeface="+mn-lt"/>
            <a:cs typeface="Times New Roman" pitchFamily="18" charset="0"/>
          </a:endParaRPr>
        </a:p>
      </dsp:txBody>
      <dsp:txXfrm>
        <a:off x="6189868" y="4391294"/>
        <a:ext cx="2098486" cy="122851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DA8343-7A9C-4586-AF3B-01DFD4F9F8B9}">
      <dsp:nvSpPr>
        <dsp:cNvPr id="0" name=""/>
        <dsp:cNvSpPr/>
      </dsp:nvSpPr>
      <dsp:spPr>
        <a:xfrm>
          <a:off x="2373373" y="828449"/>
          <a:ext cx="618567" cy="982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26383" y="0"/>
              </a:lnTo>
              <a:lnTo>
                <a:pt x="326383" y="98242"/>
              </a:lnTo>
              <a:lnTo>
                <a:pt x="618567" y="98242"/>
              </a:lnTo>
            </a:path>
          </a:pathLst>
        </a:custGeom>
        <a:noFill/>
        <a:ln w="100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66243" y="874846"/>
        <a:ext cx="32827" cy="5448"/>
      </dsp:txXfrm>
    </dsp:sp>
    <dsp:sp modelId="{A7F001BE-6DEA-401C-8362-82A682C21743}">
      <dsp:nvSpPr>
        <dsp:cNvPr id="0" name=""/>
        <dsp:cNvSpPr/>
      </dsp:nvSpPr>
      <dsp:spPr>
        <a:xfrm>
          <a:off x="6292" y="117785"/>
          <a:ext cx="2368880" cy="1421328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30. СОСТАВ </a:t>
          </a:r>
          <a:r>
            <a:rPr lang="ru-RU" sz="11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ДОХОДОВ </a:t>
          </a:r>
          <a:r>
            <a:rPr lang="ru-RU" sz="11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БЮДЖЕТА</a:t>
          </a:r>
          <a:endParaRPr lang="ru-RU" sz="11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292" y="117785"/>
        <a:ext cx="2368880" cy="1421328"/>
      </dsp:txXfrm>
    </dsp:sp>
    <dsp:sp modelId="{ECD1A819-A050-498C-B93E-C67D728974F9}">
      <dsp:nvSpPr>
        <dsp:cNvPr id="0" name=""/>
        <dsp:cNvSpPr/>
      </dsp:nvSpPr>
      <dsp:spPr>
        <a:xfrm>
          <a:off x="5391421" y="782668"/>
          <a:ext cx="416209" cy="144023"/>
        </a:xfrm>
        <a:custGeom>
          <a:avLst/>
          <a:gdLst/>
          <a:ahLst/>
          <a:cxnLst/>
          <a:rect l="0" t="0" r="0" b="0"/>
          <a:pathLst>
            <a:path>
              <a:moveTo>
                <a:pt x="0" y="144023"/>
              </a:moveTo>
              <a:lnTo>
                <a:pt x="225204" y="144023"/>
              </a:lnTo>
              <a:lnTo>
                <a:pt x="225204" y="0"/>
              </a:lnTo>
              <a:lnTo>
                <a:pt x="416209" y="0"/>
              </a:lnTo>
            </a:path>
          </a:pathLst>
        </a:custGeom>
        <a:noFill/>
        <a:ln w="10000" cap="flat" cmpd="sng" algn="ctr">
          <a:solidFill>
            <a:schemeClr val="accent5">
              <a:hueOff val="52544"/>
              <a:satOff val="0"/>
              <a:lumOff val="-1485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587790" y="851955"/>
        <a:ext cx="23472" cy="5448"/>
      </dsp:txXfrm>
    </dsp:sp>
    <dsp:sp modelId="{27294E7D-8773-4F83-AAD5-E8F8BDA09785}">
      <dsp:nvSpPr>
        <dsp:cNvPr id="0" name=""/>
        <dsp:cNvSpPr/>
      </dsp:nvSpPr>
      <dsp:spPr>
        <a:xfrm>
          <a:off x="3024341" y="216027"/>
          <a:ext cx="2368880" cy="1421328"/>
        </a:xfrm>
        <a:prstGeom prst="rect">
          <a:avLst/>
        </a:prstGeom>
        <a:gradFill rotWithShape="0">
          <a:gsLst>
            <a:gs pos="0">
              <a:schemeClr val="accent5">
                <a:hueOff val="45976"/>
                <a:satOff val="0"/>
                <a:lumOff val="-1299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45976"/>
                <a:satOff val="0"/>
                <a:lumOff val="-1299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45976"/>
                <a:satOff val="0"/>
                <a:lumOff val="-1299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45976"/>
                <a:satOff val="0"/>
                <a:lumOff val="-1299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45976"/>
                <a:satOff val="0"/>
                <a:lumOff val="-1299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45976"/>
                <a:satOff val="0"/>
                <a:lumOff val="-1299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31-33. СТРУКТУРА ДОХОДОВ </a:t>
          </a:r>
          <a:r>
            <a:rPr lang="ru-RU" sz="11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1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БЮДЖЕТА НА </a:t>
          </a:r>
          <a:r>
            <a:rPr lang="ru-RU" sz="11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2025-2027 </a:t>
          </a:r>
          <a:r>
            <a:rPr lang="ru-RU" sz="11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ГГ.</a:t>
          </a:r>
          <a:endParaRPr lang="ru-RU" sz="11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024341" y="216027"/>
        <a:ext cx="2368880" cy="1421328"/>
      </dsp:txXfrm>
    </dsp:sp>
    <dsp:sp modelId="{D0BC5BD7-BC8C-4882-BAD6-DAEE64DDC556}">
      <dsp:nvSpPr>
        <dsp:cNvPr id="0" name=""/>
        <dsp:cNvSpPr/>
      </dsp:nvSpPr>
      <dsp:spPr>
        <a:xfrm>
          <a:off x="1190733" y="1491532"/>
          <a:ext cx="5833738" cy="560023"/>
        </a:xfrm>
        <a:custGeom>
          <a:avLst/>
          <a:gdLst/>
          <a:ahLst/>
          <a:cxnLst/>
          <a:rect l="0" t="0" r="0" b="0"/>
          <a:pathLst>
            <a:path>
              <a:moveTo>
                <a:pt x="5833738" y="0"/>
              </a:moveTo>
              <a:lnTo>
                <a:pt x="5833738" y="297111"/>
              </a:lnTo>
              <a:lnTo>
                <a:pt x="0" y="297111"/>
              </a:lnTo>
              <a:lnTo>
                <a:pt x="0" y="560023"/>
              </a:lnTo>
            </a:path>
          </a:pathLst>
        </a:custGeom>
        <a:noFill/>
        <a:ln w="10000" cap="flat" cmpd="sng" algn="ctr">
          <a:solidFill>
            <a:schemeClr val="accent5">
              <a:hueOff val="105087"/>
              <a:satOff val="0"/>
              <a:lumOff val="-2969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961013" y="1768819"/>
        <a:ext cx="293178" cy="5448"/>
      </dsp:txXfrm>
    </dsp:sp>
    <dsp:sp modelId="{BA7FE53E-75CA-4B1B-BBEC-3E7909F616E7}">
      <dsp:nvSpPr>
        <dsp:cNvPr id="0" name=""/>
        <dsp:cNvSpPr/>
      </dsp:nvSpPr>
      <dsp:spPr>
        <a:xfrm>
          <a:off x="5840031" y="72004"/>
          <a:ext cx="2368880" cy="1421328"/>
        </a:xfrm>
        <a:prstGeom prst="rect">
          <a:avLst/>
        </a:prstGeom>
        <a:gradFill rotWithShape="0">
          <a:gsLst>
            <a:gs pos="0">
              <a:schemeClr val="accent5">
                <a:hueOff val="91951"/>
                <a:satOff val="0"/>
                <a:lumOff val="-2598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91951"/>
                <a:satOff val="0"/>
                <a:lumOff val="-2598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91951"/>
                <a:satOff val="0"/>
                <a:lumOff val="-2598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91951"/>
                <a:satOff val="0"/>
                <a:lumOff val="-2598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91951"/>
                <a:satOff val="0"/>
                <a:lumOff val="-2598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91951"/>
                <a:satOff val="0"/>
                <a:lumOff val="-2598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34-36. СТРУКТУРА НАЛОГОВЫХ И НЕНАЛОГОВЫХ </a:t>
          </a:r>
          <a:r>
            <a:rPr lang="ru-RU" sz="11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ДОХОДОВ </a:t>
          </a:r>
          <a:r>
            <a:rPr lang="ru-RU" sz="11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БЮДЖЕТА НА </a:t>
          </a:r>
          <a:r>
            <a:rPr lang="ru-RU" sz="11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2025-2027 </a:t>
          </a:r>
          <a:r>
            <a:rPr lang="ru-RU" sz="11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ГГ.</a:t>
          </a:r>
          <a:endParaRPr lang="ru-RU" sz="11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840031" y="72004"/>
        <a:ext cx="2368880" cy="1421328"/>
      </dsp:txXfrm>
    </dsp:sp>
    <dsp:sp modelId="{79347163-590F-46EA-B3F0-7150F73EE9CB}">
      <dsp:nvSpPr>
        <dsp:cNvPr id="0" name=""/>
        <dsp:cNvSpPr/>
      </dsp:nvSpPr>
      <dsp:spPr>
        <a:xfrm>
          <a:off x="2373373" y="2748900"/>
          <a:ext cx="54655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90377" y="45720"/>
              </a:lnTo>
              <a:lnTo>
                <a:pt x="290377" y="49998"/>
              </a:lnTo>
              <a:lnTo>
                <a:pt x="546554" y="49998"/>
              </a:lnTo>
            </a:path>
          </a:pathLst>
        </a:custGeom>
        <a:noFill/>
        <a:ln w="10000" cap="flat" cmpd="sng" algn="ctr">
          <a:solidFill>
            <a:schemeClr val="accent5">
              <a:hueOff val="157631"/>
              <a:satOff val="0"/>
              <a:lumOff val="-4454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32221" y="2791895"/>
        <a:ext cx="28858" cy="5448"/>
      </dsp:txXfrm>
    </dsp:sp>
    <dsp:sp modelId="{EC20A110-B523-4282-924D-59C41F73EF0C}">
      <dsp:nvSpPr>
        <dsp:cNvPr id="0" name=""/>
        <dsp:cNvSpPr/>
      </dsp:nvSpPr>
      <dsp:spPr>
        <a:xfrm>
          <a:off x="6292" y="2083955"/>
          <a:ext cx="2368880" cy="1421328"/>
        </a:xfrm>
        <a:prstGeom prst="rect">
          <a:avLst/>
        </a:prstGeom>
        <a:gradFill rotWithShape="0">
          <a:gsLst>
            <a:gs pos="0">
              <a:schemeClr val="accent5">
                <a:hueOff val="137927"/>
                <a:satOff val="0"/>
                <a:lumOff val="-3897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137927"/>
                <a:satOff val="0"/>
                <a:lumOff val="-3897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137927"/>
                <a:satOff val="0"/>
                <a:lumOff val="-3897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137927"/>
                <a:satOff val="0"/>
                <a:lumOff val="-3897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137927"/>
                <a:satOff val="0"/>
                <a:lumOff val="-3897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137927"/>
                <a:satOff val="0"/>
                <a:lumOff val="-3897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37.  СВЕДЕНИЯ ОБ ОСНОВНЫХ НАЛОГОПЛАТЕЛЬЩИКАХ В МУНИЦИПАЛЬНОМ ОБРАЗОВАНИИ «ШУМЯЧСКИЙ </a:t>
          </a:r>
          <a:r>
            <a:rPr lang="ru-RU" sz="11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МУНИЦИПАЛЬНЫЙ ОКРУГ» </a:t>
          </a:r>
          <a:r>
            <a:rPr lang="ru-RU" sz="11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СМОЛЕНСКОЙ ОБЛАСТИ</a:t>
          </a:r>
          <a:endParaRPr lang="ru-RU" sz="11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292" y="2083955"/>
        <a:ext cx="2368880" cy="1421328"/>
      </dsp:txXfrm>
    </dsp:sp>
    <dsp:sp modelId="{21DEEADA-D45B-45ED-8890-B96CB18D3E84}">
      <dsp:nvSpPr>
        <dsp:cNvPr id="0" name=""/>
        <dsp:cNvSpPr/>
      </dsp:nvSpPr>
      <dsp:spPr>
        <a:xfrm>
          <a:off x="5319407" y="2748900"/>
          <a:ext cx="48193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9998"/>
              </a:moveTo>
              <a:lnTo>
                <a:pt x="258065" y="49998"/>
              </a:lnTo>
              <a:lnTo>
                <a:pt x="258065" y="45720"/>
              </a:lnTo>
              <a:lnTo>
                <a:pt x="481930" y="45720"/>
              </a:lnTo>
            </a:path>
          </a:pathLst>
        </a:custGeom>
        <a:noFill/>
        <a:ln w="10000" cap="flat" cmpd="sng" algn="ctr">
          <a:solidFill>
            <a:schemeClr val="accent5">
              <a:hueOff val="210175"/>
              <a:satOff val="0"/>
              <a:lumOff val="-5939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547559" y="2791895"/>
        <a:ext cx="25627" cy="5448"/>
      </dsp:txXfrm>
    </dsp:sp>
    <dsp:sp modelId="{B1463774-97DD-46E9-AC62-DF89E1F4AF74}">
      <dsp:nvSpPr>
        <dsp:cNvPr id="0" name=""/>
        <dsp:cNvSpPr/>
      </dsp:nvSpPr>
      <dsp:spPr>
        <a:xfrm>
          <a:off x="2952327" y="2088234"/>
          <a:ext cx="2368880" cy="1421328"/>
        </a:xfrm>
        <a:prstGeom prst="rect">
          <a:avLst/>
        </a:prstGeom>
        <a:gradFill rotWithShape="0">
          <a:gsLst>
            <a:gs pos="0">
              <a:schemeClr val="accent5">
                <a:hueOff val="183903"/>
                <a:satOff val="0"/>
                <a:lumOff val="-5196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183903"/>
                <a:satOff val="0"/>
                <a:lumOff val="-5196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183903"/>
                <a:satOff val="0"/>
                <a:lumOff val="-5196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183903"/>
                <a:satOff val="0"/>
                <a:lumOff val="-5196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183903"/>
                <a:satOff val="0"/>
                <a:lumOff val="-519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183903"/>
                <a:satOff val="0"/>
                <a:lumOff val="-519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38. ИНФОРМАЦИЯ ОБ ОБЪЕМЕ ДОХОДОВ </a:t>
          </a:r>
          <a:r>
            <a:rPr lang="ru-RU" sz="11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БЮДЖЕТА </a:t>
          </a:r>
          <a:r>
            <a:rPr lang="ru-RU" sz="11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МУНИЦИПАЛЬНОГО ОБРАЗОВАНИЯ «ШУМЯЧСКИЙ </a:t>
          </a:r>
          <a:r>
            <a:rPr lang="ru-RU" sz="11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МУНИЦИПАЛЬНЫЙ ОКРУГ» </a:t>
          </a:r>
          <a:r>
            <a:rPr lang="ru-RU" sz="11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СМОЛЕНСКОЙ ОБЛАСТИ В РАСЧЕТЕ НА ДУШУ НАСЕЛЕНИЯ </a:t>
          </a:r>
          <a:endParaRPr lang="ru-RU" sz="11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952327" y="2088234"/>
        <a:ext cx="2368880" cy="1421328"/>
      </dsp:txXfrm>
    </dsp:sp>
    <dsp:sp modelId="{BB790762-9925-4753-9E0F-D77F036CC407}">
      <dsp:nvSpPr>
        <dsp:cNvPr id="0" name=""/>
        <dsp:cNvSpPr/>
      </dsp:nvSpPr>
      <dsp:spPr>
        <a:xfrm>
          <a:off x="1190733" y="3503484"/>
          <a:ext cx="5827445" cy="514242"/>
        </a:xfrm>
        <a:custGeom>
          <a:avLst/>
          <a:gdLst/>
          <a:ahLst/>
          <a:cxnLst/>
          <a:rect l="0" t="0" r="0" b="0"/>
          <a:pathLst>
            <a:path>
              <a:moveTo>
                <a:pt x="5827445" y="0"/>
              </a:moveTo>
              <a:lnTo>
                <a:pt x="5827445" y="274221"/>
              </a:lnTo>
              <a:lnTo>
                <a:pt x="0" y="274221"/>
              </a:lnTo>
              <a:lnTo>
                <a:pt x="0" y="514242"/>
              </a:lnTo>
            </a:path>
          </a:pathLst>
        </a:custGeom>
        <a:noFill/>
        <a:ln w="10000" cap="flat" cmpd="sng" algn="ctr">
          <a:solidFill>
            <a:schemeClr val="accent5">
              <a:hueOff val="262718"/>
              <a:satOff val="0"/>
              <a:lumOff val="-7424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958134" y="3757881"/>
        <a:ext cx="292643" cy="5448"/>
      </dsp:txXfrm>
    </dsp:sp>
    <dsp:sp modelId="{6CDD5FFB-A0C2-406D-B2CE-9BB352EC96F6}">
      <dsp:nvSpPr>
        <dsp:cNvPr id="0" name=""/>
        <dsp:cNvSpPr/>
      </dsp:nvSpPr>
      <dsp:spPr>
        <a:xfrm>
          <a:off x="5833738" y="2083955"/>
          <a:ext cx="2368880" cy="1421328"/>
        </a:xfrm>
        <a:prstGeom prst="rect">
          <a:avLst/>
        </a:prstGeom>
        <a:gradFill rotWithShape="0">
          <a:gsLst>
            <a:gs pos="0">
              <a:schemeClr val="accent5">
                <a:hueOff val="229879"/>
                <a:satOff val="0"/>
                <a:lumOff val="-6496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229879"/>
                <a:satOff val="0"/>
                <a:lumOff val="-6496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229879"/>
                <a:satOff val="0"/>
                <a:lumOff val="-6496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229879"/>
                <a:satOff val="0"/>
                <a:lumOff val="-6496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229879"/>
                <a:satOff val="0"/>
                <a:lumOff val="-649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229879"/>
                <a:satOff val="0"/>
                <a:lumOff val="-649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39 ДОХОДЫ ДОРОЖНОГО ФОНДА </a:t>
          </a:r>
        </a:p>
      </dsp:txBody>
      <dsp:txXfrm>
        <a:off x="5833738" y="2083955"/>
        <a:ext cx="2368880" cy="1421328"/>
      </dsp:txXfrm>
    </dsp:sp>
    <dsp:sp modelId="{BE172079-DDC3-48E8-A3BC-8EF6F91D072E}">
      <dsp:nvSpPr>
        <dsp:cNvPr id="0" name=""/>
        <dsp:cNvSpPr/>
      </dsp:nvSpPr>
      <dsp:spPr>
        <a:xfrm>
          <a:off x="2373373" y="4715070"/>
          <a:ext cx="5142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4242" y="45720"/>
              </a:lnTo>
            </a:path>
          </a:pathLst>
        </a:custGeom>
        <a:noFill/>
        <a:ln w="10000" cap="flat" cmpd="sng" algn="ctr">
          <a:solidFill>
            <a:schemeClr val="accent5">
              <a:hueOff val="315262"/>
              <a:satOff val="0"/>
              <a:lumOff val="-8908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16873" y="4758066"/>
        <a:ext cx="27242" cy="5448"/>
      </dsp:txXfrm>
    </dsp:sp>
    <dsp:sp modelId="{9FB349E4-905F-41D3-A9D8-7DA40FFC6533}">
      <dsp:nvSpPr>
        <dsp:cNvPr id="0" name=""/>
        <dsp:cNvSpPr/>
      </dsp:nvSpPr>
      <dsp:spPr>
        <a:xfrm>
          <a:off x="6292" y="4050126"/>
          <a:ext cx="2368880" cy="1421328"/>
        </a:xfrm>
        <a:prstGeom prst="rect">
          <a:avLst/>
        </a:prstGeom>
        <a:gradFill rotWithShape="0">
          <a:gsLst>
            <a:gs pos="0">
              <a:schemeClr val="accent5">
                <a:hueOff val="275854"/>
                <a:satOff val="0"/>
                <a:lumOff val="-7795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275854"/>
                <a:satOff val="0"/>
                <a:lumOff val="-7795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275854"/>
                <a:satOff val="0"/>
                <a:lumOff val="-7795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275854"/>
                <a:satOff val="0"/>
                <a:lumOff val="-7795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275854"/>
                <a:satOff val="0"/>
                <a:lumOff val="-7795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275854"/>
                <a:satOff val="0"/>
                <a:lumOff val="-7795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40. СВЕДЕНИЯ О НАЛОГОВЫХ ЛЬГОТАХ</a:t>
          </a:r>
          <a:endParaRPr lang="ru-RU" sz="11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292" y="4050126"/>
        <a:ext cx="2368880" cy="1421328"/>
      </dsp:txXfrm>
    </dsp:sp>
    <dsp:sp modelId="{88D34397-43D2-4899-A5B9-B55630665CC4}">
      <dsp:nvSpPr>
        <dsp:cNvPr id="0" name=""/>
        <dsp:cNvSpPr/>
      </dsp:nvSpPr>
      <dsp:spPr>
        <a:xfrm>
          <a:off x="5222473" y="4715070"/>
          <a:ext cx="5142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4242" y="45720"/>
              </a:lnTo>
            </a:path>
          </a:pathLst>
        </a:custGeom>
        <a:noFill/>
        <a:ln w="10000" cap="flat" cmpd="sng" algn="ctr">
          <a:solidFill>
            <a:schemeClr val="accent5">
              <a:hueOff val="367806"/>
              <a:satOff val="0"/>
              <a:lumOff val="-10393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465973" y="4758066"/>
        <a:ext cx="27242" cy="5448"/>
      </dsp:txXfrm>
    </dsp:sp>
    <dsp:sp modelId="{E7336DE5-5371-4590-90D1-0DF38A3A7B85}">
      <dsp:nvSpPr>
        <dsp:cNvPr id="0" name=""/>
        <dsp:cNvSpPr/>
      </dsp:nvSpPr>
      <dsp:spPr>
        <a:xfrm>
          <a:off x="2920015" y="4050126"/>
          <a:ext cx="2304257" cy="1421328"/>
        </a:xfrm>
        <a:prstGeom prst="rect">
          <a:avLst/>
        </a:prstGeom>
        <a:gradFill rotWithShape="0">
          <a:gsLst>
            <a:gs pos="0">
              <a:schemeClr val="accent5">
                <a:hueOff val="321830"/>
                <a:satOff val="0"/>
                <a:lumOff val="-9094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321830"/>
                <a:satOff val="0"/>
                <a:lumOff val="-9094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321830"/>
                <a:satOff val="0"/>
                <a:lumOff val="-9094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321830"/>
                <a:satOff val="0"/>
                <a:lumOff val="-9094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321830"/>
                <a:satOff val="0"/>
                <a:lumOff val="-9094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321830"/>
                <a:satOff val="0"/>
                <a:lumOff val="-9094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41.МЕЖБЮДЖЕТНЫЕ ТРАНСФЕРТЫ</a:t>
          </a:r>
          <a:endParaRPr lang="ru-RU" sz="11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920015" y="4050126"/>
        <a:ext cx="2304257" cy="1421328"/>
      </dsp:txXfrm>
    </dsp:sp>
    <dsp:sp modelId="{9430CCEE-CF86-484A-B99D-5F7574FC3674}">
      <dsp:nvSpPr>
        <dsp:cNvPr id="0" name=""/>
        <dsp:cNvSpPr/>
      </dsp:nvSpPr>
      <dsp:spPr>
        <a:xfrm>
          <a:off x="5769115" y="4050126"/>
          <a:ext cx="2304257" cy="1421328"/>
        </a:xfrm>
        <a:prstGeom prst="rect">
          <a:avLst/>
        </a:prstGeom>
        <a:gradFill rotWithShape="0">
          <a:gsLst>
            <a:gs pos="0">
              <a:schemeClr val="accent5">
                <a:hueOff val="367806"/>
                <a:satOff val="0"/>
                <a:lumOff val="-10393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367806"/>
                <a:satOff val="0"/>
                <a:lumOff val="-10393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367806"/>
                <a:satOff val="0"/>
                <a:lumOff val="-10393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367806"/>
                <a:satOff val="0"/>
                <a:lumOff val="-10393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367806"/>
                <a:satOff val="0"/>
                <a:lumOff val="-1039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367806"/>
                <a:satOff val="0"/>
                <a:lumOff val="-1039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42-43. БЕЗВОЗМЕЗДНЫЕ ПОСТУПЛЕНИЯ НА </a:t>
          </a:r>
          <a:r>
            <a:rPr lang="ru-RU" sz="11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2025-2027 </a:t>
          </a:r>
          <a:r>
            <a:rPr lang="ru-RU" sz="11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ГГ.</a:t>
          </a:r>
          <a:endParaRPr lang="ru-RU" sz="11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769115" y="4050126"/>
        <a:ext cx="2304257" cy="142132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6AFAE8-4FBA-4CAE-A31E-4ADAC0E5E5C4}">
      <dsp:nvSpPr>
        <dsp:cNvPr id="0" name=""/>
        <dsp:cNvSpPr/>
      </dsp:nvSpPr>
      <dsp:spPr>
        <a:xfrm>
          <a:off x="1023" y="0"/>
          <a:ext cx="2662341" cy="63093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tint val="40000"/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tint val="40000"/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НАЛОГОВЫЕ             (поступления от уплаты налогов, установленных Налоговым кодексом РФ)</a:t>
          </a:r>
        </a:p>
      </dsp:txBody>
      <dsp:txXfrm>
        <a:off x="1023" y="0"/>
        <a:ext cx="2662341" cy="1892796"/>
      </dsp:txXfrm>
    </dsp:sp>
    <dsp:sp modelId="{5AE1E5E6-F575-4F42-96EF-CFCF98141A64}">
      <dsp:nvSpPr>
        <dsp:cNvPr id="0" name=""/>
        <dsp:cNvSpPr/>
      </dsp:nvSpPr>
      <dsp:spPr>
        <a:xfrm>
          <a:off x="251518" y="1762397"/>
          <a:ext cx="2129873" cy="4805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Налог на доходы физических лиц</a:t>
          </a:r>
        </a:p>
      </dsp:txBody>
      <dsp:txXfrm>
        <a:off x="265594" y="1776473"/>
        <a:ext cx="2101721" cy="452440"/>
      </dsp:txXfrm>
    </dsp:sp>
    <dsp:sp modelId="{BE0E1E82-6204-424C-A9DA-60910426ECBD}">
      <dsp:nvSpPr>
        <dsp:cNvPr id="0" name=""/>
        <dsp:cNvSpPr/>
      </dsp:nvSpPr>
      <dsp:spPr>
        <a:xfrm>
          <a:off x="251518" y="2425046"/>
          <a:ext cx="2129873" cy="7088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321475"/>
                <a:satOff val="0"/>
                <a:lumOff val="1177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21475"/>
                <a:satOff val="0"/>
                <a:lumOff val="1177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21475"/>
                <a:satOff val="0"/>
                <a:lumOff val="1177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21475"/>
                <a:satOff val="0"/>
                <a:lumOff val="1177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21475"/>
                <a:satOff val="0"/>
                <a:lumOff val="1177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21475"/>
                <a:satOff val="0"/>
                <a:lumOff val="1177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Акцизы по подакцизным товарам (продукции), производимым на территории Российской Федерации</a:t>
          </a:r>
        </a:p>
      </dsp:txBody>
      <dsp:txXfrm>
        <a:off x="272280" y="2445808"/>
        <a:ext cx="2088349" cy="667359"/>
      </dsp:txXfrm>
    </dsp:sp>
    <dsp:sp modelId="{6BDDA40D-91EC-4121-A0E0-7A3130FE05B3}">
      <dsp:nvSpPr>
        <dsp:cNvPr id="0" name=""/>
        <dsp:cNvSpPr/>
      </dsp:nvSpPr>
      <dsp:spPr>
        <a:xfrm>
          <a:off x="267258" y="3230588"/>
          <a:ext cx="2129873" cy="4805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642950"/>
                <a:satOff val="0"/>
                <a:lumOff val="2353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642950"/>
                <a:satOff val="0"/>
                <a:lumOff val="2353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642950"/>
                <a:satOff val="0"/>
                <a:lumOff val="2353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642950"/>
                <a:satOff val="0"/>
                <a:lumOff val="2353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642950"/>
                <a:satOff val="0"/>
                <a:lumOff val="235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642950"/>
                <a:satOff val="0"/>
                <a:lumOff val="235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Налог, взимаемый в связи с применением упрощенной системы налогообложения</a:t>
          </a:r>
        </a:p>
      </dsp:txBody>
      <dsp:txXfrm>
        <a:off x="281334" y="3244664"/>
        <a:ext cx="2101721" cy="452440"/>
      </dsp:txXfrm>
    </dsp:sp>
    <dsp:sp modelId="{E78C11A2-6292-440E-B226-B8A10DF74F6A}">
      <dsp:nvSpPr>
        <dsp:cNvPr id="0" name=""/>
        <dsp:cNvSpPr/>
      </dsp:nvSpPr>
      <dsp:spPr>
        <a:xfrm>
          <a:off x="251518" y="3802086"/>
          <a:ext cx="2129873" cy="5447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964424"/>
                <a:satOff val="0"/>
                <a:lumOff val="353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964424"/>
                <a:satOff val="0"/>
                <a:lumOff val="353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964424"/>
                <a:satOff val="0"/>
                <a:lumOff val="353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964424"/>
                <a:satOff val="0"/>
                <a:lumOff val="353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964424"/>
                <a:satOff val="0"/>
                <a:lumOff val="353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964424"/>
                <a:satOff val="0"/>
                <a:lumOff val="353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Единый налог на вмененный доход для отдельных видов деятельности</a:t>
          </a:r>
        </a:p>
      </dsp:txBody>
      <dsp:txXfrm>
        <a:off x="267472" y="3818040"/>
        <a:ext cx="2097965" cy="512795"/>
      </dsp:txXfrm>
    </dsp:sp>
    <dsp:sp modelId="{827F7C11-D297-4201-A956-021D83CA4598}">
      <dsp:nvSpPr>
        <dsp:cNvPr id="0" name=""/>
        <dsp:cNvSpPr/>
      </dsp:nvSpPr>
      <dsp:spPr>
        <a:xfrm>
          <a:off x="179507" y="4450710"/>
          <a:ext cx="2129873" cy="4805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285899"/>
                <a:satOff val="0"/>
                <a:lumOff val="4706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285899"/>
                <a:satOff val="0"/>
                <a:lumOff val="4706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285899"/>
                <a:satOff val="0"/>
                <a:lumOff val="4706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285899"/>
                <a:satOff val="0"/>
                <a:lumOff val="4706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285899"/>
                <a:satOff val="0"/>
                <a:lumOff val="470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285899"/>
                <a:satOff val="0"/>
                <a:lumOff val="470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Единый сельскохозяйственный налог</a:t>
          </a:r>
        </a:p>
      </dsp:txBody>
      <dsp:txXfrm>
        <a:off x="193583" y="4464786"/>
        <a:ext cx="2101721" cy="452440"/>
      </dsp:txXfrm>
    </dsp:sp>
    <dsp:sp modelId="{956AF714-A8BD-47FC-BD93-C63E839623DF}">
      <dsp:nvSpPr>
        <dsp:cNvPr id="0" name=""/>
        <dsp:cNvSpPr/>
      </dsp:nvSpPr>
      <dsp:spPr>
        <a:xfrm>
          <a:off x="251518" y="5008803"/>
          <a:ext cx="2129873" cy="4805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607374"/>
                <a:satOff val="0"/>
                <a:lumOff val="5883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607374"/>
                <a:satOff val="0"/>
                <a:lumOff val="5883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607374"/>
                <a:satOff val="0"/>
                <a:lumOff val="5883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607374"/>
                <a:satOff val="0"/>
                <a:lumOff val="5883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607374"/>
                <a:satOff val="0"/>
                <a:lumOff val="588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607374"/>
                <a:satOff val="0"/>
                <a:lumOff val="588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Налог, взимаемый в связи с применением патентной системы налогообложения</a:t>
          </a:r>
        </a:p>
      </dsp:txBody>
      <dsp:txXfrm>
        <a:off x="265594" y="5022879"/>
        <a:ext cx="2101721" cy="452440"/>
      </dsp:txXfrm>
    </dsp:sp>
    <dsp:sp modelId="{E3DA9A1C-7B90-4A56-8CDA-018618AF2A95}">
      <dsp:nvSpPr>
        <dsp:cNvPr id="0" name=""/>
        <dsp:cNvSpPr/>
      </dsp:nvSpPr>
      <dsp:spPr>
        <a:xfrm>
          <a:off x="251518" y="5637238"/>
          <a:ext cx="2129873" cy="4805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928849"/>
                <a:satOff val="0"/>
                <a:lumOff val="7059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928849"/>
                <a:satOff val="0"/>
                <a:lumOff val="7059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928849"/>
                <a:satOff val="0"/>
                <a:lumOff val="7059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928849"/>
                <a:satOff val="0"/>
                <a:lumOff val="7059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928849"/>
                <a:satOff val="0"/>
                <a:lumOff val="7059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928849"/>
                <a:satOff val="0"/>
                <a:lumOff val="7059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Государственная пошлина</a:t>
          </a:r>
        </a:p>
      </dsp:txBody>
      <dsp:txXfrm>
        <a:off x="265594" y="5651314"/>
        <a:ext cx="2101721" cy="452440"/>
      </dsp:txXfrm>
    </dsp:sp>
    <dsp:sp modelId="{251B1D0E-086F-45BE-9CA5-FF2DE4BADF17}">
      <dsp:nvSpPr>
        <dsp:cNvPr id="0" name=""/>
        <dsp:cNvSpPr/>
      </dsp:nvSpPr>
      <dsp:spPr>
        <a:xfrm>
          <a:off x="2863041" y="0"/>
          <a:ext cx="2662341" cy="63093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tint val="40000"/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tint val="40000"/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НЕНАЛОГОВЫЕ         (поступления от уплаты других сборов, установленных законодательством РФ, а штрафов за нарушение законодательства)</a:t>
          </a:r>
        </a:p>
      </dsp:txBody>
      <dsp:txXfrm>
        <a:off x="2863041" y="0"/>
        <a:ext cx="2662341" cy="1892796"/>
      </dsp:txXfrm>
    </dsp:sp>
    <dsp:sp modelId="{C3D9399A-33C8-4905-8D12-BC04BB741D9B}">
      <dsp:nvSpPr>
        <dsp:cNvPr id="0" name=""/>
        <dsp:cNvSpPr/>
      </dsp:nvSpPr>
      <dsp:spPr>
        <a:xfrm>
          <a:off x="3129275" y="1892950"/>
          <a:ext cx="2129873" cy="9191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250323"/>
                <a:satOff val="0"/>
                <a:lumOff val="8236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250323"/>
                <a:satOff val="0"/>
                <a:lumOff val="8236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250323"/>
                <a:satOff val="0"/>
                <a:lumOff val="8236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250323"/>
                <a:satOff val="0"/>
                <a:lumOff val="8236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250323"/>
                <a:satOff val="0"/>
                <a:lumOff val="823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250323"/>
                <a:satOff val="0"/>
                <a:lumOff val="823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Доходы от использования имущества, находящегося в государственной и муниципальной собственности</a:t>
          </a:r>
        </a:p>
      </dsp:txBody>
      <dsp:txXfrm>
        <a:off x="3156195" y="1919870"/>
        <a:ext cx="2076033" cy="865293"/>
      </dsp:txXfrm>
    </dsp:sp>
    <dsp:sp modelId="{BBBC1371-D8B0-444A-B7F3-49D1EDBEC867}">
      <dsp:nvSpPr>
        <dsp:cNvPr id="0" name=""/>
        <dsp:cNvSpPr/>
      </dsp:nvSpPr>
      <dsp:spPr>
        <a:xfrm>
          <a:off x="3129275" y="2953488"/>
          <a:ext cx="2129873" cy="9191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571798"/>
                <a:satOff val="0"/>
                <a:lumOff val="9412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571798"/>
                <a:satOff val="0"/>
                <a:lumOff val="9412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571798"/>
                <a:satOff val="0"/>
                <a:lumOff val="9412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571798"/>
                <a:satOff val="0"/>
                <a:lumOff val="9412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571798"/>
                <a:satOff val="0"/>
                <a:lumOff val="9412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571798"/>
                <a:satOff val="0"/>
                <a:lumOff val="9412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Платежи при пользовании природными ресурсами</a:t>
          </a:r>
        </a:p>
      </dsp:txBody>
      <dsp:txXfrm>
        <a:off x="3156195" y="2980408"/>
        <a:ext cx="2076033" cy="865293"/>
      </dsp:txXfrm>
    </dsp:sp>
    <dsp:sp modelId="{CFFCE4B6-B3B7-4428-A1F3-76877C37779C}">
      <dsp:nvSpPr>
        <dsp:cNvPr id="0" name=""/>
        <dsp:cNvSpPr/>
      </dsp:nvSpPr>
      <dsp:spPr>
        <a:xfrm>
          <a:off x="3129275" y="4014027"/>
          <a:ext cx="2129873" cy="9191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893273"/>
                <a:satOff val="0"/>
                <a:lumOff val="10588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893273"/>
                <a:satOff val="0"/>
                <a:lumOff val="10588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893273"/>
                <a:satOff val="0"/>
                <a:lumOff val="10588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893273"/>
                <a:satOff val="0"/>
                <a:lumOff val="10588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893273"/>
                <a:satOff val="0"/>
                <a:lumOff val="10588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893273"/>
                <a:satOff val="0"/>
                <a:lumOff val="10588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Доходы от продажи материальных и нематериальных доходов</a:t>
          </a:r>
        </a:p>
      </dsp:txBody>
      <dsp:txXfrm>
        <a:off x="3156195" y="4040947"/>
        <a:ext cx="2076033" cy="865293"/>
      </dsp:txXfrm>
    </dsp:sp>
    <dsp:sp modelId="{680B61DB-1292-4F7F-8B70-C846D8EC107D}">
      <dsp:nvSpPr>
        <dsp:cNvPr id="0" name=""/>
        <dsp:cNvSpPr/>
      </dsp:nvSpPr>
      <dsp:spPr>
        <a:xfrm>
          <a:off x="3129275" y="5074566"/>
          <a:ext cx="2129873" cy="9191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3214747"/>
                <a:satOff val="0"/>
                <a:lumOff val="11765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214747"/>
                <a:satOff val="0"/>
                <a:lumOff val="11765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214747"/>
                <a:satOff val="0"/>
                <a:lumOff val="11765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214747"/>
                <a:satOff val="0"/>
                <a:lumOff val="11765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214747"/>
                <a:satOff val="0"/>
                <a:lumOff val="11765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214747"/>
                <a:satOff val="0"/>
                <a:lumOff val="11765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Штрафы, санкции, возмещение ущерба</a:t>
          </a:r>
        </a:p>
      </dsp:txBody>
      <dsp:txXfrm>
        <a:off x="3156195" y="5101486"/>
        <a:ext cx="2076033" cy="865293"/>
      </dsp:txXfrm>
    </dsp:sp>
    <dsp:sp modelId="{76FC73B2-352E-4A80-B357-4F17846652EB}">
      <dsp:nvSpPr>
        <dsp:cNvPr id="0" name=""/>
        <dsp:cNvSpPr/>
      </dsp:nvSpPr>
      <dsp:spPr>
        <a:xfrm>
          <a:off x="5725058" y="0"/>
          <a:ext cx="2662341" cy="63093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tint val="40000"/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tint val="40000"/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БЕЗВОЗМЕЗДНЫЕ ПОСТУПЛЕНИЯ   (</a:t>
          </a:r>
          <a:r>
            <a:rPr lang="ru-RU" sz="1600" b="1" kern="1200" dirty="0" err="1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поступления</a:t>
          </a:r>
          <a:r>
            <a:rPr lang="ru-RU" sz="1600" b="1" kern="12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от других бюджетов (межбюджетные трансферты), организаций, граждан (кроме налоговых и неналоговых доходов))</a:t>
          </a:r>
        </a:p>
      </dsp:txBody>
      <dsp:txXfrm>
        <a:off x="5725058" y="0"/>
        <a:ext cx="2662341" cy="1892796"/>
      </dsp:txXfrm>
    </dsp:sp>
    <dsp:sp modelId="{20318230-1E7A-4661-9139-F87D289934B8}">
      <dsp:nvSpPr>
        <dsp:cNvPr id="0" name=""/>
        <dsp:cNvSpPr/>
      </dsp:nvSpPr>
      <dsp:spPr>
        <a:xfrm>
          <a:off x="5991292" y="1892950"/>
          <a:ext cx="2129873" cy="9191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3536222"/>
                <a:satOff val="0"/>
                <a:lumOff val="12941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536222"/>
                <a:satOff val="0"/>
                <a:lumOff val="12941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536222"/>
                <a:satOff val="0"/>
                <a:lumOff val="12941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536222"/>
                <a:satOff val="0"/>
                <a:lumOff val="12941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536222"/>
                <a:satOff val="0"/>
                <a:lumOff val="12941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536222"/>
                <a:satOff val="0"/>
                <a:lumOff val="12941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Дотации бюджетам  бюджетной системы  Российской Федерации</a:t>
          </a:r>
        </a:p>
      </dsp:txBody>
      <dsp:txXfrm>
        <a:off x="6018212" y="1919870"/>
        <a:ext cx="2076033" cy="865293"/>
      </dsp:txXfrm>
    </dsp:sp>
    <dsp:sp modelId="{C039450E-E25D-4F73-A6AC-70E2AB927668}">
      <dsp:nvSpPr>
        <dsp:cNvPr id="0" name=""/>
        <dsp:cNvSpPr/>
      </dsp:nvSpPr>
      <dsp:spPr>
        <a:xfrm>
          <a:off x="5991292" y="2953488"/>
          <a:ext cx="2129873" cy="9191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3857697"/>
                <a:satOff val="0"/>
                <a:lumOff val="14118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857697"/>
                <a:satOff val="0"/>
                <a:lumOff val="14118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857697"/>
                <a:satOff val="0"/>
                <a:lumOff val="14118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857697"/>
                <a:satOff val="0"/>
                <a:lumOff val="14118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857697"/>
                <a:satOff val="0"/>
                <a:lumOff val="14118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857697"/>
                <a:satOff val="0"/>
                <a:lumOff val="14118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Субсидии бюджетам бюджетной системы Российской Федерации (межбюджетные субсидии)</a:t>
          </a:r>
        </a:p>
      </dsp:txBody>
      <dsp:txXfrm>
        <a:off x="6018212" y="2980408"/>
        <a:ext cx="2076033" cy="865293"/>
      </dsp:txXfrm>
    </dsp:sp>
    <dsp:sp modelId="{5BFEEEB0-4705-41A6-A048-0C48A657F8F6}">
      <dsp:nvSpPr>
        <dsp:cNvPr id="0" name=""/>
        <dsp:cNvSpPr/>
      </dsp:nvSpPr>
      <dsp:spPr>
        <a:xfrm>
          <a:off x="5991292" y="4014027"/>
          <a:ext cx="2129873" cy="9191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4179171"/>
                <a:satOff val="0"/>
                <a:lumOff val="15294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4179171"/>
                <a:satOff val="0"/>
                <a:lumOff val="15294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4179171"/>
                <a:satOff val="0"/>
                <a:lumOff val="15294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4179171"/>
                <a:satOff val="0"/>
                <a:lumOff val="15294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4179171"/>
                <a:satOff val="0"/>
                <a:lumOff val="15294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4179171"/>
                <a:satOff val="0"/>
                <a:lumOff val="15294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Субвенции бюджетам бюджетной системы Российской Федерации</a:t>
          </a:r>
        </a:p>
      </dsp:txBody>
      <dsp:txXfrm>
        <a:off x="6018212" y="4040947"/>
        <a:ext cx="2076033" cy="865293"/>
      </dsp:txXfrm>
    </dsp:sp>
    <dsp:sp modelId="{3F367C26-679F-4D8B-9250-C8FBBFD41DEF}">
      <dsp:nvSpPr>
        <dsp:cNvPr id="0" name=""/>
        <dsp:cNvSpPr/>
      </dsp:nvSpPr>
      <dsp:spPr>
        <a:xfrm>
          <a:off x="5991292" y="5074566"/>
          <a:ext cx="2129873" cy="9191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4500646"/>
                <a:satOff val="0"/>
                <a:lumOff val="16471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4500646"/>
                <a:satOff val="0"/>
                <a:lumOff val="16471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4500646"/>
                <a:satOff val="0"/>
                <a:lumOff val="16471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4500646"/>
                <a:satOff val="0"/>
                <a:lumOff val="16471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Иные межбюджетные трансферты</a:t>
          </a:r>
        </a:p>
      </dsp:txBody>
      <dsp:txXfrm>
        <a:off x="6018212" y="5101486"/>
        <a:ext cx="2076033" cy="8652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1013A7-1A7D-42D9-B03A-BD7C12AD5311}" type="datetimeFigureOut">
              <a:rPr lang="ru-RU" smtClean="0"/>
              <a:pPr/>
              <a:t>10.09.2025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5DFCB3-C8F0-46BB-AA0E-0AA4C7970F1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5DFCB3-C8F0-46BB-AA0E-0AA4C7970F18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5DFCB3-C8F0-46BB-AA0E-0AA4C7970F18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10.09.2025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10.09.2025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10.09.2025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10.09.2025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10.09.2025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10.09.2025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10.09.2025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10.09.2025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10.09.2025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10.09.2025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10.09.2025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9BDCC3F-211F-48A3-A580-017D895D9FEC}" type="datetimeFigureOut">
              <a:rPr lang="ru-RU" smtClean="0"/>
              <a:pPr/>
              <a:t>10.09.2025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4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4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4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4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4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image" Target="../media/image17.png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1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4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4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4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4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7" Type="http://schemas.openxmlformats.org/officeDocument/2006/relationships/image" Target="../media/image4.pn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ShumjachiRSO.jpg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75857" y="0"/>
            <a:ext cx="5636498" cy="508614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3356992"/>
            <a:ext cx="6728792" cy="1368152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l"/>
            <a:r>
              <a:rPr lang="ru-RU" sz="6000" b="1" cap="all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Бюджет</a:t>
            </a:r>
            <a:br>
              <a:rPr lang="ru-RU" sz="6000" b="1" cap="all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</a:br>
            <a:r>
              <a:rPr lang="ru-RU" sz="6000" b="1" cap="all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для граждан </a:t>
            </a:r>
            <a:r>
              <a:rPr lang="ru-RU" sz="8000" b="1" cap="all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8000" b="1" cap="all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</a:br>
            <a:r>
              <a:rPr lang="ru-RU" sz="1200" cap="all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к проекту </a:t>
            </a:r>
            <a:r>
              <a:rPr lang="ru-RU" sz="1200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Решения </a:t>
            </a:r>
            <a:r>
              <a:rPr lang="ru-RU" sz="1200" dirty="0" err="1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Шямячского</a:t>
            </a:r>
            <a:r>
              <a:rPr lang="ru-RU" sz="1200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окружного </a:t>
            </a:r>
            <a:r>
              <a:rPr lang="ru-RU" sz="1200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Совета депутатов «О </a:t>
            </a:r>
            <a:r>
              <a:rPr lang="ru-RU" sz="1200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бюджете </a:t>
            </a:r>
            <a:r>
              <a:rPr lang="ru-RU" sz="1200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муниципального образования «Шумячский </a:t>
            </a:r>
            <a:r>
              <a:rPr lang="ru-RU" sz="1200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муниципальный округ» </a:t>
            </a:r>
            <a:r>
              <a:rPr lang="ru-RU" sz="1200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Смоленской области на </a:t>
            </a:r>
            <a:r>
              <a:rPr lang="ru-RU" sz="1200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1200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год и на плановый период </a:t>
            </a:r>
            <a:r>
              <a:rPr lang="ru-RU" sz="1200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sz="1200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200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2027 </a:t>
            </a:r>
            <a:r>
              <a:rPr lang="ru-RU" sz="1200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годов</a:t>
            </a:r>
            <a:r>
              <a:rPr lang="ru-RU" sz="1200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» </a:t>
            </a:r>
            <a:br>
              <a:rPr lang="ru-RU" sz="1200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( в редакции решения от 31.01.2025 года №5)   </a:t>
            </a:r>
            <a:endParaRPr lang="ru-RU" sz="8000" cap="all" dirty="0">
              <a:ln w="0"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2267744" y="1124744"/>
            <a:ext cx="7092280" cy="2677656"/>
          </a:xfrm>
          <a:prstGeom prst="rect">
            <a:avLst/>
          </a:prstGeom>
          <a:noFill/>
          <a:ln>
            <a:noFill/>
          </a:ln>
          <a:effectLst>
            <a:outerShdw blurRad="596900" dist="228600" dir="5400000" algn="ctr">
              <a:srgbClr val="000000">
                <a:alpha val="20000"/>
              </a:srgbClr>
            </a:outerShdw>
            <a:reflection blurRad="6350" stA="52000" endA="300" endPos="35000" dir="5400000" sy="-100000" algn="bl" rotWithShape="0"/>
            <a:softEdge rad="63500"/>
          </a:effectLst>
          <a:scene3d>
            <a:camera prst="perspectiveBelow"/>
            <a:lightRig rig="contrasting" dir="t">
              <a:rot lat="0" lon="0" rev="1500000"/>
            </a:lightRig>
          </a:scene3d>
          <a:sp3d z="6350" prstMaterial="metal">
            <a:bevelT w="88900" h="889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all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24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год</a:t>
            </a:r>
          </a:p>
          <a:p>
            <a:pPr algn="ctr"/>
            <a:r>
              <a:rPr lang="ru-RU" sz="24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и на плановый период </a:t>
            </a:r>
          </a:p>
          <a:p>
            <a:pPr algn="ctr"/>
            <a:r>
              <a:rPr lang="ru-RU" sz="4000" b="1" cap="all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2026-2027</a:t>
            </a:r>
          </a:p>
          <a:p>
            <a:pPr algn="ctr"/>
            <a:endParaRPr lang="ru-RU" sz="4000" b="1" cap="all" dirty="0">
              <a:ln w="9000" cmpd="sng">
                <a:solidFill>
                  <a:schemeClr val="accent5">
                    <a:lumMod val="75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годов</a:t>
            </a:r>
            <a:endParaRPr lang="ru-RU" sz="1200" b="1" cap="all" dirty="0">
              <a:ln w="9000" cmpd="sng">
                <a:solidFill>
                  <a:schemeClr val="accent5">
                    <a:lumMod val="75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3568" y="0"/>
            <a:ext cx="8460432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all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финансовое управление Администрации муниципального  образования </a:t>
            </a:r>
            <a:r>
              <a:rPr lang="ru-RU" b="1" cap="all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«</a:t>
            </a:r>
            <a:r>
              <a:rPr lang="ru-RU" b="1" cap="all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Шумячский </a:t>
            </a:r>
            <a:r>
              <a:rPr lang="ru-RU" b="1" cap="all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муниципальный округ» </a:t>
            </a:r>
          </a:p>
          <a:p>
            <a:pPr algn="ctr"/>
            <a:r>
              <a:rPr lang="ru-RU" b="1" cap="all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Смоленской </a:t>
            </a:r>
            <a:r>
              <a:rPr lang="ru-RU" b="1" cap="all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области</a:t>
            </a:r>
          </a:p>
        </p:txBody>
      </p:sp>
      <p:pic>
        <p:nvPicPr>
          <p:cNvPr id="13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774601" cy="10527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6064" y="-243408"/>
            <a:ext cx="8028384" cy="1152128"/>
          </a:xfrm>
        </p:spPr>
        <p:txBody>
          <a:bodyPr>
            <a:normAutofit/>
          </a:bodyPr>
          <a:lstStyle/>
          <a:p>
            <a:pPr algn="ctr"/>
            <a:r>
              <a:rPr lang="ru-RU" sz="32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Доходы бюджета</a:t>
            </a:r>
          </a:p>
        </p:txBody>
      </p:sp>
      <p:sp>
        <p:nvSpPr>
          <p:cNvPr id="11" name="Прямоугольник 10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10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39552" y="5733256"/>
            <a:ext cx="7344816" cy="107721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ДОХОДЫ БЮДЖЕТА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поступающие в бюджет денежные средства, за исключением средств, являющихся в соответствии с настоящим Кодексом источниками финансирования дефицита бюджета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18" name="Схема 17"/>
          <p:cNvGraphicFramePr/>
          <p:nvPr/>
        </p:nvGraphicFramePr>
        <p:xfrm>
          <a:off x="0" y="836712"/>
          <a:ext cx="8172400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54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budget_outgo.png"/>
          <p:cNvPicPr>
            <a:picLocks noChangeAspect="1"/>
          </p:cNvPicPr>
          <p:nvPr/>
        </p:nvPicPr>
        <p:blipFill>
          <a:blip r:embed="rId2" cstate="print">
            <a:lum bright="10000"/>
          </a:blip>
          <a:stretch>
            <a:fillRect/>
          </a:stretch>
        </p:blipFill>
        <p:spPr>
          <a:xfrm>
            <a:off x="0" y="3895447"/>
            <a:ext cx="2932421" cy="277391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075240" cy="620688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Как классифицируются расходы бюджета?</a:t>
            </a:r>
            <a:r>
              <a:rPr lang="ru-RU" sz="2800" b="1" cap="all" dirty="0">
                <a:ln w="0">
                  <a:solidFill>
                    <a:schemeClr val="accent5">
                      <a:lumMod val="75000"/>
                    </a:schemeClr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2800" b="1" cap="all" dirty="0">
                <a:ln w="0">
                  <a:solidFill>
                    <a:schemeClr val="accent5">
                      <a:lumMod val="75000"/>
                    </a:schemeClr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</a:br>
            <a:endParaRPr lang="ru-RU" sz="2800" b="1" cap="all" dirty="0">
              <a:ln w="0">
                <a:solidFill>
                  <a:schemeClr val="accent5">
                    <a:lumMod val="75000"/>
                  </a:schemeClr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764704"/>
            <a:ext cx="7560840" cy="864096"/>
          </a:xfrm>
        </p:spPr>
        <p:txBody>
          <a:bodyPr>
            <a:noAutofit/>
          </a:bodyPr>
          <a:lstStyle/>
          <a:p>
            <a:pPr marL="0" indent="360363" algn="just">
              <a:buNone/>
            </a:pPr>
            <a:r>
              <a:rPr lang="ru-RU" sz="1800" b="1" u="sng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БЮДЖЕТА </a:t>
            </a:r>
            <a:r>
              <a:rPr lang="ru-RU" sz="18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выплачиваемые из бюджета денежные          средства, за исключением средств, являющихся источниками финансирования дефицита бюджета.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11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1628800"/>
            <a:ext cx="83884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</a:t>
            </a:r>
          </a:p>
          <a:p>
            <a:pPr algn="just"/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Формирование расходов осуществляется в соответствии с расходными обязательствами, обусловленными установленным законодательством разграничением полномочий, исполнение которых должно происходить в очередном финансовом году за счет средств соответствующих бюджетов.</a:t>
            </a:r>
          </a:p>
          <a:p>
            <a:endParaRPr lang="ru-RU" dirty="0"/>
          </a:p>
        </p:txBody>
      </p:sp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55576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6104" y="-171400"/>
            <a:ext cx="7308304" cy="1340768"/>
          </a:xfrm>
        </p:spPr>
        <p:txBody>
          <a:bodyPr>
            <a:noAutofit/>
          </a:bodyPr>
          <a:lstStyle/>
          <a:p>
            <a:pPr algn="ctr"/>
            <a:r>
              <a:rPr lang="ru-RU" sz="32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Бюджетная классификация РОССИЙСКОЙ ФЕДЕРАЦИИ</a:t>
            </a:r>
          </a:p>
        </p:txBody>
      </p:sp>
      <p:sp>
        <p:nvSpPr>
          <p:cNvPr id="22" name="Содержимое 21"/>
          <p:cNvSpPr>
            <a:spLocks noGrp="1"/>
          </p:cNvSpPr>
          <p:nvPr>
            <p:ph idx="1"/>
          </p:nvPr>
        </p:nvSpPr>
        <p:spPr>
          <a:xfrm>
            <a:off x="-324544" y="1052736"/>
            <a:ext cx="8748464" cy="2232248"/>
          </a:xfrm>
        </p:spPr>
        <p:txBody>
          <a:bodyPr>
            <a:normAutofit fontScale="92500"/>
          </a:bodyPr>
          <a:lstStyle/>
          <a:p>
            <a:pPr algn="just">
              <a:buNone/>
            </a:pPr>
            <a:r>
              <a:rPr lang="ru-RU" sz="1800" dirty="0">
                <a:solidFill>
                  <a:schemeClr val="accent4">
                    <a:lumMod val="75000"/>
                  </a:schemeClr>
                </a:solidFill>
                <a:latin typeface="Arno Pro Caption" pitchFamily="18" charset="0"/>
              </a:rPr>
              <a:t>                      </a:t>
            </a:r>
            <a:r>
              <a:rPr lang="ru-RU" sz="1900" b="1" u="sng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Caption" pitchFamily="18" charset="0"/>
              </a:rPr>
              <a:t>Бюджетная классификация Российской Федерации</a:t>
            </a:r>
            <a:r>
              <a:rPr lang="ru-RU" sz="1900" b="1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Caption" pitchFamily="18" charset="0"/>
              </a:rPr>
              <a:t> </a:t>
            </a:r>
            <a:r>
              <a:rPr lang="ru-RU" sz="1800" dirty="0">
                <a:solidFill>
                  <a:schemeClr val="bg2">
                    <a:lumMod val="10000"/>
                  </a:schemeClr>
                </a:solidFill>
                <a:latin typeface="Arno Pro Caption" pitchFamily="18" charset="0"/>
              </a:rPr>
              <a:t>- это группировка доходов, расходов и источников финансирования дефицитов бюджетов бюджетной системы Российской Федерации, используемая для составления и исполнения бюджетов, а также группировка доходов, расходов и источников финансирования дефицитов бюджетов и (или) операций сектора государственного управления, используемая для ведения бюджетного (бухгалтерского) учета, составления бюджетной (бухгалтерской) и иной финансовой отчетности, обеспечивающей сопоставимость показателей бюджетов бюджетной системы Российской Федерации. (БК РФ статья 18 п.1)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12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187624" y="3356992"/>
            <a:ext cx="6516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Caption" pitchFamily="18" charset="0"/>
              </a:rPr>
              <a:t>Бюджетная классификация Российской Федерации включает: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331640" y="3789040"/>
            <a:ext cx="69492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no Pro Caption" pitchFamily="18" charset="0"/>
              </a:rPr>
              <a:t>классификацию доходов бюджетов;</a:t>
            </a:r>
          </a:p>
          <a:p>
            <a:pPr>
              <a:buFont typeface="Arial" pitchFamily="34" charset="0"/>
              <a:buChar char="•"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no Pro Caption" pitchFamily="18" charset="0"/>
              </a:rPr>
              <a:t>классификацию расходов бюджетов;</a:t>
            </a:r>
          </a:p>
          <a:p>
            <a:pPr>
              <a:buFont typeface="Arial" pitchFamily="34" charset="0"/>
              <a:buChar char="•"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no Pro Caption" pitchFamily="18" charset="0"/>
              </a:rPr>
              <a:t>классификацию источников финансирования дефицитов бюджетов;</a:t>
            </a:r>
          </a:p>
          <a:p>
            <a:pPr>
              <a:buFont typeface="Arial" pitchFamily="34" charset="0"/>
              <a:buChar char="•"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no Pro Caption" pitchFamily="18" charset="0"/>
              </a:rPr>
              <a:t>классификацию операций публично-правовых образований («классификация операций сектора государственного управления»).</a:t>
            </a:r>
          </a:p>
          <a:p>
            <a:endParaRPr lang="ru-RU" dirty="0">
              <a:latin typeface="Arno Pro Caption" pitchFamily="18" charset="0"/>
            </a:endParaRPr>
          </a:p>
        </p:txBody>
      </p:sp>
      <p:pic>
        <p:nvPicPr>
          <p:cNvPr id="2050" name="Picture 2" descr="C:\Documents and Settings\Сидоренкова\Рабочий стол\БЮДЖЕТ ДЛЯ ГРАЖДАН\пикчи\Mendapatkan-Modal-saat-Memulai-Usaha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232213"/>
            <a:ext cx="1907704" cy="1625788"/>
          </a:xfrm>
          <a:prstGeom prst="rect">
            <a:avLst/>
          </a:prstGeom>
          <a:noFill/>
        </p:spPr>
      </p:pic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171400"/>
            <a:ext cx="7956376" cy="1340768"/>
          </a:xfrm>
        </p:spPr>
        <p:txBody>
          <a:bodyPr>
            <a:noAutofit/>
          </a:bodyPr>
          <a:lstStyle/>
          <a:p>
            <a:pPr algn="ctr"/>
            <a:r>
              <a:rPr lang="ru-RU" sz="32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Ведомственная структура расходов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13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1052736"/>
            <a:ext cx="83884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just"/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Структура кода бюджетной классификации состоит из 20 знаков, которые применяются для всех бюджетов бюджетной системы Российской Федерации (ведомственная структура бюджетов)</a:t>
            </a: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0" y="2636912"/>
          <a:ext cx="8388420" cy="3179233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4194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94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87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648068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</a:tblGrid>
              <a:tr h="338750">
                <a:tc rowSpan="3" gridSpan="3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Код главного распорядителя бюджетных средств (ГРБС)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3" gridSpan="2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Код раздела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3" gridSpan="2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Код подраздела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 gridSpan="10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Код целевой статьи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sz="11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sz="11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sz="11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sz="11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sz="11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sz="11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sz="11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Код вида расхода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519">
                <a:tc gridSpan="3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10" vMerge="1">
                  <a:txBody>
                    <a:bodyPr/>
                    <a:lstStyle/>
                    <a:p>
                      <a:endParaRPr lang="ru-RU" sz="11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группа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подгруппа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элемент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2036"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Программная (</a:t>
                      </a:r>
                      <a:r>
                        <a:rPr lang="ru-RU" sz="10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непрограммная</a:t>
                      </a: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) статья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Направление расходов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8750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3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4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5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6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7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8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9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10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11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12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13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14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15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16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17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18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19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20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94428">
                <a:tc gridSpan="3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Уникальный код для каждого ГРБС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Разделы определяют отраслевое направление расходов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Подразделы детализируют направления в разделах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10">
                  <a:txBody>
                    <a:bodyPr/>
                    <a:lstStyle/>
                    <a:p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Целевые</a:t>
                      </a:r>
                      <a:r>
                        <a:rPr lang="ru-RU" sz="10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статьи – обеспечивают привязку бюджетных ассигнований к конкретным программам и их подпрограммам,  отдельным программным мероприятиям, не вошедшим в подпрограммы, основным мероприятиям , и (или) </a:t>
                      </a:r>
                      <a:r>
                        <a:rPr lang="ru-RU" sz="1000" b="1" baseline="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непрогрииным</a:t>
                      </a:r>
                      <a:r>
                        <a:rPr lang="ru-RU" sz="10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направлением деятельности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kumimoji="0" lang="ru-RU" sz="1000" b="1" kern="1200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Виды расходов - указывают вид</a:t>
                      </a:r>
                    </a:p>
                    <a:p>
                      <a:r>
                        <a:rPr kumimoji="0" lang="ru-RU" sz="1000" b="1" kern="1200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бюджетных ассигнований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8750">
                <a:tc gridSpan="20">
                  <a:txBody>
                    <a:bodyPr/>
                    <a:lstStyle/>
                    <a:p>
                      <a:pPr algn="l"/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55576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315416"/>
            <a:ext cx="7956376" cy="1340768"/>
          </a:xfrm>
        </p:spPr>
        <p:txBody>
          <a:bodyPr>
            <a:noAutofit/>
          </a:bodyPr>
          <a:lstStyle/>
          <a:p>
            <a:pPr algn="ctr"/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2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Что такое дорожный фонд?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14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15616" y="620688"/>
            <a:ext cx="6552728" cy="156966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6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ДОРОЖНЫЙ ФОНД</a:t>
            </a:r>
            <a:r>
              <a:rPr lang="ru-RU" sz="16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- это часть средств бюджета, подлежащая использованию в целях финансового обеспечения дорожной деятельности в отношении автомобильных дорог общего пользования, а также капитального ремонта и ремонта дворовых территорий многоквартирных домов, проездов к дворовым территориям многоквартирных домов населенных пунктов. (БК РФ ст.179.4)</a:t>
            </a:r>
          </a:p>
        </p:txBody>
      </p:sp>
      <p:graphicFrame>
        <p:nvGraphicFramePr>
          <p:cNvPr id="14" name="Схема 13"/>
          <p:cNvGraphicFramePr/>
          <p:nvPr/>
        </p:nvGraphicFramePr>
        <p:xfrm>
          <a:off x="107504" y="2420888"/>
          <a:ext cx="8280920" cy="4192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man-with-blue-question-mark-e1329859110222.jpg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32240" y="0"/>
            <a:ext cx="1700808" cy="148478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80528" y="0"/>
            <a:ext cx="8244408" cy="98072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Какие этапы проходит</a:t>
            </a:r>
            <a:br>
              <a:rPr lang="ru-RU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     бюджет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84784"/>
            <a:ext cx="8208912" cy="3240360"/>
          </a:xfrm>
        </p:spPr>
        <p:txBody>
          <a:bodyPr>
            <a:normAutofit/>
          </a:bodyPr>
          <a:lstStyle/>
          <a:p>
            <a:pPr marL="0" indent="539750" algn="just">
              <a:buNone/>
            </a:pPr>
            <a:r>
              <a:rPr lang="ru-RU" sz="24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Составление и утверждение </a:t>
            </a:r>
            <a:r>
              <a:rPr lang="ru-RU" sz="2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-RU" sz="24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– сложный и многоуровневый процесс, основанный на правовых нормах. Формирование, рассмотрение и утверждение </a:t>
            </a:r>
            <a:r>
              <a:rPr lang="ru-RU" sz="2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-RU" sz="24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происходят ежегодно.   </a:t>
            </a:r>
          </a:p>
          <a:p>
            <a:pPr marL="0" indent="539750" algn="just">
              <a:buNone/>
            </a:pPr>
            <a:r>
              <a:rPr lang="ru-RU" sz="24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Порядок составления, рассмотрения, утверждения и исполнения бюджета называется </a:t>
            </a:r>
            <a:endParaRPr lang="ru-RU" sz="24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79512" y="3861048"/>
            <a:ext cx="8676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БЮДЖЕТНЫЙ ПРОЦЕСС.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15</a:t>
            </a:r>
          </a:p>
        </p:txBody>
      </p:sp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7632848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Бюджетный процесс состоит из пяти стадий: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628800"/>
          <a:ext cx="8316416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/>
          <p:cNvSpPr/>
          <p:nvPr/>
        </p:nvSpPr>
        <p:spPr>
          <a:xfrm rot="54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16</a:t>
            </a:r>
          </a:p>
        </p:txBody>
      </p:sp>
      <p:pic>
        <p:nvPicPr>
          <p:cNvPr id="8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755576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 rot="54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17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1561" y="0"/>
            <a:ext cx="77048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Times New Roman" pitchFamily="18" charset="0"/>
              </a:rPr>
              <a:t>II. </a:t>
            </a:r>
            <a:r>
              <a:rPr lang="ru-RU" sz="32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Times New Roman" pitchFamily="18" charset="0"/>
              </a:rPr>
              <a:t>ОБЩИЕ ХАРАКТЕРИСТИКИ </a:t>
            </a:r>
            <a:r>
              <a:rPr lang="ru-RU" sz="32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Times New Roman" pitchFamily="18" charset="0"/>
              </a:rPr>
              <a:t> </a:t>
            </a:r>
            <a:r>
              <a:rPr lang="ru-RU" sz="32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Times New Roman" pitchFamily="18" charset="0"/>
              </a:rPr>
              <a:t>БЮДЖЕТА</a:t>
            </a: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2164739810"/>
              </p:ext>
            </p:extLst>
          </p:nvPr>
        </p:nvGraphicFramePr>
        <p:xfrm>
          <a:off x="0" y="1124744"/>
          <a:ext cx="8388424" cy="5661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 rot="54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18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4023565"/>
              </p:ext>
            </p:extLst>
          </p:nvPr>
        </p:nvGraphicFramePr>
        <p:xfrm>
          <a:off x="179512" y="1124744"/>
          <a:ext cx="8136902" cy="591227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5922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3610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7606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Показатели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Единица</a:t>
                      </a:r>
                      <a:r>
                        <a:rPr lang="ru-RU" sz="1400" baseline="0" dirty="0"/>
                        <a:t> измерения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2023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2024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2025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2026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2027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Объем промышленного производства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млн. рублей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69</a:t>
                      </a:r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88</a:t>
                      </a:r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</a:t>
                      </a:r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</a:t>
                      </a:r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83</a:t>
                      </a:r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Темпы роста объема промышленного производства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% к предыдущему году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149,2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101,3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91,7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96,5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98,5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0227"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Объем реализации продукции сельского хозяйства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млн. рублей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63</a:t>
                      </a:r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3,8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78</a:t>
                      </a:r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63</a:t>
                      </a:r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0227">
                <a:tc>
                  <a:txBody>
                    <a:bodyPr/>
                    <a:lstStyle/>
                    <a:p>
                      <a:pPr algn="l"/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Темп роста объема реализации продукции сельского хозяйства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% к предыдущему году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88</a:t>
                      </a:r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101,</a:t>
                      </a:r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0227"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Фонд заработной платы работников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млн. рублей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408,3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418,3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426,7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435,1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443,6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9436"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Численность населения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тыс. человек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8 479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8 196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</a:t>
                      </a:r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974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7 524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7 374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80227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Номинальная начисленная среднемесячная заработная плата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тыс.рублей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32,9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34,2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35,6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37,0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38,4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191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Темпы</a:t>
                      </a:r>
                      <a:r>
                        <a:rPr lang="ru-RU" sz="1400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роста с</a:t>
                      </a:r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реднемесячной</a:t>
                      </a:r>
                      <a:r>
                        <a:rPr lang="ru-RU" sz="1400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номинальной начисленной заработной</a:t>
                      </a:r>
                      <a:r>
                        <a:rPr lang="ru-RU" sz="1400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платы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% к предыдущему году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110,</a:t>
                      </a:r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103,</a:t>
                      </a:r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103,</a:t>
                      </a:r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55576" y="260648"/>
            <a:ext cx="77768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ПОКАЗАТЕЛИ СОЦИАЛЬНО-ЭКОНОМИЧЕСКОГО РАЗВИТИЯ НА </a:t>
            </a:r>
            <a:r>
              <a:rPr lang="ru-RU" sz="20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2025 </a:t>
            </a:r>
            <a:r>
              <a:rPr lang="ru-RU" sz="20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 И НА ПЛАНОВЫЙ ПЕРИОД </a:t>
            </a:r>
            <a:r>
              <a:rPr lang="ru-RU" sz="20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2026-2027 </a:t>
            </a:r>
            <a:r>
              <a:rPr lang="ru-RU" sz="20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ГГ.</a:t>
            </a:r>
          </a:p>
        </p:txBody>
      </p:sp>
      <p:pic>
        <p:nvPicPr>
          <p:cNvPr id="8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7920880" cy="1152128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3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23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/>
                <a:latin typeface="Arno Pro Smbd" pitchFamily="18" charset="0"/>
              </a:rPr>
              <a:t>ОСНОВНЫЕ НАПРАВЛЕНИЯ БЮДЖЕТНОЙ ПОЛИТИКИ МУНИЦИПАЛЬНОГО ОБРАЗОВАНИЯ «ШУМЯЧСКИЙ </a:t>
            </a:r>
            <a:r>
              <a:rPr lang="ru-RU" sz="14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/>
                <a:latin typeface="Arno Pro Smbd" pitchFamily="18" charset="0"/>
              </a:rPr>
              <a:t>муниципальный округ» </a:t>
            </a:r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/>
                <a:latin typeface="Arno Pro Smbd" pitchFamily="18" charset="0"/>
              </a:rPr>
              <a:t>СМОЛЕНСКОЙ ОБЛАСТИ НА </a:t>
            </a:r>
            <a:r>
              <a:rPr lang="ru-RU" sz="14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/>
                <a:latin typeface="Arno Pro Smbd" pitchFamily="18" charset="0"/>
              </a:rPr>
              <a:t>2025 </a:t>
            </a:r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/>
                <a:latin typeface="Arno Pro Smbd" pitchFamily="18" charset="0"/>
              </a:rPr>
              <a:t>ГОД И </a:t>
            </a:r>
            <a:r>
              <a:rPr lang="ru-RU" sz="14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/>
                <a:latin typeface="Arno Pro Smbd" pitchFamily="18" charset="0"/>
              </a:rPr>
              <a:t>НА ПЛАНОВЫЙ </a:t>
            </a:r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/>
                <a:latin typeface="Arno Pro Smbd" pitchFamily="18" charset="0"/>
              </a:rPr>
              <a:t>ПЕРИОД  </a:t>
            </a:r>
            <a:r>
              <a:rPr lang="ru-RU" sz="14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/>
                <a:latin typeface="Arno Pro Smbd" pitchFamily="18" charset="0"/>
              </a:rPr>
              <a:t>2026 </a:t>
            </a:r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/>
                <a:latin typeface="Arno Pro Smbd" pitchFamily="18" charset="0"/>
              </a:rPr>
              <a:t>и </a:t>
            </a:r>
            <a:r>
              <a:rPr lang="ru-RU" sz="14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/>
                <a:latin typeface="Arno Pro Smbd" pitchFamily="18" charset="0"/>
              </a:rPr>
              <a:t>2027 </a:t>
            </a:r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/>
                <a:latin typeface="Arno Pro Smbd" pitchFamily="18" charset="0"/>
              </a:rPr>
              <a:t>ГОДОВ</a:t>
            </a:r>
            <a:r>
              <a:rPr lang="ru-RU" sz="2400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2400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</a:rPr>
            </a:br>
            <a:endParaRPr lang="ru-RU" sz="2300" b="1" cap="all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323528" y="1124744"/>
            <a:ext cx="7992888" cy="5544616"/>
          </a:xfrm>
        </p:spPr>
        <p:txBody>
          <a:bodyPr>
            <a:noAutofit/>
          </a:bodyPr>
          <a:lstStyle/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-концентрация расходов на первоочередных и приоритетных направлениях, в том числе на  достижении целей  и результатов  региональных проектов, направленных на реализацию национальных  проектов;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-сохранение достигнутых соотношений к среднемесячному доходу от трудовой деятельности средней заработной платы отдельных категорий работников бюджетной сферы, поименованных в указах Президента Российской Федерации;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-обеспечение выплаты заработной платы работникам организаций бюджетной сферы не ниже минимального размера оплаты труда, устанавливаемого на федеральном уровне;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-повышение реалистичности и минимизация рисков несбалансированности бюджета;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-обеспечение бесперебойного финансирования действующих расходных обязательств;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-недопущение принятия новых расходных обязательств, не обеспеченных источниками финансирования;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участие в областных и федеральных программах;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реализацию мер социальной поддержки населения, в первую очередь исходя из адресности и нуждаемости граждан;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применение нормативов материально-технического обеспечения органов местного самоуправления;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планирование бюджетных ассигнований осуществлять по принципу: бережливость и максимальная отдача, снижение неэффективных трат бюджета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округа,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пересмотр бюджетных затрат на закупку товаров, работ и услуг для муниципальных нужд и нужд муниципальных учреждений, а также иных возможных к сокращению расходов;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выполнение условий соглашения о мерах по социально – экономическому развитию и оздоровлению муниципальных финансов, а также исполнение муниципальным образованием «Шумячский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муниципальный округ»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Смоленской области обязательств, предусмотренных указанным соглашением; 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обеспечение прозрачности (открытости) и публичности процесса управления общественными финансами, гарантирующих обществу право на доступ к открытым государственным данным, в том числе в рамках размещения финансовой и иной информации о бюджете и бюджетном процессе на едином портале бюджетной системы Российской Федерации, а также на официальном сайте Администрации муниципального образования «Шумячский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муниципальный округ»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Смоленской области, размещение основных положений решения о бюджете муниципального образования «Шумячский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муниципальный округ»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Смоленской области в формате «Бюджет для граждан» в социальных сетях.</a:t>
            </a:r>
          </a:p>
          <a:p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19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karta_VDhUB4w.jpg"/>
          <p:cNvPicPr>
            <a:picLocks noChangeAspect="1"/>
          </p:cNvPicPr>
          <p:nvPr/>
        </p:nvPicPr>
        <p:blipFill>
          <a:blip r:embed="rId2" cstate="print">
            <a:lum bright="20000"/>
          </a:blip>
          <a:stretch>
            <a:fillRect/>
          </a:stretch>
        </p:blipFill>
        <p:spPr>
          <a:xfrm>
            <a:off x="3851920" y="4293096"/>
            <a:ext cx="4485882" cy="2891504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283152" cy="49006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Уважаемые жители Шумячского </a:t>
            </a:r>
            <a:r>
              <a:rPr lang="ru-RU" sz="24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муниципального округа!</a:t>
            </a:r>
            <a:endParaRPr lang="ru-RU" sz="2400" b="1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latin typeface="Arial Black" pitchFamily="34" charset="0"/>
              </a:rPr>
              <a:t>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1124744"/>
            <a:ext cx="8388424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Организация работы по составлению и публикации «Бюджета для граждан» утверждена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Постановлением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Администрации муниципального образования «Шумячский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муниципальный округ»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Смоленской области от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25.06.2025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года №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537.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  <a:p>
            <a:pPr algn="just"/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«Бюджет для граждан»  познакомит вас с положениями основного финансового документа муниципального образования «Шумячский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муниципальный округ»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Смоленской области.  Представленная информация предназначена для широкого круга пользователей и будет интересна и полезна всем категориям населения, так как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 муниципального образования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затрагивает интересы каждого жителя муниципального образования «Шумячский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муниципальный округ»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Смоленской области. </a:t>
            </a:r>
          </a:p>
          <a:p>
            <a:pPr algn="just"/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Мы постарались в доступной и понятной форме для граждан довести основные показатели бюджета муниципального образования. «Бюджет для граждан» нацелен на получение обратной связи от граждан, которым интересны современные проблемы муниципальных финансов в Шумячском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округе.</a:t>
            </a:r>
            <a:endParaRPr lang="ru-RU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ru-RU" b="1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179512" y="5657671"/>
            <a:ext cx="817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Начальник Финансового управления</a:t>
            </a:r>
          </a:p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Администрации муниципального </a:t>
            </a:r>
          </a:p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образования «Шумячский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муниципальный</a:t>
            </a:r>
          </a:p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округ» Смоленской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области                    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Т.В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Павлова</a:t>
            </a:r>
            <a:endParaRPr lang="ru-RU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0"/>
            <a:ext cx="7704856" cy="1457400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3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23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ОСНОВНЫЕ НАПРАВЛЕНИЯ</a:t>
            </a:r>
            <a:b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</a:br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НАЛОГОВОЙ ПОЛИТИКИ МУНИЦИПАЛЬНОГО ОБРАЗОВАНИЯ «ШУМЯЧСКИЙ </a:t>
            </a:r>
            <a:r>
              <a:rPr lang="ru-RU" sz="14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МУНИЦИПАЛЬНЫЙ ОКРУГ» </a:t>
            </a:r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СМОЛЕНСКОЙ ОБЛАСТИ НА </a:t>
            </a:r>
            <a:r>
              <a:rPr lang="ru-RU" sz="14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2025 </a:t>
            </a:r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ГОД И ПЛАНОВЫЙ ПЕРИОД </a:t>
            </a:r>
            <a:r>
              <a:rPr lang="ru-RU" sz="14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2026 </a:t>
            </a:r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и </a:t>
            </a:r>
            <a:r>
              <a:rPr lang="ru-RU" sz="14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2027 </a:t>
            </a:r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ГОДОВ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</a:br>
            <a:endParaRPr lang="ru-RU" sz="2300" b="1" cap="all" dirty="0">
              <a:ln w="0"/>
              <a:solidFill>
                <a:schemeClr val="accent5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0" y="1412776"/>
            <a:ext cx="8388424" cy="5256584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              Мобилизация доходов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Мобилизация доходов</a:t>
            </a:r>
          </a:p>
          <a:p>
            <a:pPr>
              <a:buNone/>
            </a:pP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В 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целях мобилизации доходов в 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 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муниципального образования «Шумячский 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муниципальный округ» 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Смоленской области планируется проведение следующих мероприятий:</a:t>
            </a:r>
          </a:p>
          <a:p>
            <a:pPr>
              <a:buNone/>
            </a:pP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- 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продолжение работы, направленной на повышение объемов поступлений в бюджет муниципального образования «Шумячский 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муниципальный округ» 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Смоленской области 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налога 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доходы физических лиц за счет создания условий для роста общего объема фонда оплаты труда, легализации «теневой» заработной 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платы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доведение ее до среднеотраслевого уровня, а также проведения мероприятий по сокращению задолженности по налогу на доходы физических лиц;</a:t>
            </a:r>
          </a:p>
          <a:p>
            <a:pPr>
              <a:buNone/>
            </a:pP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- 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вовлечение граждан в предпринимательскую деятельность и сокращение неформальной занятости, в том числе путем перехода граждан на применение налога на профессиональный доход;</a:t>
            </a:r>
          </a:p>
          <a:p>
            <a:pPr>
              <a:buNone/>
            </a:pP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- 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усиление работы по погашению задолженности по налоговым платежам;</a:t>
            </a:r>
          </a:p>
          <a:p>
            <a:pPr>
              <a:buNone/>
            </a:pP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- 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актуализация работы по расширению налоговой базы по имущественным налогам путем выявления и включения в налогооблагаемую базу недвижимого имущества и земельных участков, которые до настоящего времени не зарегистрированы или зарегистрированы с указанием неполных (неактуальных) сведений, необходимых для исчисления налогов.</a:t>
            </a:r>
          </a:p>
          <a:p>
            <a:pPr>
              <a:buNone/>
            </a:pP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В 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целях формирования комфортной потребительской среды будет продолжена работа по созданию условий для развития малых форматов торговли в муниципальном образовании «Шумячский 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муниципальный округ» 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Смоленской области, в том числе легализации незаконно установленных нестационарных торговых объектов, что в свою очередь обеспечит рост налоговых поступлений в 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 муниципального округа. </a:t>
            </a:r>
            <a:endParaRPr lang="ru-RU" sz="19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>
              <a:latin typeface="Arial Black" pitchFamily="34" charset="0"/>
            </a:endParaRPr>
          </a:p>
          <a:p>
            <a:pPr algn="ctr"/>
            <a:r>
              <a:rPr lang="ru-RU" sz="3200" dirty="0">
                <a:latin typeface="Arial Black" pitchFamily="34" charset="0"/>
              </a:rPr>
              <a:t>20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0"/>
            <a:ext cx="7704856" cy="1457400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3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23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ОСНОВНЫЕ НАПРАВЛЕНИЯ</a:t>
            </a:r>
            <a:b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</a:br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НАЛОГОВОЙ ПОЛИТИКИ МУНИЦИПАЛЬНОГО ОБРАЗОВАНИЯ «ШУМЯЧСКИЙ </a:t>
            </a:r>
            <a:r>
              <a:rPr lang="ru-RU" sz="14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МУНИЦИПАЛЬНЫЙ ОКРУГ» </a:t>
            </a:r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СМОЛЕНСКОЙ ОБЛАСТИ НА </a:t>
            </a:r>
            <a:r>
              <a:rPr lang="ru-RU" sz="14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2025 </a:t>
            </a:r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ГОД И </a:t>
            </a:r>
            <a:r>
              <a:rPr lang="ru-RU" sz="1400" b="1" dirty="0" err="1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пЛАНОВЫЙ</a:t>
            </a:r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 ПЕРИОД </a:t>
            </a:r>
            <a:r>
              <a:rPr lang="ru-RU" sz="14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2026 </a:t>
            </a:r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и </a:t>
            </a:r>
            <a:r>
              <a:rPr lang="ru-RU" sz="14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2027 </a:t>
            </a:r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ГОДОВ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</a:br>
            <a:endParaRPr lang="ru-RU" sz="2300" b="1" cap="all" dirty="0">
              <a:ln w="0"/>
              <a:solidFill>
                <a:schemeClr val="accent5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467544" y="1412776"/>
            <a:ext cx="7416824" cy="5256584"/>
          </a:xfrm>
        </p:spPr>
        <p:txBody>
          <a:bodyPr>
            <a:normAutofit fontScale="25000" lnSpcReduction="20000"/>
          </a:bodyPr>
          <a:lstStyle/>
          <a:p>
            <a:pPr marL="0" lvl="0" indent="3429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5200" b="1" dirty="0"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sz="5200" b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2) Совершенствование налогового администрирования</a:t>
            </a: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</a:p>
          <a:p>
            <a:pPr marL="0" lvl="0" indent="3429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sz="5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3429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целях совершенствования налогового администрирования следует продолжить работу:</a:t>
            </a:r>
          </a:p>
          <a:p>
            <a:pPr marL="0" lvl="0" indent="3429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по повышению ответственности администраторов доходов бюджета муниципального образования «Шумячский </a:t>
            </a:r>
            <a:r>
              <a:rPr lang="ru-RU" sz="52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муниципальный округ» </a:t>
            </a: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Смоленской области за эффективное прогнозирование, своевременность, полноту поступления и сокращение задолженности администрируемых платежей;</a:t>
            </a:r>
          </a:p>
          <a:p>
            <a:pPr marL="0" lvl="0" indent="3429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по взаимодействию органов власти всех уровней и органов местного самоуправления, в рамках деятельности межведомственных рабочих групп (комиссий) по контролю за поступлением платежей, в целях увеличения собираемости налогов и сборов, поступающих в </a:t>
            </a:r>
            <a:r>
              <a:rPr lang="ru-RU" sz="52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бюджет </a:t>
            </a: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муниципального образования «Шумячский </a:t>
            </a:r>
            <a:r>
              <a:rPr lang="ru-RU" sz="52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муниципальный округ» </a:t>
            </a: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Смоленской области, и сокращения недоимки;</a:t>
            </a:r>
          </a:p>
          <a:p>
            <a:pPr marL="0" lvl="0" indent="3429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по актуализации на постоянной основе сведений, предоставляемых органами, осуществляющими регистрацию и учет объектов недвижимого имущества, в УФНС России по Смоленской области;</a:t>
            </a:r>
          </a:p>
          <a:p>
            <a:pPr marL="0" lvl="0" indent="3429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по проведению органами местного самоуправления муниципального образования «Шумячский </a:t>
            </a:r>
            <a:r>
              <a:rPr lang="ru-RU" sz="52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муниципальный округ» </a:t>
            </a: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Смоленской области совместно с территориальными налоговыми органами индивидуальной работы с физическими лицами, имеющими задолженность в бюджет по имущественным налогам, информирование работодателей сотрудников, имеющих задолженность по имущественным налогам.</a:t>
            </a:r>
          </a:p>
          <a:p>
            <a:pPr marL="0" lvl="0" indent="3429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наполнения доходной базы </a:t>
            </a:r>
            <a:r>
              <a:rPr lang="ru-RU" sz="52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бюджета </a:t>
            </a: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 счет увеличения собираемости земельного налога будет активизирована работа в рамках муниципального земельного контроля с целью выявления фактов использования земельных участков не по целевому назначению (неиспользования), а также фактов самовольного занятия земельных участков и использования земельных участков без оформленных в установленном порядке правоустанавливающих документов.</a:t>
            </a:r>
          </a:p>
          <a:p>
            <a:pPr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>
              <a:latin typeface="Arial Black" pitchFamily="34" charset="0"/>
            </a:endParaRPr>
          </a:p>
          <a:p>
            <a:pPr algn="ctr"/>
            <a:r>
              <a:rPr lang="ru-RU" sz="3200" dirty="0">
                <a:latin typeface="Arial Black" pitchFamily="34" charset="0"/>
              </a:rPr>
              <a:t>21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karta_VDhUB4w.jpg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699792" y="332655"/>
            <a:ext cx="5688632" cy="4565877"/>
          </a:xfrm>
          <a:prstGeom prst="rect">
            <a:avLst/>
          </a:prstGeom>
          <a:effectLst>
            <a:softEdge rad="635000"/>
          </a:effectLst>
        </p:spPr>
      </p:pic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0970372"/>
              </p:ext>
            </p:extLst>
          </p:nvPr>
        </p:nvGraphicFramePr>
        <p:xfrm>
          <a:off x="179512" y="1196752"/>
          <a:ext cx="8136904" cy="5661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22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99592" y="0"/>
            <a:ext cx="7416824" cy="1323439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ОСНОВНЫЕ ХАРАКТЕРИСТИКИ </a:t>
            </a:r>
            <a:r>
              <a:rPr lang="ru-RU" sz="20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БЮДЖЕТА </a:t>
            </a:r>
            <a:r>
              <a:rPr lang="ru-RU" sz="20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МУНИЦИПАЛЬНОГО ОБРАЗОВАНИЯ «ШУМЯЧСКИЙ </a:t>
            </a:r>
            <a:r>
              <a:rPr lang="ru-RU" sz="20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МУНИЦИПАЛЬНЫЙ ОКРУГ» </a:t>
            </a:r>
            <a:r>
              <a:rPr lang="ru-RU" sz="20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СМОЛЕНСКОЙ ОБЛАСТИ </a:t>
            </a:r>
            <a:r>
              <a:rPr lang="ru-RU" sz="20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         В 2023 </a:t>
            </a:r>
            <a:r>
              <a:rPr lang="ru-RU" sz="20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– </a:t>
            </a:r>
            <a:r>
              <a:rPr lang="ru-RU" sz="20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2027 </a:t>
            </a:r>
            <a:r>
              <a:rPr lang="ru-RU" sz="20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ГОДАХ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452320" y="836712"/>
            <a:ext cx="9102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23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66684" y="260648"/>
            <a:ext cx="6768752" cy="156966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Структура и объем муниципального долга муниципального образования «Шумячский </a:t>
            </a:r>
            <a:r>
              <a:rPr lang="ru-RU" sz="24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муниципальный округ» </a:t>
            </a:r>
            <a:r>
              <a:rPr lang="ru-RU" sz="2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Смоленской области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1381838"/>
              </p:ext>
            </p:extLst>
          </p:nvPr>
        </p:nvGraphicFramePr>
        <p:xfrm>
          <a:off x="683566" y="2372463"/>
          <a:ext cx="7381326" cy="271272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2302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02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02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02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3022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3022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054503"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 состоянию на 1 января </a:t>
                      </a:r>
                      <a:r>
                        <a:rPr lang="ru-RU" sz="1400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</a:t>
                      </a:r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года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 состоянию на 1 января </a:t>
                      </a:r>
                      <a:r>
                        <a:rPr lang="ru-RU" sz="1400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</a:t>
                      </a:r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года</a:t>
                      </a:r>
                    </a:p>
                    <a:p>
                      <a:pPr algn="ctr"/>
                      <a:endParaRPr lang="ru-RU" sz="14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 состоянию на 1 января </a:t>
                      </a:r>
                      <a:r>
                        <a:rPr lang="ru-RU" sz="1400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</a:t>
                      </a:r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года</a:t>
                      </a:r>
                    </a:p>
                    <a:p>
                      <a:pPr algn="ctr"/>
                      <a:endParaRPr lang="ru-RU" sz="14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 состоянию на 1 января </a:t>
                      </a:r>
                      <a:r>
                        <a:rPr lang="ru-RU" sz="1400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 </a:t>
                      </a:r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года</a:t>
                      </a:r>
                    </a:p>
                    <a:p>
                      <a:pPr algn="ctr"/>
                      <a:endParaRPr lang="ru-RU" sz="14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 состоянию на 1 января </a:t>
                      </a:r>
                      <a:r>
                        <a:rPr lang="ru-RU" sz="1400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2027 </a:t>
                      </a:r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года</a:t>
                      </a:r>
                    </a:p>
                    <a:p>
                      <a:pPr algn="ctr"/>
                      <a:endParaRPr lang="ru-RU" sz="14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6002">
                <a:tc>
                  <a:txBody>
                    <a:bodyPr/>
                    <a:lstStyle/>
                    <a:p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Кредиты кредитных организаций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0, 0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1751">
                <a:tc>
                  <a:txBody>
                    <a:bodyPr/>
                    <a:lstStyle/>
                    <a:p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Бюджетные кредиты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911,8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911,8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911,8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911,8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820,6</a:t>
                      </a:r>
                      <a:endParaRPr lang="ru-RU" sz="14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7500">
                <a:tc>
                  <a:txBody>
                    <a:bodyPr/>
                    <a:lstStyle/>
                    <a:p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911,8 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911, 8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911, 8</a:t>
                      </a:r>
                      <a:endParaRPr lang="ru-RU" sz="14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911, 8</a:t>
                      </a:r>
                      <a:endParaRPr lang="ru-RU" sz="14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820,6</a:t>
                      </a:r>
                      <a:endParaRPr lang="ru-RU" sz="14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380312" y="1268760"/>
            <a:ext cx="936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24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3568" y="0"/>
            <a:ext cx="78720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Расходы на обслуживание долговых обязательств</a:t>
            </a: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0244154"/>
              </p:ext>
            </p:extLst>
          </p:nvPr>
        </p:nvGraphicFramePr>
        <p:xfrm>
          <a:off x="72008" y="1200329"/>
          <a:ext cx="8244408" cy="503698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2995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62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62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569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154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5170"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</a:rPr>
                        <a:t>2023 </a:t>
                      </a:r>
                      <a:r>
                        <a:rPr lang="ru-RU" sz="1600" dirty="0">
                          <a:solidFill>
                            <a:schemeClr val="bg1"/>
                          </a:solidFill>
                        </a:rPr>
                        <a:t>год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</a:rPr>
                        <a:t>2024 </a:t>
                      </a:r>
                      <a:r>
                        <a:rPr lang="ru-RU" sz="1600" dirty="0">
                          <a:solidFill>
                            <a:schemeClr val="bg1"/>
                          </a:solidFill>
                        </a:rPr>
                        <a:t>год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</a:rPr>
                        <a:t>2025 </a:t>
                      </a:r>
                      <a:r>
                        <a:rPr lang="ru-RU" sz="1600" dirty="0">
                          <a:solidFill>
                            <a:schemeClr val="bg1"/>
                          </a:solidFill>
                        </a:rPr>
                        <a:t>год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</a:rPr>
                        <a:t>2026 </a:t>
                      </a:r>
                      <a:r>
                        <a:rPr lang="ru-RU" sz="1600" dirty="0">
                          <a:solidFill>
                            <a:schemeClr val="bg1"/>
                          </a:solidFill>
                        </a:rPr>
                        <a:t>год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5726"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Объем бюджетных ассигнований (тыс.руб.)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0,9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0,9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1,0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1,0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33434"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Процент от объема расходов местного бюджета, за исключением объема расходов, осуществляемых за счет субвенций, предоставляемых</a:t>
                      </a:r>
                      <a:r>
                        <a:rPr lang="ru-RU" sz="1600" b="0" baseline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 из бюджетов бюджетной системы (%)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0,001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0,001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0,001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0,001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52652">
                <a:tc gridSpan="5">
                  <a:txBody>
                    <a:bodyPr/>
                    <a:lstStyle/>
                    <a:p>
                      <a:pPr algn="just"/>
                      <a:r>
                        <a:rPr lang="ru-RU" sz="1600" b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В соответствии с Бюджетным кодексом РФ объем расходов на обслуживание муниципального долга не должен превышать 15%</a:t>
                      </a:r>
                      <a:r>
                        <a:rPr lang="ru-RU" sz="1600" b="0" baseline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 от объема расходов </a:t>
                      </a:r>
                      <a:r>
                        <a:rPr lang="ru-RU" sz="1600" b="0" baseline="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бюджета</a:t>
                      </a:r>
                      <a:r>
                        <a:rPr lang="ru-RU" sz="1600" b="0" baseline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, за исключением объема расходов, которые осуществляются за счет субвенций, предоставляемых из бюджетов бюджетной системы.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8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25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3568" y="0"/>
            <a:ext cx="78720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Динамика объема муниципального долга муниципального образования «Шумячский </a:t>
            </a:r>
            <a:r>
              <a:rPr lang="ru-RU" sz="2400" b="1" i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муниципальный округ» Смоленской </a:t>
            </a:r>
            <a:r>
              <a:rPr lang="ru-RU" sz="2400" b="1" i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области</a:t>
            </a: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4199402858"/>
              </p:ext>
            </p:extLst>
          </p:nvPr>
        </p:nvGraphicFramePr>
        <p:xfrm>
          <a:off x="0" y="1208816"/>
          <a:ext cx="8244408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452320" y="980728"/>
            <a:ext cx="9102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rot="16200000">
            <a:off x="5373216" y="3087216"/>
            <a:ext cx="6858000" cy="68356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27584" y="0"/>
            <a:ext cx="756084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Сведения об объеме муниципального долга и </a:t>
            </a:r>
            <a:r>
              <a:rPr lang="ru-RU" sz="17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дефицита </a:t>
            </a:r>
            <a:r>
              <a:rPr lang="ru-RU" sz="17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бюджета  муниципального образования «Шумячский </a:t>
            </a:r>
            <a:r>
              <a:rPr lang="ru-RU" sz="17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муниципальный округ» </a:t>
            </a:r>
            <a:r>
              <a:rPr lang="ru-RU" sz="17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Смоленской области в динамике на </a:t>
            </a:r>
            <a:r>
              <a:rPr lang="ru-RU" sz="17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2025 </a:t>
            </a:r>
            <a:r>
              <a:rPr lang="ru-RU" sz="17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 и на плановый период </a:t>
            </a:r>
            <a:r>
              <a:rPr lang="ru-RU" sz="17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2026 </a:t>
            </a:r>
            <a:r>
              <a:rPr lang="ru-RU" sz="17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r>
              <a:rPr lang="ru-RU" sz="17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2027 </a:t>
            </a:r>
            <a:r>
              <a:rPr lang="ru-RU" sz="17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годов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460432" y="5733256"/>
            <a:ext cx="683568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Arial Black" pitchFamily="34" charset="0"/>
              </a:rPr>
              <a:t>26</a:t>
            </a: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7502087"/>
              </p:ext>
            </p:extLst>
          </p:nvPr>
        </p:nvGraphicFramePr>
        <p:xfrm>
          <a:off x="251520" y="1138772"/>
          <a:ext cx="8136903" cy="523718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2241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48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4932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003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0839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2755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504950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bg1"/>
                          </a:solidFill>
                        </a:rPr>
                        <a:t>Наименование</a:t>
                      </a:r>
                      <a:endParaRPr lang="ru-RU" sz="10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Ограничения по БК РФ</a:t>
                      </a:r>
                      <a:endParaRPr lang="ru-RU" sz="9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на </a:t>
                      </a:r>
                      <a:r>
                        <a:rPr lang="ru-RU" sz="900" dirty="0" smtClean="0">
                          <a:solidFill>
                            <a:schemeClr val="bg1"/>
                          </a:solidFill>
                        </a:rPr>
                        <a:t>01.01.2024</a:t>
                      </a:r>
                      <a:endParaRPr lang="ru-RU" sz="9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Ограничения по БК РФ</a:t>
                      </a:r>
                    </a:p>
                    <a:p>
                      <a:pPr algn="ctr"/>
                      <a:endParaRPr lang="ru-RU" sz="1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на </a:t>
                      </a:r>
                      <a:r>
                        <a:rPr lang="ru-RU" sz="900" dirty="0" smtClean="0">
                          <a:solidFill>
                            <a:schemeClr val="bg1"/>
                          </a:solidFill>
                        </a:rPr>
                        <a:t>01.01.2025</a:t>
                      </a:r>
                      <a:endParaRPr lang="ru-RU" sz="9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ru-RU" sz="1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Ограничения по БК РФ</a:t>
                      </a:r>
                    </a:p>
                    <a:p>
                      <a:pPr algn="ctr"/>
                      <a:endParaRPr lang="ru-RU" sz="1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На </a:t>
                      </a:r>
                      <a:r>
                        <a:rPr lang="ru-RU" sz="900" dirty="0" smtClean="0">
                          <a:solidFill>
                            <a:schemeClr val="bg1"/>
                          </a:solidFill>
                        </a:rPr>
                        <a:t>01.01.2026</a:t>
                      </a:r>
                      <a:endParaRPr lang="ru-RU" sz="9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ru-RU" sz="1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Ограничения по БК РФ</a:t>
                      </a:r>
                    </a:p>
                    <a:p>
                      <a:pPr algn="ctr"/>
                      <a:endParaRPr lang="ru-RU" sz="1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на</a:t>
                      </a:r>
                      <a:r>
                        <a:rPr lang="ru-RU" sz="9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sz="900" dirty="0" smtClean="0">
                          <a:solidFill>
                            <a:schemeClr val="bg1"/>
                          </a:solidFill>
                        </a:rPr>
                        <a:t>01.01.2027</a:t>
                      </a:r>
                      <a:endParaRPr lang="ru-RU" sz="9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ru-RU" sz="1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207">
                <a:tc>
                  <a:txBody>
                    <a:bodyPr/>
                    <a:lstStyle/>
                    <a:p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Дефицит бюджета,                </a:t>
                      </a:r>
                      <a:r>
                        <a:rPr lang="ru-RU" sz="1100" baseline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 в том числе </a:t>
                      </a:r>
                      <a:endParaRPr lang="ru-RU" sz="110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1 778,3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2 106,1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3 469,8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3 546,9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3 827,0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3168">
                <a:tc>
                  <a:txBody>
                    <a:bodyPr/>
                    <a:lstStyle/>
                    <a:p>
                      <a:r>
                        <a:rPr lang="ru-RU" sz="1000" baseline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изменение остатков средств на счетах по учету средств бюджета </a:t>
                      </a:r>
                      <a:endParaRPr lang="ru-RU" sz="100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2 106,1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9207">
                <a:tc>
                  <a:txBody>
                    <a:bodyPr/>
                    <a:lstStyle/>
                    <a:p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Обслуживание муниципального</a:t>
                      </a:r>
                      <a:r>
                        <a:rPr lang="ru-RU" sz="1100" baseline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 долга</a:t>
                      </a:r>
                      <a:endParaRPr lang="ru-RU" sz="110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42 294,1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1,0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42 500,5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1,0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31 714,5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1,0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32 663,1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1,0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2574">
                <a:tc>
                  <a:txBody>
                    <a:bodyPr/>
                    <a:lstStyle/>
                    <a:p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Объем</a:t>
                      </a:r>
                      <a:r>
                        <a:rPr lang="ru-RU" sz="1100" baseline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 муниципального долга, в том числе:</a:t>
                      </a:r>
                      <a:endParaRPr lang="ru-RU" sz="110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17 783,1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911,8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34 697,6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911,8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</a:endParaRPr>
                    </a:p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35 468,9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820,6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38 269,5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729,4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</a:endParaRPr>
                    </a:p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32672">
                <a:tc>
                  <a:txBody>
                    <a:bodyPr/>
                    <a:lstStyle/>
                    <a:p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-бюджетные кредиты, полученные от бюджетов других</a:t>
                      </a:r>
                      <a:r>
                        <a:rPr lang="ru-RU" sz="1100" baseline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 уровней бюджетной систему РФ</a:t>
                      </a:r>
                      <a:endParaRPr lang="ru-RU" sz="110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911,8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911,8</a:t>
                      </a:r>
                    </a:p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820,6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</a:endParaRPr>
                    </a:p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729,4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</a:endParaRPr>
                    </a:p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02346">
                <a:tc>
                  <a:txBody>
                    <a:bodyPr/>
                    <a:lstStyle/>
                    <a:p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-кредиты,</a:t>
                      </a:r>
                      <a:r>
                        <a:rPr lang="ru-RU" sz="1100" baseline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 полученные от кредитных организаций</a:t>
                      </a:r>
                      <a:endParaRPr lang="ru-RU" sz="110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812360" y="764704"/>
            <a:ext cx="7662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4271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schet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4721666"/>
            <a:ext cx="1547062" cy="213633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karta_VDhUB4w.jpg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059832" y="3645024"/>
            <a:ext cx="4938708" cy="3590315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812360" cy="1052736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Источники финансирования дефицита </a:t>
            </a:r>
            <a:r>
              <a:rPr lang="ru-RU" sz="2000" b="1" cap="all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бюджета </a:t>
            </a:r>
            <a:r>
              <a:rPr lang="ru-RU" sz="20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муниципального образования «Шумячский </a:t>
            </a:r>
            <a:r>
              <a:rPr lang="ru-RU" sz="2000" b="1" cap="all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муниципальный округ» </a:t>
            </a:r>
            <a:r>
              <a:rPr lang="ru-RU" sz="20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Смоленской области на </a:t>
            </a:r>
            <a:r>
              <a:rPr lang="ru-RU" sz="2000" b="1" cap="all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2025 </a:t>
            </a:r>
            <a:r>
              <a:rPr lang="ru-RU" sz="20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год</a:t>
            </a:r>
            <a:r>
              <a:rPr lang="ru-RU" sz="23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23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</a:br>
            <a:endParaRPr lang="ru-RU" sz="23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4550004"/>
              </p:ext>
            </p:extLst>
          </p:nvPr>
        </p:nvGraphicFramePr>
        <p:xfrm>
          <a:off x="0" y="1484784"/>
          <a:ext cx="8172400" cy="2756084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6711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388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24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12216"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>
                          <a:solidFill>
                            <a:schemeClr val="bg1"/>
                          </a:solidFill>
                        </a:rPr>
                        <a:t>№ </a:t>
                      </a:r>
                      <a:r>
                        <a:rPr lang="ru-RU" sz="2000" kern="1200" dirty="0" err="1">
                          <a:solidFill>
                            <a:schemeClr val="bg1"/>
                          </a:solidFill>
                        </a:rPr>
                        <a:t>п</a:t>
                      </a:r>
                      <a:r>
                        <a:rPr lang="ru-RU" sz="2000" kern="1200" dirty="0">
                          <a:solidFill>
                            <a:schemeClr val="bg1"/>
                          </a:solidFill>
                        </a:rPr>
                        <a:t>/</a:t>
                      </a:r>
                      <a:r>
                        <a:rPr lang="ru-RU" sz="2000" kern="1200" dirty="0" err="1">
                          <a:solidFill>
                            <a:schemeClr val="bg1"/>
                          </a:solidFill>
                        </a:rPr>
                        <a:t>п</a:t>
                      </a:r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>
                          <a:solidFill>
                            <a:schemeClr val="bg1"/>
                          </a:solidFill>
                        </a:rPr>
                        <a:t>Показатель</a:t>
                      </a:r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bg1"/>
                          </a:solidFill>
                        </a:rPr>
                        <a:t>Сумма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6752"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Всего источников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6752">
                <a:tc>
                  <a:txBody>
                    <a:bodyPr/>
                    <a:lstStyle/>
                    <a:p>
                      <a:r>
                        <a:rPr lang="ru-RU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Кредиты кредитных организаций в валюте РФ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8496">
                <a:tc>
                  <a:txBody>
                    <a:bodyPr/>
                    <a:lstStyle/>
                    <a:p>
                      <a:r>
                        <a:rPr lang="ru-RU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Бюджетные кредиты от других бюджетов бюджетной системы РФ 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0284">
                <a:tc>
                  <a:txBody>
                    <a:bodyPr/>
                    <a:lstStyle/>
                    <a:p>
                      <a:r>
                        <a:rPr lang="ru-RU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Изменение остатков средств на счетах по учету средств бюджетов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27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380312" y="1124744"/>
            <a:ext cx="9102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755576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schet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4721666"/>
            <a:ext cx="1547062" cy="213633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karta_VDhUB4w.jpg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131840" y="3717032"/>
            <a:ext cx="4686842" cy="3523295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812360" cy="1052736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Источники финансирования дефицита </a:t>
            </a:r>
            <a:r>
              <a:rPr lang="ru-RU" sz="2000" b="1" cap="all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бюджета </a:t>
            </a:r>
            <a:r>
              <a:rPr lang="ru-RU" sz="20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муниципального образования «Шумячский </a:t>
            </a:r>
            <a:r>
              <a:rPr lang="ru-RU" sz="2000" b="1" cap="all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муниципальный округ» </a:t>
            </a:r>
            <a:r>
              <a:rPr lang="ru-RU" sz="20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Смоленской области на </a:t>
            </a:r>
            <a:r>
              <a:rPr lang="ru-RU" sz="2000" b="1" cap="all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  </a:t>
            </a:r>
            <a:r>
              <a:rPr lang="ru-RU" sz="2000" b="1" cap="all" dirty="0" err="1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пЛАНОВЫЙ</a:t>
            </a:r>
            <a:r>
              <a:rPr lang="ru-RU" sz="2000" b="1" cap="all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0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период </a:t>
            </a:r>
            <a:r>
              <a:rPr lang="ru-RU" sz="2000" b="1" cap="all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2026-2027 </a:t>
            </a:r>
            <a:r>
              <a:rPr lang="ru-RU" sz="20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гг.</a:t>
            </a:r>
            <a:r>
              <a:rPr lang="ru-RU" sz="23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23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sz="23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9688037"/>
              </p:ext>
            </p:extLst>
          </p:nvPr>
        </p:nvGraphicFramePr>
        <p:xfrm>
          <a:off x="0" y="1484784"/>
          <a:ext cx="8316416" cy="2756084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74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63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30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30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12216"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>
                          <a:solidFill>
                            <a:schemeClr val="bg1"/>
                          </a:solidFill>
                        </a:rPr>
                        <a:t>№ </a:t>
                      </a:r>
                      <a:r>
                        <a:rPr lang="ru-RU" sz="2000" kern="1200" dirty="0" err="1">
                          <a:solidFill>
                            <a:schemeClr val="bg1"/>
                          </a:solidFill>
                        </a:rPr>
                        <a:t>п</a:t>
                      </a:r>
                      <a:r>
                        <a:rPr lang="ru-RU" sz="2000" kern="1200" dirty="0">
                          <a:solidFill>
                            <a:schemeClr val="bg1"/>
                          </a:solidFill>
                        </a:rPr>
                        <a:t>/</a:t>
                      </a:r>
                      <a:r>
                        <a:rPr lang="ru-RU" sz="2000" kern="1200" dirty="0" err="1">
                          <a:solidFill>
                            <a:schemeClr val="bg1"/>
                          </a:solidFill>
                        </a:rPr>
                        <a:t>п</a:t>
                      </a:r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>
                          <a:solidFill>
                            <a:schemeClr val="bg1"/>
                          </a:solidFill>
                        </a:rPr>
                        <a:t>Показатель</a:t>
                      </a:r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bg1"/>
                          </a:solidFill>
                        </a:rPr>
                        <a:t>Сумма</a:t>
                      </a:r>
                      <a:r>
                        <a:rPr lang="ru-RU" sz="20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2000" baseline="0" dirty="0" smtClean="0">
                          <a:solidFill>
                            <a:schemeClr val="bg1"/>
                          </a:solidFill>
                        </a:rPr>
                        <a:t>2026 </a:t>
                      </a:r>
                      <a:r>
                        <a:rPr lang="ru-RU" sz="2000" baseline="0" dirty="0">
                          <a:solidFill>
                            <a:schemeClr val="bg1"/>
                          </a:solidFill>
                        </a:rPr>
                        <a:t>г.</a:t>
                      </a:r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bg1"/>
                          </a:solidFill>
                        </a:rPr>
                        <a:t>Сумма</a:t>
                      </a:r>
                    </a:p>
                    <a:p>
                      <a:pPr algn="ctr"/>
                      <a:r>
                        <a:rPr lang="ru-RU" sz="2000" dirty="0" smtClean="0">
                          <a:solidFill>
                            <a:schemeClr val="bg1"/>
                          </a:solidFill>
                        </a:rPr>
                        <a:t>2027 </a:t>
                      </a:r>
                      <a:r>
                        <a:rPr lang="ru-RU" sz="2000" dirty="0">
                          <a:solidFill>
                            <a:schemeClr val="bg1"/>
                          </a:solidFill>
                        </a:rPr>
                        <a:t>г.</a:t>
                      </a: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6752"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Всего источников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0,00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6752">
                <a:tc>
                  <a:txBody>
                    <a:bodyPr/>
                    <a:lstStyle/>
                    <a:p>
                      <a:r>
                        <a:rPr lang="ru-RU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Кредиты кредитных организаций в валюте РФ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0,00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8496">
                <a:tc>
                  <a:txBody>
                    <a:bodyPr/>
                    <a:lstStyle/>
                    <a:p>
                      <a:r>
                        <a:rPr lang="ru-RU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Бюджетные кредиты от других бюджетов бюджетной системы РФ 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0,00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0284">
                <a:tc>
                  <a:txBody>
                    <a:bodyPr/>
                    <a:lstStyle/>
                    <a:p>
                      <a:r>
                        <a:rPr lang="ru-RU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Изменение остатков средств на счетах по учету средств бюджетов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0,00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28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380312" y="1124744"/>
            <a:ext cx="9102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29</a:t>
            </a: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III</a:t>
            </a:r>
            <a:r>
              <a:rPr lang="ru-RU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. ДОХОДЫ </a:t>
            </a:r>
            <a:r>
              <a:rPr lang="ru-RU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БЮДЖЕТА</a:t>
            </a:r>
            <a:endParaRPr lang="ru-RU" b="1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3148503955"/>
              </p:ext>
            </p:extLst>
          </p:nvPr>
        </p:nvGraphicFramePr>
        <p:xfrm>
          <a:off x="107504" y="1268760"/>
          <a:ext cx="8208912" cy="5589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683568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 rot="16200000">
            <a:off x="5332648" y="3046648"/>
            <a:ext cx="6858000" cy="764704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ShumjachiRSO.jpg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619672" y="404664"/>
            <a:ext cx="6140554" cy="508614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7664" y="0"/>
            <a:ext cx="5688632" cy="1196752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8000" b="1" cap="all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Об округе</a:t>
            </a:r>
            <a:endParaRPr lang="ru-RU" sz="8000" b="1" cap="all" dirty="0">
              <a:ln w="0"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27584" y="1700808"/>
            <a:ext cx="24855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Площадь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87824" y="2420888"/>
            <a:ext cx="32736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no Pro Smbd Display" pitchFamily="18" charset="0"/>
                <a:cs typeface="Times New Roman" pitchFamily="18" charset="0"/>
              </a:rPr>
              <a:t>1367,71</a:t>
            </a:r>
            <a:r>
              <a:rPr lang="ru-RU" sz="54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no Pro Smbd Display" pitchFamily="18" charset="0"/>
                <a:cs typeface="Times New Roman" pitchFamily="18" charset="0"/>
              </a:rPr>
              <a:t> </a:t>
            </a:r>
            <a:r>
              <a:rPr lang="ru-RU" sz="5400" dirty="0">
                <a:solidFill>
                  <a:schemeClr val="accent4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no Pro Smbd Display" pitchFamily="18" charset="0"/>
                <a:cs typeface="Times New Roman" pitchFamily="18" charset="0"/>
              </a:rPr>
              <a:t>км</a:t>
            </a:r>
            <a:r>
              <a:rPr lang="ru-RU" sz="5400" baseline="30000" dirty="0">
                <a:solidFill>
                  <a:schemeClr val="accent4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no Pro Smbd Display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259632" y="3645024"/>
            <a:ext cx="23242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население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355976" y="4293096"/>
            <a:ext cx="3361691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no Pro Smbd Display" pitchFamily="18" charset="0"/>
              </a:rPr>
              <a:t>7 974 </a:t>
            </a:r>
            <a:r>
              <a:rPr lang="ru-RU" sz="4800" dirty="0" smtClean="0">
                <a:solidFill>
                  <a:schemeClr val="accent4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no Pro Smbd Display" pitchFamily="18" charset="0"/>
              </a:rPr>
              <a:t>человека</a:t>
            </a:r>
            <a:endParaRPr lang="ru-RU" sz="4800" dirty="0">
              <a:solidFill>
                <a:schemeClr val="accent4">
                  <a:lumMod val="50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latin typeface="Arno Pro Smbd Display" pitchFamily="18" charset="0"/>
            </a:endParaRPr>
          </a:p>
          <a:p>
            <a:endParaRPr lang="ru-RU" dirty="0"/>
          </a:p>
        </p:txBody>
      </p:sp>
      <p:pic>
        <p:nvPicPr>
          <p:cNvPr id="17" name="Рисунок 16" descr="8997588.jpg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763688" y="4221088"/>
            <a:ext cx="1507232" cy="1090859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8" name="TextBox 17"/>
          <p:cNvSpPr txBox="1"/>
          <p:nvPr/>
        </p:nvSpPr>
        <p:spPr>
          <a:xfrm>
            <a:off x="4524874" y="1340768"/>
            <a:ext cx="2580322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solidFill>
                  <a:schemeClr val="accent4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Расстояние до Москвы</a:t>
            </a:r>
          </a:p>
          <a:p>
            <a:pPr algn="ctr"/>
            <a:r>
              <a:rPr lang="ru-RU" sz="2800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no Pro Smbd Display" pitchFamily="18" charset="0"/>
              </a:rPr>
              <a:t>394</a:t>
            </a:r>
            <a:r>
              <a:rPr lang="ru-RU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no Pro Smbd Display" pitchFamily="18" charset="0"/>
              </a:rPr>
              <a:t>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no Pro Smbd Display" pitchFamily="18" charset="0"/>
              </a:rPr>
              <a:t>км</a:t>
            </a:r>
            <a:endParaRPr lang="ru-RU" dirty="0">
              <a:solidFill>
                <a:schemeClr val="accent4">
                  <a:lumMod val="50000"/>
                </a:schemeClr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5229200"/>
            <a:ext cx="2915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latin typeface="Arial Black" pitchFamily="34" charset="0"/>
              </a:rPr>
              <a:t>3</a:t>
            </a:r>
          </a:p>
        </p:txBody>
      </p:sp>
      <p:pic>
        <p:nvPicPr>
          <p:cNvPr id="2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075240" cy="562074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Состав Доходов 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бюджета</a:t>
            </a:r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1137684"/>
              </p:ext>
            </p:extLst>
          </p:nvPr>
        </p:nvGraphicFramePr>
        <p:xfrm>
          <a:off x="0" y="548680"/>
          <a:ext cx="8388424" cy="6309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30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028384" cy="1584176"/>
          </a:xfrm>
        </p:spPr>
        <p:txBody>
          <a:bodyPr>
            <a:noAutofit/>
          </a:bodyPr>
          <a:lstStyle/>
          <a:p>
            <a:pPr algn="ctr"/>
            <a:r>
              <a:rPr lang="ru-RU" sz="36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Структура доходов </a:t>
            </a:r>
            <a:r>
              <a:rPr lang="ru-RU" sz="3600" b="1" cap="all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бюджета        На 2025 </a:t>
            </a:r>
            <a:r>
              <a:rPr lang="ru-RU" sz="36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год</a:t>
            </a:r>
            <a:br>
              <a:rPr lang="ru-RU" sz="36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</a:br>
            <a:endParaRPr lang="ru-RU" sz="3600" b="1" cap="all" dirty="0">
              <a:ln w="9000" cmpd="sng">
                <a:solidFill>
                  <a:schemeClr val="accent5">
                    <a:lumMod val="75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9384347"/>
              </p:ext>
            </p:extLst>
          </p:nvPr>
        </p:nvGraphicFramePr>
        <p:xfrm>
          <a:off x="395536" y="1556792"/>
          <a:ext cx="7725544" cy="4886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1412587205_4441.png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95536" y="4677470"/>
            <a:ext cx="1857993" cy="218053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31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028384" cy="1584176"/>
          </a:xfrm>
        </p:spPr>
        <p:txBody>
          <a:bodyPr>
            <a:noAutofit/>
          </a:bodyPr>
          <a:lstStyle/>
          <a:p>
            <a:pPr algn="ctr"/>
            <a:r>
              <a:rPr lang="ru-RU" sz="36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Структура доходов </a:t>
            </a:r>
            <a:r>
              <a:rPr lang="ru-RU" sz="3600" b="1" cap="all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бюджета        на 2026 </a:t>
            </a:r>
            <a:r>
              <a:rPr lang="ru-RU" sz="36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год</a:t>
            </a: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0794962"/>
              </p:ext>
            </p:extLst>
          </p:nvPr>
        </p:nvGraphicFramePr>
        <p:xfrm>
          <a:off x="611560" y="1556792"/>
          <a:ext cx="7725544" cy="4886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1412587205_4441.png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084168" y="4005064"/>
            <a:ext cx="1857993" cy="218053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32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028384" cy="1584176"/>
          </a:xfrm>
        </p:spPr>
        <p:txBody>
          <a:bodyPr>
            <a:noAutofit/>
          </a:bodyPr>
          <a:lstStyle/>
          <a:p>
            <a:pPr algn="ctr"/>
            <a:r>
              <a:rPr lang="ru-RU" sz="36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Структура доходов </a:t>
            </a:r>
            <a:r>
              <a:rPr lang="ru-RU" sz="3600" b="1" cap="all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бюджета        на 2027 </a:t>
            </a:r>
            <a:r>
              <a:rPr lang="ru-RU" sz="36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год</a:t>
            </a: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9208412"/>
              </p:ext>
            </p:extLst>
          </p:nvPr>
        </p:nvGraphicFramePr>
        <p:xfrm>
          <a:off x="611560" y="1556792"/>
          <a:ext cx="7725544" cy="4886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1412587205_4441.png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084168" y="4005064"/>
            <a:ext cx="1857993" cy="218053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33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028384" cy="158417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Структура налоговых и неналоговых доходов </a:t>
            </a:r>
            <a:r>
              <a:rPr lang="ru-RU" sz="2400" b="1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400" b="1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бюджета на </a:t>
            </a:r>
            <a:r>
              <a:rPr lang="ru-RU" sz="2400" b="1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2025 </a:t>
            </a:r>
            <a:r>
              <a:rPr lang="ru-RU" sz="2400" b="1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год</a:t>
            </a: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4002221"/>
              </p:ext>
            </p:extLst>
          </p:nvPr>
        </p:nvGraphicFramePr>
        <p:xfrm>
          <a:off x="608721" y="1300960"/>
          <a:ext cx="7725544" cy="4886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34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028384" cy="158417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Структура налоговых и неналоговых доходов </a:t>
            </a:r>
            <a:r>
              <a:rPr lang="ru-RU" sz="2400" b="1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400" b="1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бюджета на </a:t>
            </a:r>
            <a:r>
              <a:rPr lang="ru-RU" sz="2400" b="1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202</a:t>
            </a:r>
            <a:r>
              <a:rPr lang="en-US" sz="2400" b="1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6</a:t>
            </a:r>
            <a:r>
              <a:rPr lang="ru-RU" sz="2400" b="1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400" b="1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год</a:t>
            </a: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9866369"/>
              </p:ext>
            </p:extLst>
          </p:nvPr>
        </p:nvGraphicFramePr>
        <p:xfrm>
          <a:off x="611560" y="1340768"/>
          <a:ext cx="7725544" cy="4886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35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028384" cy="158417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Структура налоговых и неналоговых доходов </a:t>
            </a:r>
            <a:r>
              <a:rPr lang="ru-RU" sz="2400" b="1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400" b="1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бюджета на </a:t>
            </a:r>
            <a:r>
              <a:rPr lang="ru-RU" sz="2400" b="1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202</a:t>
            </a:r>
            <a:r>
              <a:rPr lang="en-US" sz="2400" b="1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7</a:t>
            </a:r>
            <a:r>
              <a:rPr lang="ru-RU" sz="2400" b="1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400" b="1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год</a:t>
            </a: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7949161"/>
              </p:ext>
            </p:extLst>
          </p:nvPr>
        </p:nvGraphicFramePr>
        <p:xfrm>
          <a:off x="611560" y="1412776"/>
          <a:ext cx="7725544" cy="4886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36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028384" cy="158417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Сведения об основных налогоплательщиках в муниципальном образовании «Шумячский </a:t>
            </a:r>
            <a:r>
              <a:rPr lang="ru-RU" sz="2400" b="1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муниципальный округ» </a:t>
            </a:r>
            <a:r>
              <a:rPr lang="ru-RU" sz="2400" b="1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Смоленской области</a:t>
            </a: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37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304800" y="1700808"/>
            <a:ext cx="7939608" cy="4379317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dirty="0"/>
              <a:t>     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Основным налоговым доходом, формирующим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бюджет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муниципального образования «Шумячский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муниципальный округ»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Смоленской области, является налог на доходы физических лиц. Таким образом, основными плательщиками налогов, зачисляемых в бюджет, являются плательщики налога на доходы физических лиц: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       *Областное государственное бюджетное учреждение здравоохранения «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Рославльская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центральная районная больница», оказывающее медицинские услуги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населению;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       *ПАО «МРСК Центра», электросетевая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компания;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        *Шумячское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райпо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, розничная торговля в неспециализированных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магазинах;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        *Шумячское ПО «Шумячи хлеб», производство хлеба и мучных кондитерских изделий, тортов и пирожных недлительного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хранения.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38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99592" y="188640"/>
            <a:ext cx="7416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ИНФОРМАЦИЯ ОБ ОБЪЕМЕ ДОХОДОВ </a:t>
            </a:r>
            <a:r>
              <a:rPr lang="ru-RU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БЮДЖЕТА </a:t>
            </a:r>
            <a:r>
              <a:rPr lang="ru-RU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МУНИЦИПАЛЬНОГО ОБРАЗОВАНИЯ «ШУМЯЧСКИЙ </a:t>
            </a:r>
            <a:r>
              <a:rPr lang="ru-RU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МУНИЦИПАЛНЫЙ ОКРУГ» </a:t>
            </a:r>
            <a:r>
              <a:rPr lang="ru-RU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СМОЛЕНСКОЙ </a:t>
            </a:r>
            <a:r>
              <a:rPr lang="ru-RU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ОБЛАСТИ                                    В </a:t>
            </a:r>
            <a:r>
              <a:rPr lang="ru-RU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РАСЧЕТЕ НА ДУШУ НАСЕЛЕНИЯ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4761290"/>
              </p:ext>
            </p:extLst>
          </p:nvPr>
        </p:nvGraphicFramePr>
        <p:xfrm>
          <a:off x="0" y="1338808"/>
          <a:ext cx="8388425" cy="46824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6776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76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76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76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776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1232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</a:t>
                      </a:r>
                      <a:r>
                        <a:rPr lang="ru-RU" sz="14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</a:t>
                      </a:r>
                      <a:r>
                        <a:rPr lang="ru-RU" sz="14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2026год</a:t>
                      </a:r>
                      <a:endParaRPr lang="ru-RU" sz="14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2027 </a:t>
                      </a:r>
                      <a:r>
                        <a:rPr lang="ru-RU" sz="14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2324">
                <a:tc>
                  <a:txBody>
                    <a:bodyPr/>
                    <a:lstStyle/>
                    <a:p>
                      <a:pPr algn="l"/>
                      <a:r>
                        <a:rPr lang="ru-RU" sz="1400" b="1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Итого доходов, тыс.руб.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430 075,3</a:t>
                      </a:r>
                      <a:endParaRPr lang="ru-RU" sz="1400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467 014,7</a:t>
                      </a:r>
                      <a:endParaRPr lang="ru-RU" sz="1400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453 105,6</a:t>
                      </a:r>
                      <a:endParaRPr lang="ru-RU" sz="1400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430 592,2</a:t>
                      </a:r>
                      <a:endParaRPr lang="ru-RU" sz="1400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4458">
                <a:tc>
                  <a:txBody>
                    <a:bodyPr/>
                    <a:lstStyle/>
                    <a:p>
                      <a:pPr algn="l"/>
                      <a:r>
                        <a:rPr lang="ru-RU" sz="1400" b="1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Налоговые и</a:t>
                      </a:r>
                      <a:r>
                        <a:rPr lang="ru-RU" sz="1400" b="1" i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неналоговые доходы, тыс.руб.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35 566,2</a:t>
                      </a:r>
                      <a:endParaRPr lang="ru-RU" sz="1400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69 395,3</a:t>
                      </a:r>
                      <a:endParaRPr lang="ru-RU" sz="1400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70 937,7</a:t>
                      </a:r>
                      <a:endParaRPr lang="ru-RU" sz="1400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76 539,1</a:t>
                      </a:r>
                      <a:endParaRPr lang="ru-RU" sz="1400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4458">
                <a:tc>
                  <a:txBody>
                    <a:bodyPr/>
                    <a:lstStyle/>
                    <a:p>
                      <a:pPr algn="l"/>
                      <a:r>
                        <a:rPr lang="ru-RU" sz="1400" b="1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поступления, тыс.руб.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394 509,1</a:t>
                      </a:r>
                      <a:endParaRPr lang="ru-RU" sz="1400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397 619,4</a:t>
                      </a:r>
                      <a:endParaRPr lang="ru-RU" sz="1400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382 167,9</a:t>
                      </a:r>
                      <a:endParaRPr lang="ru-RU" sz="1400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354 053,1</a:t>
                      </a:r>
                      <a:endParaRPr lang="ru-RU" sz="1400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64458">
                <a:tc>
                  <a:txBody>
                    <a:bodyPr/>
                    <a:lstStyle/>
                    <a:p>
                      <a:pPr algn="l"/>
                      <a:r>
                        <a:rPr lang="ru-RU" sz="1400" b="1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Численность населения, среднегодовая чел.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7 985</a:t>
                      </a:r>
                      <a:endParaRPr lang="ru-RU" sz="1400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7 935</a:t>
                      </a:r>
                      <a:endParaRPr lang="ru-RU" sz="1400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7 885</a:t>
                      </a:r>
                      <a:endParaRPr lang="ru-RU" sz="1400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7 825</a:t>
                      </a:r>
                      <a:endParaRPr lang="ru-RU" sz="1400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64458">
                <a:tc>
                  <a:txBody>
                    <a:bodyPr/>
                    <a:lstStyle/>
                    <a:p>
                      <a:pPr algn="l"/>
                      <a:r>
                        <a:rPr lang="ru-RU" sz="1400" b="1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Доходы на душу населения, тыс.руб.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53,9</a:t>
                      </a:r>
                      <a:endParaRPr lang="ru-RU" sz="1400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58,9</a:t>
                      </a:r>
                      <a:endParaRPr lang="ru-RU" sz="1400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57,5</a:t>
                      </a:r>
                      <a:endParaRPr lang="ru-RU" sz="1400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55,0</a:t>
                      </a:r>
                      <a:endParaRPr lang="ru-RU" sz="1400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8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39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67744" y="332656"/>
            <a:ext cx="4784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Доходы дорожного фонда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4855498"/>
              </p:ext>
            </p:extLst>
          </p:nvPr>
        </p:nvGraphicFramePr>
        <p:xfrm>
          <a:off x="413792" y="1483335"/>
          <a:ext cx="7488830" cy="1635128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2952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5880">
                  <a:extLst>
                    <a:ext uri="{9D8B030D-6E8A-4147-A177-3AD203B41FA5}">
                      <a16:colId xmlns:a16="http://schemas.microsoft.com/office/drawing/2014/main" val="2520047938"/>
                    </a:ext>
                  </a:extLst>
                </a:gridCol>
                <a:gridCol w="954360">
                  <a:extLst>
                    <a:ext uri="{9D8B030D-6E8A-4147-A177-3AD203B41FA5}">
                      <a16:colId xmlns:a16="http://schemas.microsoft.com/office/drawing/2014/main" val="4161103206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820695743"/>
                    </a:ext>
                  </a:extLst>
                </a:gridCol>
                <a:gridCol w="1152126">
                  <a:extLst>
                    <a:ext uri="{9D8B030D-6E8A-4147-A177-3AD203B41FA5}">
                      <a16:colId xmlns:a16="http://schemas.microsoft.com/office/drawing/2014/main" val="660658220"/>
                    </a:ext>
                  </a:extLst>
                </a:gridCol>
              </a:tblGrid>
              <a:tr h="459101">
                <a:tc>
                  <a:txBody>
                    <a:bodyPr/>
                    <a:lstStyle/>
                    <a:p>
                      <a:endParaRPr lang="ru-RU" sz="14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Факт </a:t>
                      </a:r>
                    </a:p>
                    <a:p>
                      <a:pPr algn="ctr"/>
                      <a:r>
                        <a:rPr lang="ru-RU" sz="14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2024</a:t>
                      </a:r>
                      <a:endParaRPr lang="ru-RU" sz="1400" i="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План</a:t>
                      </a:r>
                    </a:p>
                    <a:p>
                      <a:pPr algn="ctr"/>
                      <a:r>
                        <a:rPr lang="ru-RU" sz="14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sz="14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2025</a:t>
                      </a:r>
                      <a:endParaRPr lang="ru-RU" sz="1400" i="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План</a:t>
                      </a:r>
                    </a:p>
                    <a:p>
                      <a:pPr algn="ctr"/>
                      <a:r>
                        <a:rPr lang="ru-RU" sz="14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2026</a:t>
                      </a:r>
                      <a:endParaRPr lang="ru-RU" sz="1400" i="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План</a:t>
                      </a:r>
                    </a:p>
                    <a:p>
                      <a:pPr algn="ctr"/>
                      <a:r>
                        <a:rPr lang="ru-RU" sz="14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2027</a:t>
                      </a:r>
                      <a:endParaRPr lang="ru-RU" sz="1400" i="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071">
                <a:tc gridSpan="5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1208">
                <a:tc>
                  <a:txBody>
                    <a:bodyPr/>
                    <a:lstStyle/>
                    <a:p>
                      <a:r>
                        <a:rPr lang="ru-RU" sz="14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Акцизы на нефтепродукты,</a:t>
                      </a:r>
                      <a:r>
                        <a:rPr lang="ru-RU" sz="1400" baseline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 подлежащие зачислению в бюджет муниципального </a:t>
                      </a:r>
                      <a:r>
                        <a:rPr lang="ru-RU" sz="1400" baseline="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округа</a:t>
                      </a:r>
                      <a:endParaRPr lang="ru-RU" sz="1400" i="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5 190,7</a:t>
                      </a:r>
                      <a:endParaRPr lang="ru-RU" sz="1400" i="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18 661,7,5</a:t>
                      </a:r>
                      <a:endParaRPr lang="ru-RU" sz="1400" i="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13 824,4</a:t>
                      </a:r>
                      <a:endParaRPr lang="ru-RU" sz="1400" i="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18 220,6</a:t>
                      </a:r>
                      <a:endParaRPr lang="ru-RU" sz="1400" i="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9" name="Рисунок 8" descr="road_icon-icons.com_69935.png"/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88224" y="5229200"/>
            <a:ext cx="1412776" cy="1412776"/>
          </a:xfrm>
          <a:prstGeom prst="rect">
            <a:avLst/>
          </a:prstGeom>
        </p:spPr>
      </p:pic>
      <p:pic>
        <p:nvPicPr>
          <p:cNvPr id="11" name="Рисунок 10" descr="car_23964.png"/>
          <p:cNvPicPr>
            <a:picLocks noChangeAspect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32240" y="4005064"/>
            <a:ext cx="1219048" cy="1219048"/>
          </a:xfrm>
          <a:prstGeom prst="rect">
            <a:avLst/>
          </a:prstGeom>
        </p:spPr>
      </p:pic>
      <p:pic>
        <p:nvPicPr>
          <p:cNvPr id="13" name="Рисунок 12" descr="w128h1281339194305coins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64288" y="5638800"/>
            <a:ext cx="1219200" cy="1219200"/>
          </a:xfrm>
          <a:prstGeom prst="rect">
            <a:avLst/>
          </a:prstGeom>
        </p:spPr>
      </p:pic>
      <p:pic>
        <p:nvPicPr>
          <p:cNvPr id="14" name="Рисунок 13" descr="Ruble_Exchange_Money_Symbol_Currency_icon-icons.com_67908.png"/>
          <p:cNvPicPr>
            <a:picLocks noChangeAspect="1"/>
          </p:cNvPicPr>
          <p:nvPr/>
        </p:nvPicPr>
        <p:blipFill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79512" y="4841776"/>
            <a:ext cx="2016224" cy="201622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380312" y="1052736"/>
            <a:ext cx="9102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pic>
        <p:nvPicPr>
          <p:cNvPr id="16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2076360"/>
              </p:ext>
            </p:extLst>
          </p:nvPr>
        </p:nvGraphicFramePr>
        <p:xfrm>
          <a:off x="3957638" y="3233738"/>
          <a:ext cx="1228725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5" name="Лист" r:id="rId8" imgW="1228835" imgH="390420" progId="Excel.Sheet.12">
                  <p:embed/>
                </p:oleObj>
              </mc:Choice>
              <mc:Fallback>
                <p:oleObj name="Лист" r:id="rId8" imgW="1228835" imgH="39042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957638" y="3233738"/>
                        <a:ext cx="1228725" cy="390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310893"/>
              </p:ext>
            </p:extLst>
          </p:nvPr>
        </p:nvGraphicFramePr>
        <p:xfrm>
          <a:off x="413793" y="3123551"/>
          <a:ext cx="7488830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3161">
                  <a:extLst>
                    <a:ext uri="{9D8B030D-6E8A-4147-A177-3AD203B41FA5}">
                      <a16:colId xmlns:a16="http://schemas.microsoft.com/office/drawing/2014/main" val="3287772748"/>
                    </a:ext>
                  </a:extLst>
                </a:gridCol>
                <a:gridCol w="1191314">
                  <a:extLst>
                    <a:ext uri="{9D8B030D-6E8A-4147-A177-3AD203B41FA5}">
                      <a16:colId xmlns:a16="http://schemas.microsoft.com/office/drawing/2014/main" val="266452271"/>
                    </a:ext>
                  </a:extLst>
                </a:gridCol>
                <a:gridCol w="1008117">
                  <a:extLst>
                    <a:ext uri="{9D8B030D-6E8A-4147-A177-3AD203B41FA5}">
                      <a16:colId xmlns:a16="http://schemas.microsoft.com/office/drawing/2014/main" val="2835091527"/>
                    </a:ext>
                  </a:extLst>
                </a:gridCol>
                <a:gridCol w="1152133">
                  <a:extLst>
                    <a:ext uri="{9D8B030D-6E8A-4147-A177-3AD203B41FA5}">
                      <a16:colId xmlns:a16="http://schemas.microsoft.com/office/drawing/2014/main" val="1774198879"/>
                    </a:ext>
                  </a:extLst>
                </a:gridCol>
                <a:gridCol w="1224105">
                  <a:extLst>
                    <a:ext uri="{9D8B030D-6E8A-4147-A177-3AD203B41FA5}">
                      <a16:colId xmlns:a16="http://schemas.microsoft.com/office/drawing/2014/main" val="632156625"/>
                    </a:ext>
                  </a:extLst>
                </a:gridCol>
              </a:tblGrid>
              <a:tr h="500712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002060"/>
                          </a:solidFill>
                        </a:rPr>
                        <a:t>Прочие субсидии бюджетам муниципальных 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округов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10 000,0</a:t>
                      </a:r>
                      <a:endParaRPr lang="ru-RU" sz="1400" b="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833273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 rot="16200000">
            <a:off x="5332648" y="3046648"/>
            <a:ext cx="6858000" cy="764704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88024" y="6165304"/>
            <a:ext cx="2267744" cy="432048"/>
          </a:xfrm>
        </p:spPr>
        <p:txBody>
          <a:bodyPr>
            <a:normAutofit lnSpcReduction="1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latin typeface="Arial Black" pitchFamily="34" charset="0"/>
              </a:rPr>
              <a:t>4</a:t>
            </a:r>
          </a:p>
        </p:txBody>
      </p:sp>
      <p:graphicFrame>
        <p:nvGraphicFramePr>
          <p:cNvPr id="22" name="Схема 21"/>
          <p:cNvGraphicFramePr/>
          <p:nvPr>
            <p:extLst>
              <p:ext uri="{D42A27DB-BD31-4B8C-83A1-F6EECF244321}">
                <p14:modId xmlns:p14="http://schemas.microsoft.com/office/powerpoint/2010/main" val="3124950463"/>
              </p:ext>
            </p:extLst>
          </p:nvPr>
        </p:nvGraphicFramePr>
        <p:xfrm>
          <a:off x="0" y="836712"/>
          <a:ext cx="8388424" cy="6165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483768" y="0"/>
            <a:ext cx="36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i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rebuchet MS" pitchFamily="34" charset="0"/>
              </a:rPr>
              <a:t>СОДЕРЖАНИЕ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fails_business_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048000"/>
            <a:ext cx="5715000" cy="3810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40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55776" y="548680"/>
            <a:ext cx="5688632" cy="278537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500" b="1" i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Сведения о налоговых льготах и объеме выпадающих доходов на </a:t>
            </a:r>
            <a:r>
              <a:rPr lang="ru-RU" sz="2500" b="1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2500" b="1" i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 и на плановый период </a:t>
            </a:r>
            <a:r>
              <a:rPr lang="ru-RU" sz="2500" b="1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sz="2500" b="1" i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500" b="1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2027 </a:t>
            </a:r>
            <a:r>
              <a:rPr lang="ru-RU" sz="2500" b="1" i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годов отсутствует в связи с не предоставлением налоговых льгот  по налогам, зачисляемым в бюджет муниципального района.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315416"/>
            <a:ext cx="7956376" cy="1340768"/>
          </a:xfrm>
        </p:spPr>
        <p:txBody>
          <a:bodyPr>
            <a:noAutofit/>
          </a:bodyPr>
          <a:lstStyle/>
          <a:p>
            <a:pPr algn="ctr"/>
            <a:r>
              <a:rPr lang="ru-RU" sz="32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Межбюджетные трансферты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41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764704"/>
            <a:ext cx="83884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/>
              <a:t>               </a:t>
            </a:r>
            <a:r>
              <a:rPr lang="ru-RU" sz="2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Межбюджетные трансферты</a:t>
            </a:r>
            <a:r>
              <a:rPr lang="ru-RU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— это средства, предоставляемые одним бюджетом бюджетной системы Российской Федерации другому бюджету бюджетной системы Российской Федерации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no Pro Captio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11" name="Схема 10"/>
          <p:cNvGraphicFramePr/>
          <p:nvPr/>
        </p:nvGraphicFramePr>
        <p:xfrm>
          <a:off x="0" y="1268760"/>
          <a:ext cx="8532440" cy="5589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1417399273705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6804248" y="1124744"/>
            <a:ext cx="1468963" cy="1836204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0"/>
            <a:ext cx="7236296" cy="1196752"/>
          </a:xfrm>
          <a:ln>
            <a:solidFill>
              <a:schemeClr val="accent6">
                <a:lumMod val="50000"/>
              </a:schemeClr>
            </a:solidFill>
          </a:ln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Безвозмездные поступления </a:t>
            </a:r>
            <a:br>
              <a:rPr lang="ru-RU" sz="28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</a:br>
            <a:r>
              <a:rPr lang="ru-RU" sz="28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на </a:t>
            </a:r>
            <a:r>
              <a:rPr lang="ru-RU" sz="2800" b="1" cap="all" dirty="0" smtClean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2025 </a:t>
            </a:r>
            <a:r>
              <a:rPr lang="ru-RU" sz="28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год </a:t>
            </a:r>
            <a:r>
              <a:rPr lang="ru-RU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5706977"/>
              </p:ext>
            </p:extLst>
          </p:nvPr>
        </p:nvGraphicFramePr>
        <p:xfrm>
          <a:off x="467544" y="1484784"/>
          <a:ext cx="9252520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42</a:t>
            </a:r>
          </a:p>
        </p:txBody>
      </p:sp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0"/>
            <a:ext cx="7236296" cy="1196752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Безвозмездные поступления</a:t>
            </a:r>
            <a:br>
              <a:rPr lang="ru-RU" sz="28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</a:br>
            <a:r>
              <a:rPr lang="ru-RU" sz="28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на </a:t>
            </a:r>
            <a:r>
              <a:rPr lang="ru-RU" sz="2800" b="1" cap="all" dirty="0" smtClean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2026 </a:t>
            </a:r>
            <a:r>
              <a:rPr lang="ru-RU" sz="28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год </a:t>
            </a:r>
            <a:r>
              <a:rPr lang="ru-RU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6398954"/>
              </p:ext>
            </p:extLst>
          </p:nvPr>
        </p:nvGraphicFramePr>
        <p:xfrm>
          <a:off x="251520" y="908720"/>
          <a:ext cx="9324528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43</a:t>
            </a:r>
          </a:p>
        </p:txBody>
      </p:sp>
      <p:pic>
        <p:nvPicPr>
          <p:cNvPr id="8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0"/>
            <a:ext cx="7236296" cy="1196752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Безвозмездные поступления</a:t>
            </a:r>
            <a:br>
              <a:rPr lang="ru-RU" sz="28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</a:br>
            <a:r>
              <a:rPr lang="ru-RU" sz="28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на </a:t>
            </a:r>
            <a:r>
              <a:rPr lang="ru-RU" sz="2800" b="1" cap="all" dirty="0" smtClean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2027 </a:t>
            </a:r>
            <a:r>
              <a:rPr lang="ru-RU" sz="28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год </a:t>
            </a:r>
            <a:r>
              <a:rPr lang="ru-RU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9801377"/>
              </p:ext>
            </p:extLst>
          </p:nvPr>
        </p:nvGraphicFramePr>
        <p:xfrm>
          <a:off x="-9943" y="908720"/>
          <a:ext cx="9576048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44</a:t>
            </a:r>
          </a:p>
        </p:txBody>
      </p:sp>
      <p:pic>
        <p:nvPicPr>
          <p:cNvPr id="8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7956376" cy="1340768"/>
          </a:xfrm>
        </p:spPr>
        <p:txBody>
          <a:bodyPr>
            <a:noAutofit/>
          </a:bodyPr>
          <a:lstStyle/>
          <a:p>
            <a:pPr algn="ctr"/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32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Trebuchet MS" pitchFamily="34" charset="0"/>
              </a:rPr>
              <a:t>IV.</a:t>
            </a:r>
            <a:r>
              <a:rPr lang="ru-RU" sz="32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Trebuchet MS" pitchFamily="34" charset="0"/>
              </a:rPr>
              <a:t>РАСХОДЫ </a:t>
            </a:r>
            <a:r>
              <a:rPr lang="ru-RU" sz="32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Trebuchet MS" pitchFamily="34" charset="0"/>
              </a:rPr>
              <a:t>БЮДЖЕТА</a:t>
            </a:r>
            <a:r>
              <a:rPr lang="ru-RU" sz="32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Trebuchet MS" pitchFamily="34" charset="0"/>
              </a:rPr>
              <a:t/>
            </a:r>
            <a:br>
              <a:rPr lang="ru-RU" sz="32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Trebuchet MS" pitchFamily="34" charset="0"/>
              </a:rPr>
            </a:br>
            <a:endParaRPr lang="ru-RU" sz="3200" b="1" cap="all" dirty="0">
              <a:ln>
                <a:solidFill>
                  <a:schemeClr val="accent4">
                    <a:lumMod val="75000"/>
                  </a:schemeClr>
                </a:solidFill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45</a:t>
            </a: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330756214"/>
              </p:ext>
            </p:extLst>
          </p:nvPr>
        </p:nvGraphicFramePr>
        <p:xfrm>
          <a:off x="179512" y="1052736"/>
          <a:ext cx="8136904" cy="5805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auditi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04248" y="5234618"/>
            <a:ext cx="1618511" cy="162338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9180512" y="0"/>
            <a:ext cx="755576" cy="840464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315416"/>
            <a:ext cx="7956376" cy="1340768"/>
          </a:xfrm>
        </p:spPr>
        <p:txBody>
          <a:bodyPr>
            <a:noAutofit/>
          </a:bodyPr>
          <a:lstStyle/>
          <a:p>
            <a:pPr algn="ctr"/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2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Муниципальные программы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46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27584" y="548679"/>
            <a:ext cx="7416824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МУНИЦИПАЛЬНАЯ ПРОГРАММА</a:t>
            </a:r>
            <a:r>
              <a:rPr lang="ru-RU" sz="10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это документ, утвержденный постановлением Администрации муниципального образования «Шумячский </a:t>
            </a:r>
            <a:r>
              <a:rPr lang="ru-RU" sz="1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муниципальный округ» </a:t>
            </a:r>
            <a:r>
              <a:rPr lang="ru-RU" sz="10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Смоленской области, определяющий комплекс мероприятий, обоснованных и согласованных по ресурсам, срокам и исполнителям, обеспечивающих эффективное решение приоритетных социально-экономических задач Шумячского </a:t>
            </a:r>
            <a:r>
              <a:rPr lang="ru-RU" sz="1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муниципального округа </a:t>
            </a:r>
            <a:r>
              <a:rPr lang="ru-RU" sz="10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Смоленской области.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51520" y="1196753"/>
            <a:ext cx="81003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Муниципальные программы и непрограммные направления деятельности на </a:t>
            </a: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плановый период </a:t>
            </a: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2026-2027 </a:t>
            </a:r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гг.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0" y="1988839"/>
            <a:ext cx="8422759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01 0 00 00000    Муниципальная программа «Развитие образования и молодежной политики в муниципальном образовании «Шумячский </a:t>
            </a:r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муниципальный округ» 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Смоленской области»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02 0 00 00000    Муниципальная программа «Развитие культуры и спорта в муниципальном образовании «Шумячский </a:t>
            </a:r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муниципальный округ» 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Смоленской области»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03 0 00 00000    Муниципальная программа «Управление муниципальными финансами муниципального образования «Шумячский </a:t>
            </a:r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муниципальный округ» 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Смоленской области»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04 0 00 00000    Муниципальная программа «Создание условий для эффективного управления </a:t>
            </a:r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муниципальном 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образованием «Шумячский </a:t>
            </a:r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муниципальный округ» 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Смоленской области»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05 0 00 00000    Муниципальная программа «Обеспечение жильем молодых семей  муниципального образования «Шумячский </a:t>
            </a:r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муниципальный округ» 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Смоленской области» 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06 0 00 00000    Муниципальная программа «Капитальный ремонт и ремонт  автомобильных дорог общего пользования муниципального образования «Шумячский </a:t>
            </a:r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муниципальный округ» 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Смоленской области»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07 0 00 00000    Муниципальная программа «Создание условий для обеспечения безопасности жизнедеятельности населения муниципального образования «Шумячский </a:t>
            </a:r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муниципальный округ» 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Смоленской области»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08 0 00 00000    Муниципальная программа «Развитие сельского хозяйства и регулирование рынков сельскохозяйственной продукции, сырья и продовольствия </a:t>
            </a:r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территории муниципального образования «Шумячский муниципальный округ»  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Смоленской области»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09 0 00 00000    Муниципальная программа «Гражданско-патриотическое воспитание граждан на территории муниципального образования «Шумячский </a:t>
            </a:r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муниципальный округ» 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Смоленской области»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10 0 00 00000    Муниципальная программа «Повышение значений показателей доступности для инвалидов объектов и услуг в Шумячском районе Смоленской области»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11 0 00 00000     Муниципальная программа «Развитие добровольчества (волонтерства) в муниципальном образовании «Шумячский </a:t>
            </a:r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муниципальный округ» 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Смоленской области»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12 0 00 00000     Муниципальная программа «Энергосбережение и повышение энергетической эффективности на территории муниципального образования «Шумячский </a:t>
            </a:r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муниципальный округ» 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Смоленской области</a:t>
            </a:r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13 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 00 00000     Муниципальная программа </a:t>
            </a:r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«Формирование комфортной городской среды 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территории муниципального образования «Шумячский муниципальный округ» Смоленской области»</a:t>
            </a:r>
          </a:p>
          <a:p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14 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 00 00000     Муниципальная программа </a:t>
            </a:r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«Укрепление общественного здоровья среди населения 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муниципального образования «Шумячский муниципальный округ» Смоленской области»</a:t>
            </a:r>
          </a:p>
          <a:p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75 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 00 00000    Обеспечение деятельности законодательного и исполнительного органов власти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76 0 00 00000    Обеспечение деятельности Контрольно-ревизионной комиссии муниципального образования «Шумячский </a:t>
            </a:r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муниципальный округ» 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Смоленской области»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77 0 00 00000    Прочие общегосударственные расходы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89 0 00 00000    Резервный фонд </a:t>
            </a:r>
          </a:p>
          <a:p>
            <a:r>
              <a:rPr lang="ru-RU" sz="12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99 0 00 00000    Непрограммные расходы органов исполнительной власти</a:t>
            </a:r>
          </a:p>
        </p:txBody>
      </p:sp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834771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676456" cy="692696"/>
          </a:xfrm>
        </p:spPr>
        <p:txBody>
          <a:bodyPr>
            <a:noAutofit/>
          </a:bodyPr>
          <a:lstStyle/>
          <a:p>
            <a:pPr algn="ctr"/>
            <a:r>
              <a:rPr lang="ru-RU" sz="1400" b="1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Расходы бюджета муниципального образования «Шумячский </a:t>
            </a:r>
            <a:r>
              <a:rPr lang="ru-RU" sz="1400" b="1" dirty="0" smtClean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1400" b="1" dirty="0" smtClean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</a:br>
            <a:r>
              <a:rPr lang="ru-RU" sz="1400" b="1" dirty="0" smtClean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МУНИЦИПАЛЬНЫЙ </a:t>
            </a:r>
            <a:r>
              <a:rPr lang="ru-RU" sz="1400" b="1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ОКРУГ» в разрезе муниципальных программ и </a:t>
            </a:r>
            <a:r>
              <a:rPr lang="ru-RU" sz="1400" b="1" dirty="0" smtClean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1400" b="1" dirty="0" smtClean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</a:br>
            <a:r>
              <a:rPr lang="ru-RU" sz="1400" b="1" dirty="0" smtClean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непрограммных </a:t>
            </a:r>
            <a:r>
              <a:rPr lang="ru-RU" sz="1400" b="1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направлений деятельности в 2025 году</a:t>
            </a:r>
            <a:endParaRPr lang="ru-RU" sz="1400" b="1" cap="all" dirty="0">
              <a:ln w="9000" cmpd="sng">
                <a:solidFill>
                  <a:schemeClr val="accent4">
                    <a:lumMod val="75000"/>
                  </a:schemeClr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9232194"/>
              </p:ext>
            </p:extLst>
          </p:nvPr>
        </p:nvGraphicFramePr>
        <p:xfrm>
          <a:off x="-1" y="840277"/>
          <a:ext cx="8337947" cy="75074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282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708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89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9207"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lang="ru-RU" sz="1200" kern="1200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lang="ru-RU" sz="1200" kern="1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1200" kern="1200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2025 </a:t>
                      </a:r>
                      <a:r>
                        <a:rPr lang="ru-RU" sz="1400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год</a:t>
                      </a:r>
                      <a:endParaRPr lang="ru-RU" sz="14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6896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«Развитие образования и молодежной политики в муниципальном образовании «Шумячский </a:t>
                      </a:r>
                      <a:r>
                        <a:rPr lang="ru-RU" sz="1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муниципальный округ» 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209 120,5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80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«Развитие культуры и спорта на территории муниципального образования «Шумячский </a:t>
                      </a:r>
                      <a:r>
                        <a:rPr lang="ru-RU" sz="1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муниципальный округ» 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81 925,1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80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«Управление муниципальными финансами муниципального образования «Шумячский </a:t>
                      </a:r>
                      <a:r>
                        <a:rPr lang="ru-RU" sz="1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муниципальный округ» 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7 884,6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80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«Создание условий для эффективного управления муниципальным образованием «Шумячский </a:t>
                      </a:r>
                      <a:r>
                        <a:rPr lang="ru-RU" sz="1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муниципального округа» 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116 887,7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80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«Обеспечение жильем молодых семей муниципального образования «Шумячский </a:t>
                      </a:r>
                      <a:r>
                        <a:rPr lang="ru-RU" sz="1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муниципальный округ» 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956,3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80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«Капитальный ремонт и ремонт автомобильных дорог общего пользования муниципального образования «Шумячский </a:t>
                      </a:r>
                      <a:r>
                        <a:rPr lang="ru-RU" sz="1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муниципальный округ» 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28 661,7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7072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«Создание  условий для обеспечения безопасности жизнедеятельности населения муниципального образования «Шумячский </a:t>
                      </a:r>
                      <a:r>
                        <a:rPr lang="ru-RU" sz="1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муниципальный округ» 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701,0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80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«Развитие сельского хозяйства и регулирование рынков сельскохозяйственной продукции, сырья и продовольствия </a:t>
                      </a:r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территории муниципального образования «Шумячский муниципальный округ» </a:t>
                      </a: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Смоленской области»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80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«Гражданско-патриотическое</a:t>
                      </a:r>
                      <a:r>
                        <a:rPr lang="ru-RU" sz="10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воспитание граждан на территории муниципального  образования «Шумячский </a:t>
                      </a:r>
                      <a:r>
                        <a:rPr lang="ru-RU" sz="10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муниципальный округ» </a:t>
                      </a:r>
                      <a:r>
                        <a:rPr lang="ru-RU" sz="10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53,0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80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 «Повышение значений показателей доступности для инвалидов объектов и </a:t>
                      </a:r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услуг на территории муниципального образования «Шумячский муниципальный округ» Смоленской </a:t>
                      </a: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области</a:t>
                      </a:r>
                      <a:r>
                        <a:rPr lang="ru-RU" sz="10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1,2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7512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 «Развитие добровольчества (волонтерства) в муниципальном образовании «Шумячский </a:t>
                      </a:r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муниципальный округ» </a:t>
                      </a: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Смоленской области»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7512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«Энергосбережение и повышение энергетической эффективности н</a:t>
                      </a:r>
                      <a:r>
                        <a:rPr lang="ru-RU" sz="10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 территории муниципального  образования «Шумячский </a:t>
                      </a:r>
                      <a:r>
                        <a:rPr lang="ru-RU" sz="10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муниципальный округ» </a:t>
                      </a:r>
                      <a:r>
                        <a:rPr lang="ru-RU" sz="10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5 636,2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2899349746"/>
                  </a:ext>
                </a:extLst>
              </a:tr>
              <a:tr h="2008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«Формирование комфортной </a:t>
                      </a:r>
                      <a:r>
                        <a:rPr lang="ru-RU" sz="1000" b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городской среды н</a:t>
                      </a:r>
                      <a:r>
                        <a:rPr lang="ru-RU" sz="1000" b="1" baseline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 </a:t>
                      </a:r>
                      <a:r>
                        <a:rPr lang="ru-RU" sz="10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территории муниципального  образования «Шумячский муниципальный округ»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3 737,4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08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деятельности законодательного и исполнительного органов власти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5 653,4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2476326556"/>
                  </a:ext>
                </a:extLst>
              </a:tr>
              <a:tr h="241488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деятельности Контрольно-ревизионной комиссии муниципального образования «Шумячский муниципальный округ»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1 482,9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45229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Прочие общегосударственные расходы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00764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Резервный фонд 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569,0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780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18.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Непрограммные</a:t>
                      </a: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расходы органов исполнительной</a:t>
                      </a:r>
                      <a:r>
                        <a:rPr lang="ru-RU" sz="10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власти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12 234,3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963729608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47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52320" y="476672"/>
            <a:ext cx="8856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>
                <a:solidFill>
                  <a:schemeClr val="accent6">
                    <a:lumMod val="50000"/>
                  </a:schemeClr>
                </a:solidFill>
              </a:rPr>
              <a:t>тыс.руб.</a:t>
            </a:r>
          </a:p>
        </p:txBody>
      </p:sp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3568" cy="8367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836712"/>
            <a:ext cx="755576" cy="802776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676456" cy="692696"/>
          </a:xfrm>
        </p:spPr>
        <p:txBody>
          <a:bodyPr>
            <a:noAutofit/>
          </a:bodyPr>
          <a:lstStyle/>
          <a:p>
            <a:pPr algn="ctr"/>
            <a:r>
              <a:rPr lang="ru-RU" sz="14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Расходы бюджета муниципального образования «Шумячский </a:t>
            </a:r>
            <a:r>
              <a:rPr lang="ru-RU" sz="1400" b="1" cap="all" dirty="0" smtClean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МУНИЦИПАЛЬНЫЙ </a:t>
            </a:r>
            <a:br>
              <a:rPr lang="ru-RU" sz="1400" b="1" cap="all" dirty="0" smtClean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</a:br>
            <a:r>
              <a:rPr lang="ru-RU" sz="1400" b="1" cap="all" dirty="0" smtClean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ОКРУГ» в </a:t>
            </a:r>
            <a:r>
              <a:rPr lang="ru-RU" sz="14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разрезе муниципальных программ и непрограммных </a:t>
            </a:r>
            <a:r>
              <a:rPr lang="ru-RU" sz="1400" b="1" cap="all" dirty="0" smtClean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направлений </a:t>
            </a:r>
            <a:br>
              <a:rPr lang="ru-RU" sz="1400" b="1" cap="all" dirty="0" smtClean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</a:br>
            <a:r>
              <a:rPr lang="ru-RU" sz="1400" b="1" cap="all" dirty="0" smtClean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деятельности </a:t>
            </a:r>
            <a:r>
              <a:rPr lang="ru-RU" sz="14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в плановом периоде </a:t>
            </a:r>
            <a:r>
              <a:rPr lang="ru-RU" sz="1400" b="1" cap="all" dirty="0" smtClean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2026-2027 </a:t>
            </a:r>
            <a:r>
              <a:rPr lang="ru-RU" sz="14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гг.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5069706"/>
              </p:ext>
            </p:extLst>
          </p:nvPr>
        </p:nvGraphicFramePr>
        <p:xfrm>
          <a:off x="0" y="840277"/>
          <a:ext cx="8388425" cy="801572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675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046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81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29207"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lang="ru-RU" sz="1200" kern="1200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lang="ru-RU" sz="1200" kern="1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1200" kern="1200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2026год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2027 </a:t>
                      </a:r>
                      <a:r>
                        <a:rPr lang="ru-RU" sz="1200" kern="1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6896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«Развитие образования и молодежной политики в муниципальном образовании «Шумячский </a:t>
                      </a:r>
                      <a:r>
                        <a:rPr lang="ru-RU" sz="1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муниципальный округ» 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196 436,1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238 754,0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80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«Развитие культуры и спорта на территории муниципального образования «Шумячский </a:t>
                      </a:r>
                      <a:r>
                        <a:rPr lang="ru-RU" sz="1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муниципальный округ» 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78 511,7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77 488,5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80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«Управление муниципальными финансами муниципального образования «Шумячский </a:t>
                      </a:r>
                      <a:r>
                        <a:rPr lang="ru-RU" sz="1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муниципальный округ» 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7 534,6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7 534,6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80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«Создание условий для эффективного управления </a:t>
                      </a:r>
                      <a:r>
                        <a:rPr lang="ru-RU" sz="1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муниципальном образовании 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«Шумячский </a:t>
                      </a:r>
                      <a:r>
                        <a:rPr lang="ru-RU" sz="1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муниципального округа» 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131 028,0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64 528,0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80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«Обеспечение жильем молодых семей муниципального образования «Шумячский </a:t>
                      </a:r>
                      <a:r>
                        <a:rPr lang="ru-RU" sz="1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муниципальный округ» 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730,2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894,6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80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«Капитальный ремонт и ремонт автомобильных дорог общего пользования муниципального образования «Шумячский </a:t>
                      </a:r>
                      <a:r>
                        <a:rPr lang="ru-RU" sz="1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муниципальный округ» 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13 824,4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18 220,6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7072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«Создание  условий для обеспечения безопасности жизнедеятельности населения муниципального образования «Шумячский </a:t>
                      </a:r>
                      <a:r>
                        <a:rPr lang="ru-RU" sz="1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муниципальный округ» 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80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«Развитие сельского хозяйства и регулирование рынков сельскохозяйственной продукции, сырья и продовольствия </a:t>
                      </a:r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территории муниципального образования «Шумячский муниципальный округ» </a:t>
                      </a: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Смоленской области»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80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«Гражданско-патриотическое</a:t>
                      </a:r>
                      <a:r>
                        <a:rPr lang="ru-RU" sz="10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воспитание граждан на территории муниципального  образования «Шумячский </a:t>
                      </a:r>
                      <a:r>
                        <a:rPr lang="ru-RU" sz="10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муниципальный округ» </a:t>
                      </a:r>
                      <a:r>
                        <a:rPr lang="ru-RU" sz="10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80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 «Повышение значений показателей доступности для инвалидов объектов и </a:t>
                      </a:r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услуг на территории муниципального образования «Шумячский муниципальный округ» Смоленской </a:t>
                      </a: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области</a:t>
                      </a:r>
                      <a:r>
                        <a:rPr lang="ru-RU" sz="10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7512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 «Развитие добровольчества (волонтерства) в муниципальном образовании «Шумячский </a:t>
                      </a:r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муниципальный округ» </a:t>
                      </a: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Смоленской области»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7512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«Энергосбережение и повышение энергетической эффективности н</a:t>
                      </a:r>
                      <a:r>
                        <a:rPr lang="ru-RU" sz="10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 территории муниципального  образования «Шумячский </a:t>
                      </a:r>
                      <a:r>
                        <a:rPr lang="ru-RU" sz="10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муниципальный округ» </a:t>
                      </a:r>
                      <a:r>
                        <a:rPr lang="ru-RU" sz="10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2899349746"/>
                  </a:ext>
                </a:extLst>
              </a:tr>
              <a:tr h="2008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«Формирование комфортной </a:t>
                      </a:r>
                      <a:r>
                        <a:rPr lang="ru-RU" sz="1000" b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городской среды н</a:t>
                      </a:r>
                      <a:r>
                        <a:rPr lang="ru-RU" sz="1000" b="1" baseline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 </a:t>
                      </a:r>
                      <a:r>
                        <a:rPr lang="ru-RU" sz="10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территории муниципального  образования «Шумячский муниципальный округ»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3 538,3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ru-RU" sz="10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480,3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08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деятельности законодательного и исполнительного органов власти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3 172,5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3 172,5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2476326556"/>
                  </a:ext>
                </a:extLst>
              </a:tr>
              <a:tr h="241488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деятельности Контрольно-ревизионной комиссии муниципального образования «Шумячский муниципальный округ»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1 376,9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1 376,9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45229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Прочие общегосударственные расходы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00764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Резервный фонд 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780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18.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Непрограммные</a:t>
                      </a: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расходы органов исполнительной</a:t>
                      </a:r>
                      <a:r>
                        <a:rPr lang="ru-RU" sz="10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власти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11 661,9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4 251,1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963729608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48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452320" y="476672"/>
            <a:ext cx="8856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>
                <a:solidFill>
                  <a:schemeClr val="accent6">
                    <a:lumMod val="50000"/>
                  </a:schemeClr>
                </a:solidFill>
              </a:rPr>
              <a:t>тыс.руб.</a:t>
            </a:r>
          </a:p>
        </p:txBody>
      </p:sp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3568" cy="8367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3261342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7632848" cy="6206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6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ДИНАМИКА РАСПРЕДЕЛЕНИЯ БЮДЖЕТНЫХ АССИГНОВАНИЙ В РАЗРЕЗЕ МУНИЦИПАЛЬНЫХ ПРОГРАММ И НЕПРОГРАММНЫХ НАПРАВЛЕНИЙ ДЕЯТЕЛЬНОСТИ В </a:t>
            </a:r>
            <a:r>
              <a:rPr lang="ru-RU" sz="16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2025 </a:t>
            </a:r>
            <a:r>
              <a:rPr lang="ru-RU" sz="16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ГОДУ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0858481"/>
              </p:ext>
            </p:extLst>
          </p:nvPr>
        </p:nvGraphicFramePr>
        <p:xfrm>
          <a:off x="189629" y="640080"/>
          <a:ext cx="8244408" cy="6309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49</a:t>
            </a:r>
          </a:p>
        </p:txBody>
      </p:sp>
      <p:pic>
        <p:nvPicPr>
          <p:cNvPr id="7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55576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small-group-of-white-people-reading-red-boo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6096" y="4047132"/>
            <a:ext cx="3235532" cy="281086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</p:pic>
      <p:sp>
        <p:nvSpPr>
          <p:cNvPr id="12" name="Прямоугольник 11"/>
          <p:cNvSpPr/>
          <p:nvPr/>
        </p:nvSpPr>
        <p:spPr>
          <a:xfrm rot="16200000">
            <a:off x="5332648" y="3046648"/>
            <a:ext cx="6858000" cy="764704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latin typeface="Arial Black" pitchFamily="34" charset="0"/>
              </a:rPr>
              <a:t>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83768" y="260648"/>
            <a:ext cx="40107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rebuchet MS" pitchFamily="34" charset="0"/>
                <a:cs typeface="Times New Roman" pitchFamily="18" charset="0"/>
              </a:rPr>
              <a:t>I</a:t>
            </a:r>
            <a:r>
              <a:rPr lang="ru-RU" sz="3200" b="1" i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rebuchet MS" pitchFamily="34" charset="0"/>
                <a:cs typeface="Times New Roman" pitchFamily="18" charset="0"/>
              </a:rPr>
              <a:t>. ВВОДНАЯ ЧАСТЬ</a:t>
            </a:r>
          </a:p>
        </p:txBody>
      </p:sp>
      <p:graphicFrame>
        <p:nvGraphicFramePr>
          <p:cNvPr id="10" name="Схема 9"/>
          <p:cNvGraphicFramePr/>
          <p:nvPr/>
        </p:nvGraphicFramePr>
        <p:xfrm>
          <a:off x="0" y="1124744"/>
          <a:ext cx="8172400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3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23528" y="-31541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ДИНАМИКА РАСПРЕДЕЛЕНИЯ БЮДЖЕТНЫХ АССИГНОВАНИЙ В РАЗРЕЗЕ МУНИЦИПАЛЬНЫХ ПРОГРАММ И НЕПРОГРАММНЫХ НАПРАВЛЕНИЙ ДЕЯТЕЛЬНОСТИ В </a:t>
            </a:r>
            <a:r>
              <a:rPr lang="ru-RU" sz="14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2026 </a:t>
            </a:r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ГОДУ</a:t>
            </a:r>
            <a:endParaRPr lang="ru-RU" sz="1400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8927978"/>
              </p:ext>
            </p:extLst>
          </p:nvPr>
        </p:nvGraphicFramePr>
        <p:xfrm>
          <a:off x="-17748" y="548680"/>
          <a:ext cx="8244408" cy="6309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50</a:t>
            </a:r>
          </a:p>
        </p:txBody>
      </p:sp>
      <p:pic>
        <p:nvPicPr>
          <p:cNvPr id="7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8640"/>
            <a:ext cx="827584" cy="980728"/>
          </a:xfrm>
          <a:prstGeom prst="rect">
            <a:avLst/>
          </a:prstGeom>
          <a:noFill/>
        </p:spPr>
      </p:pic>
      <p:cxnSp>
        <p:nvCxnSpPr>
          <p:cNvPr id="3" name="Соединительная линия уступом 2"/>
          <p:cNvCxnSpPr/>
          <p:nvPr/>
        </p:nvCxnSpPr>
        <p:spPr>
          <a:xfrm>
            <a:off x="9900592" y="1340768"/>
            <a:ext cx="914400" cy="91440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1436133479_chelovechek-s-lupoy1-300x3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88224" y="3140968"/>
            <a:ext cx="1835696" cy="1835696"/>
          </a:xfrm>
          <a:prstGeom prst="rect">
            <a:avLst/>
          </a:prstGeom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23528" y="-31541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ДИНАМИКА РАСПРЕДЕЛЕНИЯ БЮДЖЕТНЫХ АССИГНОВАНИЙ В РАЗРЕЗЕ МУНИЦИПАЛЬНЫХ ПРОГРАММ И НЕПРОГРАММНЫХ НАПРАВЛЕНИЙ ДЕЯТЕЛЬНОСТИ В </a:t>
            </a:r>
            <a:r>
              <a:rPr lang="ru-RU" sz="14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2027 </a:t>
            </a:r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ГОДУ</a:t>
            </a:r>
            <a:endParaRPr lang="ru-RU" sz="1400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6376240"/>
              </p:ext>
            </p:extLst>
          </p:nvPr>
        </p:nvGraphicFramePr>
        <p:xfrm>
          <a:off x="0" y="548680"/>
          <a:ext cx="8244408" cy="6309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51</a:t>
            </a:r>
          </a:p>
        </p:txBody>
      </p:sp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88640"/>
            <a:ext cx="827584" cy="9361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91264" cy="1052736"/>
          </a:xfrm>
        </p:spPr>
        <p:txBody>
          <a:bodyPr>
            <a:noAutofit/>
          </a:bodyPr>
          <a:lstStyle/>
          <a:p>
            <a:pPr algn="ctr"/>
            <a:r>
              <a:rPr lang="ru-RU" sz="19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Расходы бюджета муниципального образования «Шумячский </a:t>
            </a:r>
            <a:r>
              <a:rPr lang="ru-RU" sz="1900" b="1" cap="all" dirty="0" smtClean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муниципальный округ» </a:t>
            </a:r>
            <a:r>
              <a:rPr lang="ru-RU" sz="19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Смоленской области по разделам бюджетной классификации на </a:t>
            </a:r>
            <a:r>
              <a:rPr lang="ru-RU" sz="1900" b="1" cap="all" dirty="0" smtClean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2025 </a:t>
            </a:r>
            <a:r>
              <a:rPr lang="ru-RU" sz="19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год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1004144"/>
              </p:ext>
            </p:extLst>
          </p:nvPr>
        </p:nvGraphicFramePr>
        <p:xfrm>
          <a:off x="0" y="1196752"/>
          <a:ext cx="8388424" cy="400200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8275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486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6569"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РАЗДЕЛ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ПОКАЗАТЕЛЬ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2025 </a:t>
                      </a:r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год 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060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01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Общегосударственные вопросы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89 842,3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4735"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</a:t>
                      </a:r>
                      <a:r>
                        <a:rPr lang="en-US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Национальная оборона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413,6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0524"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03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Национальная безопасность</a:t>
                      </a:r>
                      <a:r>
                        <a:rPr lang="ru-RU" sz="1400" b="1" kern="1200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и правоохранительная деятельность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1 054,3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0260"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04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Национальная экономика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31 221,7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0260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05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Жилищно-коммунальное хозяйство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40 566,1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0260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07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Образование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210 048,4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0260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08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Культура, кинематография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73 737,8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9152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10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Социальная политика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28 520,1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60454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11 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Физическая культура и спорт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300,0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60454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13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Обслуживание государственного и муниципального долга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1,0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325671112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52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380312" y="908720"/>
            <a:ext cx="8856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>
                <a:solidFill>
                  <a:schemeClr val="accent5">
                    <a:lumMod val="75000"/>
                  </a:schemeClr>
                </a:solidFill>
              </a:rPr>
              <a:t>тыс.руб</a:t>
            </a:r>
            <a:r>
              <a:rPr lang="ru-RU" sz="1200" dirty="0"/>
              <a:t>.</a:t>
            </a:r>
          </a:p>
        </p:txBody>
      </p:sp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55576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91264" cy="1052736"/>
          </a:xfrm>
        </p:spPr>
        <p:txBody>
          <a:bodyPr>
            <a:noAutofit/>
          </a:bodyPr>
          <a:lstStyle/>
          <a:p>
            <a:pPr algn="ctr"/>
            <a:r>
              <a:rPr lang="ru-RU" sz="19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Расходы бюджета муниципального образования «Шумячский район» Смоленской области по разделам бюджетной классификации на </a:t>
            </a:r>
            <a:r>
              <a:rPr lang="ru-RU" sz="1900" b="1" cap="all" dirty="0" err="1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пЛАНОВЫЙ</a:t>
            </a:r>
            <a:r>
              <a:rPr lang="ru-RU" sz="19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период </a:t>
            </a:r>
            <a:r>
              <a:rPr lang="ru-RU" sz="1900" b="1" cap="all" dirty="0" smtClean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2026-2027 </a:t>
            </a:r>
            <a:r>
              <a:rPr lang="ru-RU" sz="19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гг.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5240625"/>
              </p:ext>
            </p:extLst>
          </p:nvPr>
        </p:nvGraphicFramePr>
        <p:xfrm>
          <a:off x="0" y="1196752"/>
          <a:ext cx="8388424" cy="40833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8995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0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6569"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РАЗДЕЛ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ПОКАЗАТЕЛЬ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     </a:t>
                      </a:r>
                      <a:r>
                        <a:rPr lang="ru-RU" sz="1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2026 </a:t>
                      </a:r>
                      <a:r>
                        <a:rPr lang="ru-RU" sz="14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год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       </a:t>
                      </a:r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2027 </a:t>
                      </a:r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год 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060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01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Общегосударственные вопросы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74 772,8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74 751,3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743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02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Национальная оборона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449,8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465,4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0524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03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Национальная безопасность</a:t>
                      </a:r>
                      <a:r>
                        <a:rPr lang="ru-RU" sz="1400" b="1" kern="1200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и правоохранительная деятельность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0,00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0,00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0260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04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Национальная экономика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13 824,4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18 220,6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0260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05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Жилищно-коммунальное хозяйство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71 044,6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3 986,6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0260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07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Образование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196 491,3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239 186,6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0260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08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Культура, кинематография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67 266,6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69 394,3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6368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10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Социальная политика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20 </a:t>
                      </a:r>
                      <a:r>
                        <a:rPr lang="ru-RU" sz="1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935,7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13 695,3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85624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11 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Физическая культура и спорт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3 028,3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0,0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85624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13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Обслуживание государственного и муниципального долга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1,0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2202476727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53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502797" y="991761"/>
            <a:ext cx="8856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/>
              <a:t>тыс.руб.</a:t>
            </a:r>
          </a:p>
        </p:txBody>
      </p:sp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55576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kak-uluchshit-biznes-statistiki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278845"/>
            <a:ext cx="1907704" cy="157915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7931224" cy="476672"/>
          </a:xfrm>
        </p:spPr>
        <p:txBody>
          <a:bodyPr>
            <a:noAutofit/>
          </a:bodyPr>
          <a:lstStyle/>
          <a:p>
            <a:pPr algn="ctr"/>
            <a:r>
              <a:rPr lang="ru-RU" sz="16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ДИНАМИКА РАСПРЕДЕЛЕНИЯ БЮДЖЕТНЫХ АССИГНОВАНИЙ ПО РАЗДЕЛАМ БЮДЖЕТНОЙ КЛАССИФИКАЦИИ В </a:t>
            </a:r>
            <a:r>
              <a:rPr lang="ru-RU" sz="16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2025 </a:t>
            </a:r>
            <a:r>
              <a:rPr lang="ru-RU" sz="16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ГОДУ</a:t>
            </a: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1034671"/>
              </p:ext>
            </p:extLst>
          </p:nvPr>
        </p:nvGraphicFramePr>
        <p:xfrm>
          <a:off x="193972" y="980728"/>
          <a:ext cx="8280920" cy="6309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Прямоугольник 4"/>
          <p:cNvSpPr/>
          <p:nvPr/>
        </p:nvSpPr>
        <p:spPr>
          <a:xfrm rot="16200000">
            <a:off x="5337212" y="3294620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54</a:t>
            </a:r>
          </a:p>
        </p:txBody>
      </p:sp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kak-uluchshit-biznes-statistiki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278845"/>
            <a:ext cx="1907704" cy="157915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ДИНАМИКА РАСПРЕДЕЛЕНИЯ БЮДЖЕТНЫХ АССИГНОВАНИЙ ПО РАЗДЕЛАМ БЮДЖЕТНОЙ КЛАССИФИКАЦИИ В </a:t>
            </a:r>
            <a:r>
              <a:rPr lang="ru-RU" sz="16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2026 </a:t>
            </a:r>
            <a:r>
              <a:rPr lang="ru-RU" sz="16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ГОДУ</a:t>
            </a:r>
            <a:endParaRPr lang="ru-RU" sz="1600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5095759"/>
              </p:ext>
            </p:extLst>
          </p:nvPr>
        </p:nvGraphicFramePr>
        <p:xfrm>
          <a:off x="179512" y="836712"/>
          <a:ext cx="8568952" cy="6336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55</a:t>
            </a:r>
          </a:p>
        </p:txBody>
      </p:sp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kak-uluchshit-biznes-statistiki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278844"/>
            <a:ext cx="1907704" cy="157915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ДИНАМИКА РАСПРЕДЕЛЕНИЯ БЮДЖЕТНЫХ АССИГНОВАНИЙ ПО РАЗДЕЛАМ БЮДЖЕТНОЙ КЛАССИФИКАЦИИ В </a:t>
            </a:r>
            <a:r>
              <a:rPr lang="ru-RU" sz="16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2027 </a:t>
            </a:r>
            <a:r>
              <a:rPr lang="ru-RU" sz="16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ГОДУ</a:t>
            </a:r>
            <a:endParaRPr lang="ru-RU" sz="1600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7541118"/>
              </p:ext>
            </p:extLst>
          </p:nvPr>
        </p:nvGraphicFramePr>
        <p:xfrm>
          <a:off x="467544" y="836712"/>
          <a:ext cx="8280920" cy="6309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56</a:t>
            </a:r>
          </a:p>
        </p:txBody>
      </p:sp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57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3568" y="0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ПУБЛИЧНЫЕ ОБЯЗАТЕЛЬСТВА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611560" y="1556793"/>
            <a:ext cx="74168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 algn="just"/>
            <a:r>
              <a:rPr lang="ru-RU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Местным бюджетом предусмотрено исполнение 4 публичных обязательства</a:t>
            </a:r>
          </a:p>
          <a:p>
            <a:pPr indent="539750" algn="just"/>
            <a:endParaRPr lang="ru-RU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indent="539750" algn="just"/>
            <a:endParaRPr lang="ru-RU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3495240"/>
              </p:ext>
            </p:extLst>
          </p:nvPr>
        </p:nvGraphicFramePr>
        <p:xfrm>
          <a:off x="755576" y="3140968"/>
          <a:ext cx="7272808" cy="115212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8362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62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6235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2023 год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2024 год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2025</a:t>
                      </a:r>
                      <a:r>
                        <a:rPr lang="ru-RU" sz="1200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год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2026 год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9776"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7 644,8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10 253,6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3 525,6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3 525,6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6372200" y="2708920"/>
            <a:ext cx="15121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тыс.рублей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58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3568" y="0"/>
            <a:ext cx="74888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СВЕДЕНИЯ ОБ ОБЪЕМАХ БЮДЖЕТНЫХ ИНВЕСТИЦИЙ МУНИЦИПАЛЬНОГО ОБРАЗОВАНИЯ «ШУМЯЧСКИЙ </a:t>
            </a:r>
            <a:r>
              <a:rPr lang="ru-RU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МУНИЦИПАЛЬНЫЙ ОКРУГ» </a:t>
            </a:r>
            <a:r>
              <a:rPr lang="ru-RU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СМОЛЕНСКОЙ ОБЛАСТИ В ОБЪЕКТЫ КАПИТАЛЬНОГО СТРОИТЕЛЬСТВА</a:t>
            </a: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8138825"/>
              </p:ext>
            </p:extLst>
          </p:nvPr>
        </p:nvGraphicFramePr>
        <p:xfrm>
          <a:off x="0" y="1201884"/>
          <a:ext cx="8388425" cy="150703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6358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21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8407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Направление расходов капитального характера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2024 </a:t>
                      </a:r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год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2025 </a:t>
                      </a:r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год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2026</a:t>
                      </a:r>
                      <a:r>
                        <a:rPr lang="ru-RU" sz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год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2027год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4076">
                <a:tc>
                  <a:txBody>
                    <a:bodyPr/>
                    <a:lstStyle/>
                    <a:p>
                      <a:pPr algn="just"/>
                      <a:r>
                        <a:rPr lang="ru-RU" sz="1200" b="1" i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Приобретение жилых помещений детям-сиротам и детям, оставшимся без попечения родителей, лицам из их числа по договорам найма специализированных жилых помещений</a:t>
                      </a:r>
                      <a:endParaRPr lang="ru-RU" sz="1200" b="1" i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7 302,6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10 674,2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10 043,9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2 639,1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7308304" y="908720"/>
            <a:ext cx="11466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тыс.рублей</a:t>
            </a:r>
          </a:p>
        </p:txBody>
      </p: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301532289"/>
              </p:ext>
            </p:extLst>
          </p:nvPr>
        </p:nvGraphicFramePr>
        <p:xfrm>
          <a:off x="971600" y="2708920"/>
          <a:ext cx="6552728" cy="4149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59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3568" y="323612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НАЦИОНАЛЬНЫЕ ПРОЕКТЫ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611560" y="1412776"/>
            <a:ext cx="727280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 algn="just"/>
            <a:r>
              <a:rPr lang="ru-RU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Национальные проекты установлены Указом Президента Российской Федерации В.В. Путиным от 7 мая </a:t>
            </a:r>
            <a:r>
              <a:rPr lang="ru-RU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года и направлены на развитие страны по ряду приоритетных проектов </a:t>
            </a:r>
            <a:r>
              <a:rPr lang="ru-RU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на период до 2030 </a:t>
            </a:r>
            <a:r>
              <a:rPr lang="ru-RU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года и </a:t>
            </a:r>
            <a:r>
              <a:rPr lang="ru-RU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перспективу до 2036 </a:t>
            </a:r>
            <a:r>
              <a:rPr lang="ru-RU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года. Они должны обеспечить прорывы в научно-технологическом и социально-экономическом развитии России, повысить уровень жизни каждого гражданина, а также создать возможности для его самореализации.</a:t>
            </a:r>
          </a:p>
          <a:p>
            <a:pPr indent="539750" algn="just"/>
            <a:r>
              <a:rPr lang="ru-RU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году в муниципальном образовании «Шумячский </a:t>
            </a:r>
            <a:r>
              <a:rPr lang="ru-RU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муниципальный округ» </a:t>
            </a:r>
            <a:r>
              <a:rPr lang="ru-RU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Смоленской области  предусмотрена реализация </a:t>
            </a:r>
            <a:r>
              <a:rPr lang="ru-RU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национальных проектов, в плановом периоде </a:t>
            </a:r>
            <a:r>
              <a:rPr lang="ru-RU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2027 </a:t>
            </a:r>
            <a:r>
              <a:rPr lang="ru-RU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годов реализация </a:t>
            </a:r>
            <a:r>
              <a:rPr lang="ru-RU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национальных проектов.</a:t>
            </a:r>
          </a:p>
          <a:p>
            <a:pPr indent="539750" algn="just"/>
            <a:r>
              <a:rPr lang="ru-RU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Финансовое обеспечение национальных проектов в </a:t>
            </a:r>
            <a:r>
              <a:rPr lang="ru-RU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году составляет </a:t>
            </a:r>
            <a:r>
              <a:rPr lang="ru-RU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15 059,5 </a:t>
            </a:r>
            <a:r>
              <a:rPr lang="ru-RU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тыс. рублей, в </a:t>
            </a:r>
            <a:r>
              <a:rPr lang="ru-RU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году </a:t>
            </a:r>
            <a:r>
              <a:rPr lang="ru-RU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28 714,1тыс</a:t>
            </a:r>
            <a:r>
              <a:rPr lang="ru-RU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. рублей, в </a:t>
            </a:r>
            <a:r>
              <a:rPr lang="ru-RU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2027 </a:t>
            </a:r>
            <a:r>
              <a:rPr lang="ru-RU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году </a:t>
            </a:r>
            <a:r>
              <a:rPr lang="ru-RU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55 060,4тыс</a:t>
            </a:r>
            <a:r>
              <a:rPr lang="ru-RU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. рублей.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0"/>
            <a:ext cx="7139136" cy="778098"/>
          </a:xfrm>
        </p:spPr>
        <p:txBody>
          <a:bodyPr>
            <a:normAutofit/>
          </a:bodyPr>
          <a:lstStyle/>
          <a:p>
            <a:r>
              <a:rPr lang="ru-RU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Что такое бюджет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324544" y="836712"/>
            <a:ext cx="7920880" cy="864096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ru-RU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3528" y="2132856"/>
            <a:ext cx="698477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u="sng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sz="28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–  это  план доходов  и  расходов на определенный период.</a:t>
            </a:r>
            <a:endParaRPr lang="ru-RU" sz="2800" dirty="0">
              <a:ln w="9000" cmpd="sng">
                <a:solidFill>
                  <a:schemeClr val="accent5">
                    <a:lumMod val="75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0" y="3356992"/>
            <a:ext cx="838842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2913" algn="just"/>
            <a:r>
              <a:rPr lang="ru-RU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Каждый житель муниципального образования «Шумячский </a:t>
            </a:r>
            <a:r>
              <a:rPr lang="ru-RU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муниципальный округ» </a:t>
            </a:r>
            <a:r>
              <a:rPr lang="ru-RU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Смоленской области является участником формирования этого плана с одной стороны как налогоплательщик, наполняя доходы бюджета, с другой – он получает часть расходов как потребитель муниципальных услуг. Поступившие доходы расходуются на выполнение функций и предоставление муниципальных услуг: образование, культура, спорт, социальное обеспечение, поддержка экономики, гарантии безопасности и правопорядка, защита общественных интересов, гражданских прав и свобод и др.  </a:t>
            </a:r>
          </a:p>
          <a:p>
            <a:pPr indent="442913" algn="just"/>
            <a:r>
              <a:rPr lang="ru-RU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Бюджет составляется и утверждается сроком на три года — очередной финансовый год и на плановый период.</a:t>
            </a:r>
          </a:p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latin typeface="Arial Black" pitchFamily="34" charset="0"/>
              </a:rPr>
              <a:t>6</a:t>
            </a:r>
          </a:p>
        </p:txBody>
      </p:sp>
      <p:pic>
        <p:nvPicPr>
          <p:cNvPr id="1026" name="Picture 2" descr="C:\Documents and Settings\Сидоренкова\Рабочий стол\Fotolia_41254834_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1052736"/>
            <a:ext cx="1483809" cy="97301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 descr="customer_person_people_woman_you_162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76082" y="5301208"/>
            <a:ext cx="607486" cy="607486"/>
          </a:xfrm>
          <a:prstGeom prst="rect">
            <a:avLst/>
          </a:prstGeom>
        </p:spPr>
      </p:pic>
      <p:pic>
        <p:nvPicPr>
          <p:cNvPr id="19" name="Рисунок 18" descr="research_books_2212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1124744"/>
            <a:ext cx="864096" cy="864096"/>
          </a:xfrm>
          <a:prstGeom prst="rect">
            <a:avLst/>
          </a:prstGeom>
        </p:spPr>
      </p:pic>
      <p:pic>
        <p:nvPicPr>
          <p:cNvPr id="17" name="Рисунок 16" descr="customer_person_people_man_user_client_1629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3608" y="5229200"/>
            <a:ext cx="792088" cy="79208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60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87624" y="0"/>
            <a:ext cx="6526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РАСХОДЫ В РАСЧЕТЕ НА ДУШУ НАСЕЛЕНИЯ В </a:t>
            </a:r>
            <a:r>
              <a:rPr lang="ru-RU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2025 </a:t>
            </a:r>
            <a:r>
              <a:rPr lang="ru-RU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ГОДУ</a:t>
            </a:r>
          </a:p>
        </p:txBody>
      </p:sp>
      <p:pic>
        <p:nvPicPr>
          <p:cNvPr id="9" name="Рисунок 8" descr="user_person_people_610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0" y="2420888"/>
            <a:ext cx="1728192" cy="1728192"/>
          </a:xfrm>
          <a:prstGeom prst="rect">
            <a:avLst/>
          </a:prstGeom>
        </p:spPr>
      </p:pic>
      <p:pic>
        <p:nvPicPr>
          <p:cNvPr id="10" name="Рисунок 9" descr="1_-_Home_256x256_3538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23728" y="2276872"/>
            <a:ext cx="864096" cy="864096"/>
          </a:xfrm>
          <a:prstGeom prst="rect">
            <a:avLst/>
          </a:prstGeom>
        </p:spPr>
      </p:pic>
      <p:pic>
        <p:nvPicPr>
          <p:cNvPr id="14" name="Рисунок 13" descr="bootloader_users_person_people_608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67544" y="5229200"/>
            <a:ext cx="936104" cy="936104"/>
          </a:xfrm>
          <a:prstGeom prst="rect">
            <a:avLst/>
          </a:prstGeom>
        </p:spPr>
      </p:pic>
      <p:pic>
        <p:nvPicPr>
          <p:cNvPr id="15" name="Рисунок 14" descr="law_22148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1124744"/>
            <a:ext cx="1008112" cy="1008112"/>
          </a:xfrm>
          <a:prstGeom prst="rect">
            <a:avLst/>
          </a:prstGeom>
        </p:spPr>
      </p:pic>
      <p:pic>
        <p:nvPicPr>
          <p:cNvPr id="16" name="Рисунок 15" descr="movies_movie_oscar_themedia_1735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67544" y="1340768"/>
            <a:ext cx="720080" cy="720080"/>
          </a:xfrm>
          <a:prstGeom prst="rect">
            <a:avLst/>
          </a:prstGeom>
        </p:spPr>
      </p:pic>
      <p:pic>
        <p:nvPicPr>
          <p:cNvPr id="18" name="Рисунок 17" descr="musician_person_people_man_1661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267744" y="1268760"/>
            <a:ext cx="864096" cy="864096"/>
          </a:xfrm>
          <a:prstGeom prst="rect">
            <a:avLst/>
          </a:prstGeom>
        </p:spPr>
      </p:pic>
      <p:pic>
        <p:nvPicPr>
          <p:cNvPr id="20" name="Рисунок 19" descr="user_person_customer_man_1532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771800" y="3789040"/>
            <a:ext cx="931015" cy="931015"/>
          </a:xfrm>
          <a:prstGeom prst="rect">
            <a:avLst/>
          </a:prstGeom>
        </p:spPr>
      </p:pic>
      <p:pic>
        <p:nvPicPr>
          <p:cNvPr id="22" name="Рисунок 21" descr="person_user_customer_female_people_1690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771800" y="4149080"/>
            <a:ext cx="1003023" cy="1003023"/>
          </a:xfrm>
          <a:prstGeom prst="rect">
            <a:avLst/>
          </a:prstGeom>
        </p:spPr>
      </p:pic>
      <p:pic>
        <p:nvPicPr>
          <p:cNvPr id="23" name="Рисунок 22" descr="teacher_man_avatar_person_2836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123728" y="3789040"/>
            <a:ext cx="931015" cy="931015"/>
          </a:xfrm>
          <a:prstGeom prst="rect">
            <a:avLst/>
          </a:prstGeom>
        </p:spPr>
      </p:pic>
      <p:cxnSp>
        <p:nvCxnSpPr>
          <p:cNvPr id="25" name="Прямая соединительная линия 24"/>
          <p:cNvCxnSpPr/>
          <p:nvPr/>
        </p:nvCxnSpPr>
        <p:spPr>
          <a:xfrm rot="5400000" flipH="1" flipV="1">
            <a:off x="791580" y="4617132"/>
            <a:ext cx="864096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rot="5400000" flipH="1" flipV="1">
            <a:off x="863588" y="944724"/>
            <a:ext cx="36004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1187624" y="908720"/>
            <a:ext cx="30243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rot="10800000" flipV="1">
            <a:off x="3131840" y="944724"/>
            <a:ext cx="1080120" cy="27363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rot="5400000" flipH="1" flipV="1">
            <a:off x="2897814" y="1034734"/>
            <a:ext cx="1404156" cy="12241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V="1">
            <a:off x="2771800" y="908720"/>
            <a:ext cx="1440160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5796136" y="620688"/>
            <a:ext cx="24482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местного бюджета приходится на одного гражданина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175956" y="404664"/>
            <a:ext cx="1296144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657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уб.           в год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644008" y="908720"/>
            <a:ext cx="1152128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971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 в месяц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499992" y="1700808"/>
            <a:ext cx="1080120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087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год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788024" y="2204864"/>
            <a:ext cx="1080120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424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в месяц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868144" y="1916832"/>
            <a:ext cx="26642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на жилищно-коммунальное хозяйство местного бюджета приходится на одного гражданина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427984" y="3140968"/>
            <a:ext cx="1008112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577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в год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788024" y="3645024"/>
            <a:ext cx="1080120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298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в месяц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940152" y="3356992"/>
            <a:ext cx="2520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на социальную политику местного бюджета приходится на одного гражданина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355976" y="4437112"/>
            <a:ext cx="1008112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342</a:t>
            </a:r>
            <a:endParaRPr lang="ru-RU" sz="16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в год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860032" y="5013176"/>
            <a:ext cx="1152128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195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       в месяц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940152" y="4581128"/>
            <a:ext cx="2448272" cy="954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на образование местного бюджета приходится на одного гражданина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139952" y="5661249"/>
            <a:ext cx="1296144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 </a:t>
            </a:r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247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в год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716016" y="6304002"/>
            <a:ext cx="1224136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71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   в месяц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868144" y="5805264"/>
            <a:ext cx="2448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на культуру и кинематографию  местного бюджета приходится на одного гражданина</a:t>
            </a:r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 rot="5400000">
            <a:off x="1835696" y="3284984"/>
            <a:ext cx="4680520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>
            <a:stCxn id="42" idx="1"/>
            <a:endCxn id="42" idx="1"/>
          </p:cNvCxnSpPr>
          <p:nvPr/>
        </p:nvCxnSpPr>
        <p:spPr>
          <a:xfrm rot="10800000">
            <a:off x="4139952" y="593824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4139952" y="5661248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>
            <a:off x="4139952" y="4437112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>
            <a:off x="4211960" y="3140968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>
            <a:off x="4211960" y="1700808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 descr="customer_person_people_woman_you_162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76082" y="5301208"/>
            <a:ext cx="607486" cy="607486"/>
          </a:xfrm>
          <a:prstGeom prst="rect">
            <a:avLst/>
          </a:prstGeom>
        </p:spPr>
      </p:pic>
      <p:pic>
        <p:nvPicPr>
          <p:cNvPr id="19" name="Рисунок 18" descr="research_books_2212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1124744"/>
            <a:ext cx="864096" cy="864096"/>
          </a:xfrm>
          <a:prstGeom prst="rect">
            <a:avLst/>
          </a:prstGeom>
        </p:spPr>
      </p:pic>
      <p:pic>
        <p:nvPicPr>
          <p:cNvPr id="17" name="Рисунок 16" descr="customer_person_people_man_user_client_1629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3608" y="5229200"/>
            <a:ext cx="792088" cy="79208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61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87624" y="0"/>
            <a:ext cx="6526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РАСХОДЫ В РАСЧЕТЕ НА ДУШУ НАСЕЛЕНИЯ В </a:t>
            </a:r>
            <a:r>
              <a:rPr lang="ru-RU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2026 </a:t>
            </a:r>
            <a:r>
              <a:rPr lang="ru-RU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ГОДУ</a:t>
            </a:r>
          </a:p>
        </p:txBody>
      </p:sp>
      <p:pic>
        <p:nvPicPr>
          <p:cNvPr id="9" name="Рисунок 8" descr="user_person_people_610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0" y="2420888"/>
            <a:ext cx="1728192" cy="1728192"/>
          </a:xfrm>
          <a:prstGeom prst="rect">
            <a:avLst/>
          </a:prstGeom>
        </p:spPr>
      </p:pic>
      <p:pic>
        <p:nvPicPr>
          <p:cNvPr id="10" name="Рисунок 9" descr="1_-_Home_256x256_3538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23728" y="2276872"/>
            <a:ext cx="864096" cy="864096"/>
          </a:xfrm>
          <a:prstGeom prst="rect">
            <a:avLst/>
          </a:prstGeom>
        </p:spPr>
      </p:pic>
      <p:pic>
        <p:nvPicPr>
          <p:cNvPr id="14" name="Рисунок 13" descr="bootloader_users_person_people_608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67544" y="5229200"/>
            <a:ext cx="936104" cy="936104"/>
          </a:xfrm>
          <a:prstGeom prst="rect">
            <a:avLst/>
          </a:prstGeom>
        </p:spPr>
      </p:pic>
      <p:pic>
        <p:nvPicPr>
          <p:cNvPr id="15" name="Рисунок 14" descr="law_22148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1124744"/>
            <a:ext cx="1008112" cy="1008112"/>
          </a:xfrm>
          <a:prstGeom prst="rect">
            <a:avLst/>
          </a:prstGeom>
        </p:spPr>
      </p:pic>
      <p:pic>
        <p:nvPicPr>
          <p:cNvPr id="16" name="Рисунок 15" descr="movies_movie_oscar_themedia_1735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67544" y="1340768"/>
            <a:ext cx="720080" cy="720080"/>
          </a:xfrm>
          <a:prstGeom prst="rect">
            <a:avLst/>
          </a:prstGeom>
        </p:spPr>
      </p:pic>
      <p:pic>
        <p:nvPicPr>
          <p:cNvPr id="18" name="Рисунок 17" descr="musician_person_people_man_1661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267744" y="1268760"/>
            <a:ext cx="864096" cy="864096"/>
          </a:xfrm>
          <a:prstGeom prst="rect">
            <a:avLst/>
          </a:prstGeom>
        </p:spPr>
      </p:pic>
      <p:pic>
        <p:nvPicPr>
          <p:cNvPr id="20" name="Рисунок 19" descr="user_person_customer_man_1532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771800" y="3789040"/>
            <a:ext cx="931015" cy="931015"/>
          </a:xfrm>
          <a:prstGeom prst="rect">
            <a:avLst/>
          </a:prstGeom>
        </p:spPr>
      </p:pic>
      <p:pic>
        <p:nvPicPr>
          <p:cNvPr id="22" name="Рисунок 21" descr="person_user_customer_female_people_1690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771800" y="4149080"/>
            <a:ext cx="1003023" cy="1003023"/>
          </a:xfrm>
          <a:prstGeom prst="rect">
            <a:avLst/>
          </a:prstGeom>
        </p:spPr>
      </p:pic>
      <p:pic>
        <p:nvPicPr>
          <p:cNvPr id="23" name="Рисунок 22" descr="teacher_man_avatar_person_2836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123728" y="3789040"/>
            <a:ext cx="931015" cy="931015"/>
          </a:xfrm>
          <a:prstGeom prst="rect">
            <a:avLst/>
          </a:prstGeom>
        </p:spPr>
      </p:pic>
      <p:cxnSp>
        <p:nvCxnSpPr>
          <p:cNvPr id="25" name="Прямая соединительная линия 24"/>
          <p:cNvCxnSpPr/>
          <p:nvPr/>
        </p:nvCxnSpPr>
        <p:spPr>
          <a:xfrm rot="5400000" flipH="1" flipV="1">
            <a:off x="791580" y="4617132"/>
            <a:ext cx="864096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rot="5400000" flipH="1" flipV="1">
            <a:off x="863588" y="944724"/>
            <a:ext cx="36004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1187624" y="908720"/>
            <a:ext cx="30243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rot="10800000" flipV="1">
            <a:off x="3131840" y="944724"/>
            <a:ext cx="1080120" cy="27363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rot="5400000" flipH="1" flipV="1">
            <a:off x="2897814" y="1034734"/>
            <a:ext cx="1404156" cy="12241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V="1">
            <a:off x="2771800" y="908720"/>
            <a:ext cx="1440160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5796136" y="620688"/>
            <a:ext cx="24482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местного бюджета приходится на одного гражданина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139952" y="404664"/>
            <a:ext cx="1296144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60 209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в год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644008" y="908720"/>
            <a:ext cx="1152128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017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        в месяц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427984" y="2060848"/>
            <a:ext cx="1008112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783</a:t>
            </a:r>
            <a:endParaRPr lang="ru-RU" sz="16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в год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788024" y="2708920"/>
            <a:ext cx="1080120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232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      в месяц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940152" y="1916832"/>
            <a:ext cx="2520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на социальную политику местного бюджета приходится на одного гражданина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355976" y="3717032"/>
            <a:ext cx="1008112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115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в год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788024" y="4365104"/>
            <a:ext cx="1152128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176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в месяц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940152" y="3645024"/>
            <a:ext cx="2448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на образование местного бюджета приходится на одного гражданина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283968" y="5301208"/>
            <a:ext cx="1152128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940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     в год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716016" y="5877272"/>
            <a:ext cx="1224136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45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 в месяц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868144" y="5301208"/>
            <a:ext cx="2448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на культуру и кинематографию  местного бюджета приходится на одного гражданина</a:t>
            </a:r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 rot="5400000">
            <a:off x="1835696" y="3284984"/>
            <a:ext cx="4680520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>
            <a:stCxn id="42" idx="1"/>
            <a:endCxn id="42" idx="1"/>
          </p:cNvCxnSpPr>
          <p:nvPr/>
        </p:nvCxnSpPr>
        <p:spPr>
          <a:xfrm rot="10800000">
            <a:off x="4283968" y="5578207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4139952" y="5661248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>
            <a:off x="4211960" y="4005064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>
            <a:off x="4211960" y="2348880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 descr="customer_person_people_woman_you_162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76082" y="5301208"/>
            <a:ext cx="607486" cy="607486"/>
          </a:xfrm>
          <a:prstGeom prst="rect">
            <a:avLst/>
          </a:prstGeom>
        </p:spPr>
      </p:pic>
      <p:pic>
        <p:nvPicPr>
          <p:cNvPr id="19" name="Рисунок 18" descr="research_books_2212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1124744"/>
            <a:ext cx="864096" cy="864096"/>
          </a:xfrm>
          <a:prstGeom prst="rect">
            <a:avLst/>
          </a:prstGeom>
        </p:spPr>
      </p:pic>
      <p:pic>
        <p:nvPicPr>
          <p:cNvPr id="17" name="Рисунок 16" descr="customer_person_people_man_user_client_1629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3608" y="5229200"/>
            <a:ext cx="792088" cy="79208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62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12232" y="0"/>
            <a:ext cx="58769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РАСХОДЫ В РАСЧЕТЕ НА ДУШУ НАСЕЛЕНИЯ В </a:t>
            </a:r>
            <a:r>
              <a:rPr lang="ru-RU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2027</a:t>
            </a:r>
            <a:endParaRPr lang="ru-RU" b="1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  <a:p>
            <a:pPr algn="ctr"/>
            <a:r>
              <a:rPr lang="ru-RU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ГОДУ</a:t>
            </a:r>
          </a:p>
        </p:txBody>
      </p:sp>
      <p:pic>
        <p:nvPicPr>
          <p:cNvPr id="9" name="Рисунок 8" descr="user_person_people_610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0" y="2420888"/>
            <a:ext cx="1728192" cy="1728192"/>
          </a:xfrm>
          <a:prstGeom prst="rect">
            <a:avLst/>
          </a:prstGeom>
        </p:spPr>
      </p:pic>
      <p:pic>
        <p:nvPicPr>
          <p:cNvPr id="10" name="Рисунок 9" descr="1_-_Home_256x256_3538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23728" y="2276872"/>
            <a:ext cx="864096" cy="864096"/>
          </a:xfrm>
          <a:prstGeom prst="rect">
            <a:avLst/>
          </a:prstGeom>
        </p:spPr>
      </p:pic>
      <p:pic>
        <p:nvPicPr>
          <p:cNvPr id="14" name="Рисунок 13" descr="bootloader_users_person_people_608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67544" y="5229200"/>
            <a:ext cx="936104" cy="936104"/>
          </a:xfrm>
          <a:prstGeom prst="rect">
            <a:avLst/>
          </a:prstGeom>
        </p:spPr>
      </p:pic>
      <p:pic>
        <p:nvPicPr>
          <p:cNvPr id="15" name="Рисунок 14" descr="law_22148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1124744"/>
            <a:ext cx="1008112" cy="1008112"/>
          </a:xfrm>
          <a:prstGeom prst="rect">
            <a:avLst/>
          </a:prstGeom>
        </p:spPr>
      </p:pic>
      <p:pic>
        <p:nvPicPr>
          <p:cNvPr id="16" name="Рисунок 15" descr="movies_movie_oscar_themedia_1735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67544" y="1340768"/>
            <a:ext cx="720080" cy="720080"/>
          </a:xfrm>
          <a:prstGeom prst="rect">
            <a:avLst/>
          </a:prstGeom>
        </p:spPr>
      </p:pic>
      <p:pic>
        <p:nvPicPr>
          <p:cNvPr id="18" name="Рисунок 17" descr="musician_person_people_man_1661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267744" y="1268760"/>
            <a:ext cx="864096" cy="864096"/>
          </a:xfrm>
          <a:prstGeom prst="rect">
            <a:avLst/>
          </a:prstGeom>
        </p:spPr>
      </p:pic>
      <p:pic>
        <p:nvPicPr>
          <p:cNvPr id="20" name="Рисунок 19" descr="user_person_customer_man_1532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771800" y="3789040"/>
            <a:ext cx="931015" cy="931015"/>
          </a:xfrm>
          <a:prstGeom prst="rect">
            <a:avLst/>
          </a:prstGeom>
        </p:spPr>
      </p:pic>
      <p:pic>
        <p:nvPicPr>
          <p:cNvPr id="22" name="Рисунок 21" descr="person_user_customer_female_people_1690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771800" y="4149080"/>
            <a:ext cx="1003023" cy="1003023"/>
          </a:xfrm>
          <a:prstGeom prst="rect">
            <a:avLst/>
          </a:prstGeom>
        </p:spPr>
      </p:pic>
      <p:pic>
        <p:nvPicPr>
          <p:cNvPr id="23" name="Рисунок 22" descr="teacher_man_avatar_person_2836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123728" y="3789040"/>
            <a:ext cx="931015" cy="931015"/>
          </a:xfrm>
          <a:prstGeom prst="rect">
            <a:avLst/>
          </a:prstGeom>
        </p:spPr>
      </p:pic>
      <p:cxnSp>
        <p:nvCxnSpPr>
          <p:cNvPr id="25" name="Прямая соединительная линия 24"/>
          <p:cNvCxnSpPr/>
          <p:nvPr/>
        </p:nvCxnSpPr>
        <p:spPr>
          <a:xfrm rot="5400000" flipH="1" flipV="1">
            <a:off x="791580" y="4617132"/>
            <a:ext cx="864096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rot="5400000" flipH="1" flipV="1">
            <a:off x="863588" y="944724"/>
            <a:ext cx="36004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1187624" y="908720"/>
            <a:ext cx="30243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rot="10800000" flipV="1">
            <a:off x="3131840" y="944724"/>
            <a:ext cx="1080120" cy="27363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rot="5400000" flipH="1" flipV="1">
            <a:off x="2897814" y="1034734"/>
            <a:ext cx="1404156" cy="12241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V="1">
            <a:off x="2771800" y="908720"/>
            <a:ext cx="1440160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5796136" y="620688"/>
            <a:ext cx="24482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местного бюджета приходится на одного гражданина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139952" y="404664"/>
            <a:ext cx="1296144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381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в год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644008" y="908720"/>
            <a:ext cx="1152128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865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        в месяц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427984" y="2060848"/>
            <a:ext cx="1008112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1 857</a:t>
            </a:r>
            <a:endParaRPr lang="ru-RU" sz="16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в год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788024" y="2708920"/>
            <a:ext cx="1080120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155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      в месяц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940152" y="1916832"/>
            <a:ext cx="2520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на социальную политику местного бюджета приходится на одного гражданина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355976" y="3717032"/>
            <a:ext cx="1008112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436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в год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788024" y="4365104"/>
            <a:ext cx="1152128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703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в месяц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940152" y="3645024"/>
            <a:ext cx="2448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на образование местного бюджета приходится на одного гражданина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283968" y="5301208"/>
            <a:ext cx="1152128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 </a:t>
            </a:r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411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в год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716016" y="5877272"/>
            <a:ext cx="1224136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84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 в месяц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868144" y="5301208"/>
            <a:ext cx="2448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на культуру и кинематографию  местного бюджета приходится на одного гражданина</a:t>
            </a:r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 rot="5400000">
            <a:off x="1835696" y="3284984"/>
            <a:ext cx="4680520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>
            <a:stCxn id="42" idx="1"/>
            <a:endCxn id="42" idx="1"/>
          </p:cNvCxnSpPr>
          <p:nvPr/>
        </p:nvCxnSpPr>
        <p:spPr>
          <a:xfrm rot="10800000">
            <a:off x="4283968" y="5578207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4139952" y="5661248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>
            <a:off x="4211960" y="4005064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>
            <a:off x="4211960" y="2348880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63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619672" y="332656"/>
            <a:ext cx="61419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V</a:t>
            </a:r>
            <a:r>
              <a:rPr lang="ru-RU" sz="28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. МЕЖБЮДЖЕТНЫЕ ОТНОШЕНИЯ</a:t>
            </a:r>
          </a:p>
        </p:txBody>
      </p:sp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3260860598"/>
              </p:ext>
            </p:extLst>
          </p:nvPr>
        </p:nvGraphicFramePr>
        <p:xfrm>
          <a:off x="1115616" y="1124744"/>
          <a:ext cx="6696744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64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7584" y="260648"/>
            <a:ext cx="76328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Trebuchet MS" pitchFamily="34" charset="0"/>
              </a:rPr>
              <a:t>Межбюджетные трансферты из областного бюджета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0965750"/>
              </p:ext>
            </p:extLst>
          </p:nvPr>
        </p:nvGraphicFramePr>
        <p:xfrm>
          <a:off x="251520" y="1312343"/>
          <a:ext cx="7992889" cy="247021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6614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37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37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25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812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28011">
                <a:tc>
                  <a:txBody>
                    <a:bodyPr/>
                    <a:lstStyle/>
                    <a:p>
                      <a:pPr algn="ctr"/>
                      <a:endParaRPr lang="ru-RU" sz="1400" b="1" i="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 smtClean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  <a:endParaRPr lang="ru-RU" sz="1400" b="1" i="0" dirty="0">
                        <a:solidFill>
                          <a:schemeClr val="bg2">
                            <a:lumMod val="9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 smtClean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  <a:endParaRPr lang="ru-RU" sz="1400" b="1" i="0" dirty="0">
                        <a:solidFill>
                          <a:schemeClr val="bg2">
                            <a:lumMod val="9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 smtClean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</a:t>
                      </a:r>
                      <a:endParaRPr lang="ru-RU" sz="1400" b="1" i="0" dirty="0">
                        <a:solidFill>
                          <a:schemeClr val="bg2">
                            <a:lumMod val="9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 smtClean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2027</a:t>
                      </a:r>
                      <a:endParaRPr lang="ru-RU" sz="1400" b="1" i="0" dirty="0">
                        <a:solidFill>
                          <a:schemeClr val="bg2">
                            <a:lumMod val="9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4510">
                <a:tc>
                  <a:txBody>
                    <a:bodyPr/>
                    <a:lstStyle/>
                    <a:p>
                      <a:pPr algn="l"/>
                      <a:r>
                        <a:rPr lang="ru-RU" sz="1400" b="1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Дотации бюджетам бюджетной  системы Российской Федерации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194 277,0</a:t>
                      </a:r>
                      <a:endParaRPr lang="ru-RU" sz="1400" b="0" i="0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209 980,0</a:t>
                      </a:r>
                      <a:endParaRPr lang="ru-RU" sz="1400" b="0" i="0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136 803,0</a:t>
                      </a:r>
                      <a:endParaRPr lang="ru-RU" sz="1400" b="0" i="0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137 647,0</a:t>
                      </a:r>
                      <a:endParaRPr lang="ru-RU" sz="1400" b="0" i="0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5078">
                <a:tc>
                  <a:txBody>
                    <a:bodyPr/>
                    <a:lstStyle/>
                    <a:p>
                      <a:pPr algn="l"/>
                      <a:r>
                        <a:rPr lang="ru-RU" sz="1400" b="1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</a:t>
                      </a:r>
                      <a:r>
                        <a:rPr lang="ru-RU" sz="1400" b="1" i="0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бюджетам бюджетной системы Российской Федерации (межбюджетные субсидии)</a:t>
                      </a:r>
                      <a:endParaRPr lang="ru-RU" sz="1400" b="1" i="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43 782,8</a:t>
                      </a:r>
                      <a:endParaRPr lang="ru-RU" sz="1400" b="0" i="0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25 332,1</a:t>
                      </a:r>
                      <a:endParaRPr lang="ru-RU" sz="1400" b="0" i="0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79 275,5</a:t>
                      </a:r>
                      <a:endParaRPr lang="ru-RU" sz="1400" b="0" i="0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ru-RU" sz="1400" b="0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 </a:t>
                      </a:r>
                      <a:r>
                        <a:rPr lang="en-US" sz="1400" b="0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259</a:t>
                      </a:r>
                      <a:r>
                        <a:rPr lang="ru-RU" sz="1400" b="0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1400" b="0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400" b="0" i="0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0608">
                <a:tc>
                  <a:txBody>
                    <a:bodyPr/>
                    <a:lstStyle/>
                    <a:p>
                      <a:pPr algn="l"/>
                      <a:r>
                        <a:rPr lang="ru-RU" sz="1400" b="1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 бюджетам субъектов Российской Федерации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150 117,4</a:t>
                      </a:r>
                      <a:endParaRPr lang="ru-RU" sz="1400" b="0" i="0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162 307,3</a:t>
                      </a:r>
                      <a:endParaRPr lang="ru-RU" sz="1400" b="0" i="0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166 089,4</a:t>
                      </a:r>
                      <a:endParaRPr lang="ru-RU" sz="1400" b="0" i="0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163 146,5</a:t>
                      </a:r>
                      <a:endParaRPr lang="ru-RU" sz="1400" b="0" i="0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8011">
                <a:tc>
                  <a:txBody>
                    <a:bodyPr/>
                    <a:lstStyle/>
                    <a:p>
                      <a:pPr algn="l"/>
                      <a:r>
                        <a:rPr lang="ru-RU" sz="1400" b="1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3 935,6</a:t>
                      </a:r>
                      <a:endParaRPr lang="ru-RU" sz="1400" b="0" i="0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0" i="0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0" i="0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0" i="0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452320" y="980728"/>
            <a:ext cx="9102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65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3609" y="332656"/>
            <a:ext cx="7344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Межбюджетные трансферты </a:t>
            </a:r>
            <a:r>
              <a:rPr lang="ru-RU" sz="24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из иных бюджетов</a:t>
            </a:r>
            <a:endParaRPr lang="ru-RU" sz="2400" b="1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9459846"/>
              </p:ext>
            </p:extLst>
          </p:nvPr>
        </p:nvGraphicFramePr>
        <p:xfrm>
          <a:off x="323528" y="1628800"/>
          <a:ext cx="7920880" cy="1617529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7975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68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66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86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6112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7044"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  <a:endParaRPr lang="ru-RU" dirty="0">
                        <a:solidFill>
                          <a:schemeClr val="bg2">
                            <a:lumMod val="9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  <a:endParaRPr lang="ru-RU" dirty="0">
                        <a:solidFill>
                          <a:schemeClr val="bg2">
                            <a:lumMod val="9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</a:t>
                      </a:r>
                      <a:endParaRPr lang="ru-RU" dirty="0">
                        <a:solidFill>
                          <a:schemeClr val="bg2">
                            <a:lumMod val="9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2027</a:t>
                      </a:r>
                      <a:endParaRPr lang="ru-RU" dirty="0">
                        <a:solidFill>
                          <a:schemeClr val="bg2">
                            <a:lumMod val="9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40485">
                <a:tc>
                  <a:txBody>
                    <a:bodyPr/>
                    <a:lstStyle/>
                    <a:p>
                      <a:pPr algn="l"/>
                      <a:r>
                        <a:rPr lang="ru-RU" b="1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b="1" i="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b="1" i="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7308304" y="1196752"/>
            <a:ext cx="9102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008" y="0"/>
            <a:ext cx="8532440" cy="4450506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2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Black" pitchFamily="34" charset="0"/>
              </a:rPr>
              <a:t>Контактная информация:</a:t>
            </a:r>
            <a:r>
              <a:rPr lang="en-US" sz="2400" dirty="0">
                <a:solidFill>
                  <a:srgbClr val="0070C0"/>
                </a:solidFill>
                <a:latin typeface="Arial Black" pitchFamily="34" charset="0"/>
              </a:rPr>
              <a:t/>
            </a:r>
            <a:br>
              <a:rPr lang="en-US" sz="2400" dirty="0">
                <a:solidFill>
                  <a:srgbClr val="0070C0"/>
                </a:solidFill>
                <a:latin typeface="Arial Black" pitchFamily="34" charset="0"/>
              </a:rPr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Начальник Финансового управления Администрации муниципального образования «Шумячский 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МУНИЦИПАЛЬНЫЙ ОКРУГ» 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Смоленской области – 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/>
            </a:r>
            <a:b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</a:b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ПАВЛОВА ТАТЬЯНА </a:t>
            </a:r>
            <a:r>
              <a:rPr lang="ru-RU" sz="2000" b="1" dirty="0" err="1" smtClean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вЛАДИСЛАВОВНА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/>
            </a:r>
            <a:b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</a:b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График работы с 9:00 до 18:00, перерыв с 13:00 до 14:00.</a:t>
            </a:r>
            <a:b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</a:b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Адрес: 216410, Смоленская область, п.Шумячи, ул. Школьная, д.1</a:t>
            </a:r>
            <a:b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</a:b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Телефон (848133) 4-19-44 , факс (848133)4-19-44</a:t>
            </a:r>
            <a:b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</a:b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Электронная почта 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fsh20@mail.ru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  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10" name="Содержимое 9" descr="77249808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3645024"/>
            <a:ext cx="3150350" cy="3408378"/>
          </a:xfrm>
          <a:effectLst>
            <a:softEdge rad="317500"/>
          </a:effectLst>
        </p:spPr>
      </p:pic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 rot="20572081">
            <a:off x="753219" y="4569516"/>
            <a:ext cx="1900873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all" dirty="0">
                <a:ln w="0"/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Спасибо </a:t>
            </a:r>
          </a:p>
          <a:p>
            <a:pPr algn="ctr"/>
            <a:r>
              <a:rPr lang="ru-RU" sz="2400" b="1" cap="all" dirty="0">
                <a:ln w="0"/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за внимание!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66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konst_2_1_gerb.jpg"/>
          <p:cNvPicPr>
            <a:picLocks noChangeAspect="1"/>
          </p:cNvPicPr>
          <p:nvPr/>
        </p:nvPicPr>
        <p:blipFill>
          <a:blip r:embed="rId2" cstate="print">
            <a:lum bright="10000"/>
          </a:blip>
          <a:stretch>
            <a:fillRect/>
          </a:stretch>
        </p:blipFill>
        <p:spPr>
          <a:xfrm>
            <a:off x="0" y="404664"/>
            <a:ext cx="3347864" cy="3984429"/>
          </a:xfrm>
          <a:prstGeom prst="rect">
            <a:avLst/>
          </a:prstGeom>
          <a:ln>
            <a:solidFill>
              <a:schemeClr val="bg2"/>
            </a:solidFill>
          </a:ln>
        </p:spPr>
      </p:pic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04664" y="1379909"/>
          <a:ext cx="8939336" cy="50734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latin typeface="Arial Black" pitchFamily="34" charset="0"/>
              </a:rPr>
              <a:t>7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9552" y="188640"/>
            <a:ext cx="7710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БЮДЖЕТНАЯ СИСТЕМА РОССИЙСКОЙ ФЕДЕ</a:t>
            </a:r>
            <a:r>
              <a:rPr lang="ru-RU" sz="2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latin typeface="Trebuchet MS" pitchFamily="34" charset="0"/>
              </a:rPr>
              <a:t>РАЦИИ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ShumjachiRSO.jpg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lum bright="20000"/>
          </a:blip>
          <a:stretch>
            <a:fillRect/>
          </a:stretch>
        </p:blipFill>
        <p:spPr>
          <a:xfrm>
            <a:off x="1619672" y="188640"/>
            <a:ext cx="6761694" cy="661614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388424" cy="1080120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200" b="1" cap="all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Сущность и принципы построения бюджетной системы Российской Федерации</a:t>
            </a:r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1196752"/>
            <a:ext cx="799288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БЮДЖЕТНОЕ УСТРОЙСТВО  </a:t>
            </a:r>
            <a:r>
              <a:rPr lang="ru-RU" sz="14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 это основные принципы построения бюджетной системы и организации бюджетного процесса. </a:t>
            </a:r>
            <a:endParaRPr lang="ru-RU" sz="14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916832"/>
            <a:ext cx="83884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БЮДЖЕТНАЯ СИСТЕМА РОССИЙСКОЙ ФЕДЕРАЦИИ </a:t>
            </a:r>
            <a:r>
              <a:rPr lang="ru-RU" sz="14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основанная на экономических отношениях и государственном устройстве российской федерации, регулируемая законодательством российской федерации, совокупность федерального бюджета, бюджетов субъектов российской федерации, местных бюджетов и бюджетов государственных внебюджетных фондов.</a:t>
            </a:r>
          </a:p>
        </p:txBody>
      </p:sp>
      <p:sp>
        <p:nvSpPr>
          <p:cNvPr id="8" name="Прямоугольник 7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latin typeface="Arial Black" pitchFamily="34" charset="0"/>
              </a:rPr>
              <a:t>8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5576" y="692696"/>
            <a:ext cx="7632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sz="14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это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3568" y="2852936"/>
            <a:ext cx="7338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Бюджетная система Российской Федерации основана на принципах: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51520" y="3257014"/>
            <a:ext cx="8208911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единства бюджетной системы Российской Федерации;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разграничения доходов, расходов и источников финансирования дефицитов бюджетов между бюджетами бюджетной системы Российской Федерации;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самостоятельности бюджетов;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равенства бюджетных прав субъектов Российской Федерации, муниципальных образований;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полноты отражения доходов, расходов и источников финансирования дефицитов бюджетов;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сбалансированности бюджета;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эффективности использования бюджетных средств;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общего (совокупного) покрытия расходов бюджетов;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прозрачности (открытости);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достоверности бюджета;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адресности</a:t>
            </a: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целевого характера бюджетных средств;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подведомственности расходов бюджетов;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единства кассы.</a:t>
            </a:r>
          </a:p>
          <a:p>
            <a:endParaRPr lang="ru-RU" dirty="0"/>
          </a:p>
        </p:txBody>
      </p:sp>
      <p:pic>
        <p:nvPicPr>
          <p:cNvPr id="14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bd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032" y="2420888"/>
            <a:ext cx="3495402" cy="405884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6064" y="-243408"/>
            <a:ext cx="7956376" cy="1556792"/>
          </a:xfrm>
        </p:spPr>
        <p:txBody>
          <a:bodyPr>
            <a:normAutofit/>
          </a:bodyPr>
          <a:lstStyle/>
          <a:p>
            <a:pPr algn="ctr"/>
            <a:r>
              <a:rPr lang="ru-RU" sz="32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Основные характеристики бюдже</a:t>
            </a: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та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708920"/>
            <a:ext cx="5004048" cy="122413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360363" algn="just">
              <a:buNone/>
            </a:pPr>
            <a:r>
              <a:rPr lang="ru-RU" sz="2200" u="sng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ДЕФИЦИТ</a:t>
            </a:r>
            <a:r>
              <a:rPr lang="ru-RU" sz="22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– расходы больше доходов. При превышении расходов над доходами принимается решение  об источниках покрытия дефицита.</a:t>
            </a:r>
          </a:p>
          <a:p>
            <a:pPr marL="0" indent="360363" algn="just">
              <a:buNone/>
            </a:pPr>
            <a:endParaRPr lang="ru-RU" sz="28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just">
              <a:buNone/>
            </a:pP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251520" y="1556792"/>
            <a:ext cx="2016224" cy="792088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ДОХОДЫ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Минус 4"/>
          <p:cNvSpPr/>
          <p:nvPr/>
        </p:nvSpPr>
        <p:spPr>
          <a:xfrm>
            <a:off x="2339752" y="1916832"/>
            <a:ext cx="648072" cy="144016"/>
          </a:xfrm>
          <a:prstGeom prst="mathMinu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2915816" y="1556792"/>
            <a:ext cx="2088232" cy="792088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РАСХОДЫ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Равно 6"/>
          <p:cNvSpPr/>
          <p:nvPr/>
        </p:nvSpPr>
        <p:spPr>
          <a:xfrm>
            <a:off x="5292080" y="1916832"/>
            <a:ext cx="576064" cy="216024"/>
          </a:xfrm>
          <a:prstGeom prst="mathEqua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5940152" y="1556792"/>
            <a:ext cx="2448272" cy="864096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ДЕФИЦИТ/ПРОФИЦИТ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9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4869160"/>
            <a:ext cx="5436096" cy="129266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360363" algn="just"/>
            <a:r>
              <a:rPr lang="ru-RU" sz="2000" u="sng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ПРОФИЦИТ</a:t>
            </a:r>
            <a:r>
              <a:rPr lang="ru-RU" sz="2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– доходы больше расходов. При превышении доходов над расходами принимается решение, как их использовать</a:t>
            </a:r>
            <a:r>
              <a:rPr lang="ru-RU" sz="2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</a:t>
            </a:r>
          </a:p>
          <a:p>
            <a:endParaRPr lang="ru-RU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4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55576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Overr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Overr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Overr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Яркая">
    <a:dk1>
      <a:sysClr val="windowText" lastClr="000000"/>
    </a:dk1>
    <a:lt1>
      <a:sysClr val="window" lastClr="FFFFFF"/>
    </a:lt1>
    <a:dk2>
      <a:srgbClr val="666666"/>
    </a:dk2>
    <a:lt2>
      <a:srgbClr val="D2D2D2"/>
    </a:lt2>
    <a:accent1>
      <a:srgbClr val="FF388C"/>
    </a:accent1>
    <a:accent2>
      <a:srgbClr val="E40059"/>
    </a:accent2>
    <a:accent3>
      <a:srgbClr val="9C007F"/>
    </a:accent3>
    <a:accent4>
      <a:srgbClr val="68007F"/>
    </a:accent4>
    <a:accent5>
      <a:srgbClr val="005BD3"/>
    </a:accent5>
    <a:accent6>
      <a:srgbClr val="00349E"/>
    </a:accent6>
    <a:hlink>
      <a:srgbClr val="17BBFD"/>
    </a:hlink>
    <a:folHlink>
      <a:srgbClr val="FF79C2"/>
    </a:folHlink>
  </a:clrScheme>
  <a:fontScheme name="Трек">
    <a:majorFont>
      <a:latin typeface="Franklin Gothic Medium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Franklin Gothic Book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Трек">
    <a:fillStyleLst>
      <a:solidFill>
        <a:schemeClr val="phClr"/>
      </a:solidFill>
      <a:gradFill rotWithShape="1">
        <a:gsLst>
          <a:gs pos="0">
            <a:schemeClr val="phClr">
              <a:tint val="30000"/>
              <a:satMod val="250000"/>
            </a:schemeClr>
          </a:gs>
          <a:gs pos="72000">
            <a:schemeClr val="phClr">
              <a:tint val="75000"/>
              <a:satMod val="210000"/>
            </a:schemeClr>
          </a:gs>
          <a:gs pos="100000">
            <a:schemeClr val="phClr">
              <a:tint val="85000"/>
              <a:satMod val="210000"/>
            </a:schemeClr>
          </a:gs>
        </a:gsLst>
        <a:lin ang="5400000" scaled="1"/>
      </a:gradFill>
      <a:gradFill rotWithShape="1">
        <a:gsLst>
          <a:gs pos="0">
            <a:schemeClr val="phClr">
              <a:tint val="75000"/>
              <a:shade val="85000"/>
              <a:satMod val="230000"/>
            </a:schemeClr>
          </a:gs>
          <a:gs pos="25000">
            <a:schemeClr val="phClr">
              <a:tint val="90000"/>
              <a:shade val="70000"/>
              <a:satMod val="220000"/>
            </a:schemeClr>
          </a:gs>
          <a:gs pos="50000">
            <a:schemeClr val="phClr">
              <a:tint val="90000"/>
              <a:shade val="58000"/>
              <a:satMod val="225000"/>
            </a:schemeClr>
          </a:gs>
          <a:gs pos="65000">
            <a:schemeClr val="phClr">
              <a:tint val="90000"/>
              <a:shade val="58000"/>
              <a:satMod val="225000"/>
            </a:schemeClr>
          </a:gs>
          <a:gs pos="80000">
            <a:schemeClr val="phClr">
              <a:tint val="90000"/>
              <a:shade val="69000"/>
              <a:satMod val="220000"/>
            </a:schemeClr>
          </a:gs>
          <a:gs pos="100000">
            <a:schemeClr val="phClr">
              <a:tint val="77000"/>
              <a:shade val="80000"/>
              <a:satMod val="230000"/>
            </a:schemeClr>
          </a:gs>
        </a:gsLst>
        <a:lin ang="5400000" scaled="1"/>
      </a:gradFill>
    </a:fillStyleLst>
    <a:lnStyleLst>
      <a:ln w="10000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phClr">
              <a:shade val="60000"/>
              <a:satMod val="110000"/>
            </a:schemeClr>
          </a:contourClr>
        </a:sp3d>
      </a:effectStyle>
    </a:effectStyleLst>
    <a:bg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90000"/>
              <a:satMod val="150000"/>
            </a:schemeClr>
            <a:schemeClr val="phClr">
              <a:tint val="88000"/>
              <a:satMod val="105000"/>
            </a:schemeClr>
          </a:duotone>
        </a:blip>
        <a:tile tx="0" ty="0" sx="95000" sy="95000" flip="none" algn="t"/>
      </a:blipFill>
      <a:blipFill>
        <a:blip xmlns:r="http://schemas.openxmlformats.org/officeDocument/2006/relationships" r:embed="rId2">
          <a:duotone>
            <a:schemeClr val="phClr">
              <a:shade val="30000"/>
              <a:satMod val="455000"/>
            </a:schemeClr>
            <a:schemeClr val="phClr">
              <a:tint val="95000"/>
              <a:satMod val="120000"/>
            </a:schemeClr>
          </a:duotone>
        </a:blip>
        <a:stretch>
          <a:fillRect/>
        </a:stretch>
      </a:blipFill>
    </a:bgFillStyleLst>
  </a:fmtScheme>
</a:themeOverride>
</file>

<file path=ppt/theme/themeOverride2.xml><?xml version="1.0" encoding="utf-8"?>
<a:themeOverride xmlns:a="http://schemas.openxmlformats.org/drawingml/2006/main">
  <a:clrScheme name="Яркая">
    <a:dk1>
      <a:sysClr val="windowText" lastClr="000000"/>
    </a:dk1>
    <a:lt1>
      <a:sysClr val="window" lastClr="FFFFFF"/>
    </a:lt1>
    <a:dk2>
      <a:srgbClr val="666666"/>
    </a:dk2>
    <a:lt2>
      <a:srgbClr val="D2D2D2"/>
    </a:lt2>
    <a:accent1>
      <a:srgbClr val="FF388C"/>
    </a:accent1>
    <a:accent2>
      <a:srgbClr val="E40059"/>
    </a:accent2>
    <a:accent3>
      <a:srgbClr val="9C007F"/>
    </a:accent3>
    <a:accent4>
      <a:srgbClr val="68007F"/>
    </a:accent4>
    <a:accent5>
      <a:srgbClr val="005BD3"/>
    </a:accent5>
    <a:accent6>
      <a:srgbClr val="00349E"/>
    </a:accent6>
    <a:hlink>
      <a:srgbClr val="17BBFD"/>
    </a:hlink>
    <a:folHlink>
      <a:srgbClr val="FF79C2"/>
    </a:folHlink>
  </a:clrScheme>
  <a:fontScheme name="Трек">
    <a:majorFont>
      <a:latin typeface="Franklin Gothic Medium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Franklin Gothic Book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Трек">
    <a:fillStyleLst>
      <a:solidFill>
        <a:schemeClr val="phClr"/>
      </a:solidFill>
      <a:gradFill rotWithShape="1">
        <a:gsLst>
          <a:gs pos="0">
            <a:schemeClr val="phClr">
              <a:tint val="30000"/>
              <a:satMod val="250000"/>
            </a:schemeClr>
          </a:gs>
          <a:gs pos="72000">
            <a:schemeClr val="phClr">
              <a:tint val="75000"/>
              <a:satMod val="210000"/>
            </a:schemeClr>
          </a:gs>
          <a:gs pos="100000">
            <a:schemeClr val="phClr">
              <a:tint val="85000"/>
              <a:satMod val="210000"/>
            </a:schemeClr>
          </a:gs>
        </a:gsLst>
        <a:lin ang="5400000" scaled="1"/>
      </a:gradFill>
      <a:gradFill rotWithShape="1">
        <a:gsLst>
          <a:gs pos="0">
            <a:schemeClr val="phClr">
              <a:tint val="75000"/>
              <a:shade val="85000"/>
              <a:satMod val="230000"/>
            </a:schemeClr>
          </a:gs>
          <a:gs pos="25000">
            <a:schemeClr val="phClr">
              <a:tint val="90000"/>
              <a:shade val="70000"/>
              <a:satMod val="220000"/>
            </a:schemeClr>
          </a:gs>
          <a:gs pos="50000">
            <a:schemeClr val="phClr">
              <a:tint val="90000"/>
              <a:shade val="58000"/>
              <a:satMod val="225000"/>
            </a:schemeClr>
          </a:gs>
          <a:gs pos="65000">
            <a:schemeClr val="phClr">
              <a:tint val="90000"/>
              <a:shade val="58000"/>
              <a:satMod val="225000"/>
            </a:schemeClr>
          </a:gs>
          <a:gs pos="80000">
            <a:schemeClr val="phClr">
              <a:tint val="90000"/>
              <a:shade val="69000"/>
              <a:satMod val="220000"/>
            </a:schemeClr>
          </a:gs>
          <a:gs pos="100000">
            <a:schemeClr val="phClr">
              <a:tint val="77000"/>
              <a:shade val="80000"/>
              <a:satMod val="230000"/>
            </a:schemeClr>
          </a:gs>
        </a:gsLst>
        <a:lin ang="5400000" scaled="1"/>
      </a:gradFill>
    </a:fillStyleLst>
    <a:lnStyleLst>
      <a:ln w="10000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phClr">
              <a:shade val="60000"/>
              <a:satMod val="110000"/>
            </a:schemeClr>
          </a:contourClr>
        </a:sp3d>
      </a:effectStyle>
    </a:effectStyleLst>
    <a:bg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90000"/>
              <a:satMod val="150000"/>
            </a:schemeClr>
            <a:schemeClr val="phClr">
              <a:tint val="88000"/>
              <a:satMod val="105000"/>
            </a:schemeClr>
          </a:duotone>
        </a:blip>
        <a:tile tx="0" ty="0" sx="95000" sy="95000" flip="none" algn="t"/>
      </a:blipFill>
      <a:blipFill>
        <a:blip xmlns:r="http://schemas.openxmlformats.org/officeDocument/2006/relationships" r:embed="rId2">
          <a:duotone>
            <a:schemeClr val="phClr">
              <a:shade val="30000"/>
              <a:satMod val="455000"/>
            </a:schemeClr>
            <a:schemeClr val="phClr">
              <a:tint val="95000"/>
              <a:satMod val="120000"/>
            </a:schemeClr>
          </a:duotone>
        </a:blip>
        <a:stretch>
          <a:fillRect/>
        </a:stretch>
      </a:blipFill>
    </a:bgFillStyleLst>
  </a:fmtScheme>
</a:themeOverride>
</file>

<file path=ppt/theme/themeOverride3.xml><?xml version="1.0" encoding="utf-8"?>
<a:themeOverride xmlns:a="http://schemas.openxmlformats.org/drawingml/2006/main">
  <a:clrScheme name="Яркая">
    <a:dk1>
      <a:sysClr val="windowText" lastClr="000000"/>
    </a:dk1>
    <a:lt1>
      <a:sysClr val="window" lastClr="FFFFFF"/>
    </a:lt1>
    <a:dk2>
      <a:srgbClr val="666666"/>
    </a:dk2>
    <a:lt2>
      <a:srgbClr val="D2D2D2"/>
    </a:lt2>
    <a:accent1>
      <a:srgbClr val="FF388C"/>
    </a:accent1>
    <a:accent2>
      <a:srgbClr val="E40059"/>
    </a:accent2>
    <a:accent3>
      <a:srgbClr val="9C007F"/>
    </a:accent3>
    <a:accent4>
      <a:srgbClr val="68007F"/>
    </a:accent4>
    <a:accent5>
      <a:srgbClr val="005BD3"/>
    </a:accent5>
    <a:accent6>
      <a:srgbClr val="00349E"/>
    </a:accent6>
    <a:hlink>
      <a:srgbClr val="17BBFD"/>
    </a:hlink>
    <a:folHlink>
      <a:srgbClr val="FF79C2"/>
    </a:folHlink>
  </a:clrScheme>
  <a:fontScheme name="Трек">
    <a:majorFont>
      <a:latin typeface="Franklin Gothic Medium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Franklin Gothic Book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Трек">
    <a:fillStyleLst>
      <a:solidFill>
        <a:schemeClr val="phClr"/>
      </a:solidFill>
      <a:gradFill rotWithShape="1">
        <a:gsLst>
          <a:gs pos="0">
            <a:schemeClr val="phClr">
              <a:tint val="30000"/>
              <a:satMod val="250000"/>
            </a:schemeClr>
          </a:gs>
          <a:gs pos="72000">
            <a:schemeClr val="phClr">
              <a:tint val="75000"/>
              <a:satMod val="210000"/>
            </a:schemeClr>
          </a:gs>
          <a:gs pos="100000">
            <a:schemeClr val="phClr">
              <a:tint val="85000"/>
              <a:satMod val="210000"/>
            </a:schemeClr>
          </a:gs>
        </a:gsLst>
        <a:lin ang="5400000" scaled="1"/>
      </a:gradFill>
      <a:gradFill rotWithShape="1">
        <a:gsLst>
          <a:gs pos="0">
            <a:schemeClr val="phClr">
              <a:tint val="75000"/>
              <a:shade val="85000"/>
              <a:satMod val="230000"/>
            </a:schemeClr>
          </a:gs>
          <a:gs pos="25000">
            <a:schemeClr val="phClr">
              <a:tint val="90000"/>
              <a:shade val="70000"/>
              <a:satMod val="220000"/>
            </a:schemeClr>
          </a:gs>
          <a:gs pos="50000">
            <a:schemeClr val="phClr">
              <a:tint val="90000"/>
              <a:shade val="58000"/>
              <a:satMod val="225000"/>
            </a:schemeClr>
          </a:gs>
          <a:gs pos="65000">
            <a:schemeClr val="phClr">
              <a:tint val="90000"/>
              <a:shade val="58000"/>
              <a:satMod val="225000"/>
            </a:schemeClr>
          </a:gs>
          <a:gs pos="80000">
            <a:schemeClr val="phClr">
              <a:tint val="90000"/>
              <a:shade val="69000"/>
              <a:satMod val="220000"/>
            </a:schemeClr>
          </a:gs>
          <a:gs pos="100000">
            <a:schemeClr val="phClr">
              <a:tint val="77000"/>
              <a:shade val="80000"/>
              <a:satMod val="230000"/>
            </a:schemeClr>
          </a:gs>
        </a:gsLst>
        <a:lin ang="5400000" scaled="1"/>
      </a:gradFill>
    </a:fillStyleLst>
    <a:lnStyleLst>
      <a:ln w="10000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phClr">
              <a:shade val="60000"/>
              <a:satMod val="110000"/>
            </a:schemeClr>
          </a:contourClr>
        </a:sp3d>
      </a:effectStyle>
    </a:effectStyleLst>
    <a:bg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90000"/>
              <a:satMod val="150000"/>
            </a:schemeClr>
            <a:schemeClr val="phClr">
              <a:tint val="88000"/>
              <a:satMod val="105000"/>
            </a:schemeClr>
          </a:duotone>
        </a:blip>
        <a:tile tx="0" ty="0" sx="95000" sy="95000" flip="none" algn="t"/>
      </a:blipFill>
      <a:blipFill>
        <a:blip xmlns:r="http://schemas.openxmlformats.org/officeDocument/2006/relationships" r:embed="rId2">
          <a:duotone>
            <a:schemeClr val="phClr">
              <a:shade val="30000"/>
              <a:satMod val="455000"/>
            </a:schemeClr>
            <a:schemeClr val="phClr">
              <a:tint val="95000"/>
              <a:satMod val="120000"/>
            </a:schemeClr>
          </a:duotone>
        </a:blip>
        <a:stretch>
          <a:fillRect/>
        </a:stretch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22951</TotalTime>
  <Words>5491</Words>
  <Application>Microsoft Office PowerPoint</Application>
  <PresentationFormat>Экран (4:3)</PresentationFormat>
  <Paragraphs>958</Paragraphs>
  <Slides>66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66</vt:i4>
      </vt:variant>
    </vt:vector>
  </HeadingPairs>
  <TitlesOfParts>
    <vt:vector size="80" baseType="lpstr">
      <vt:lpstr>Arial</vt:lpstr>
      <vt:lpstr>Arial Black</vt:lpstr>
      <vt:lpstr>Arno Pro Caption</vt:lpstr>
      <vt:lpstr>Arno Pro Smbd</vt:lpstr>
      <vt:lpstr>Arno Pro Smbd Display</vt:lpstr>
      <vt:lpstr>Calibri</vt:lpstr>
      <vt:lpstr>Franklin Gothic Book</vt:lpstr>
      <vt:lpstr>Franklin Gothic Medium</vt:lpstr>
      <vt:lpstr>Times New Roman</vt:lpstr>
      <vt:lpstr>Trebuchet MS</vt:lpstr>
      <vt:lpstr>Wingdings</vt:lpstr>
      <vt:lpstr>Wingdings 2</vt:lpstr>
      <vt:lpstr>Трек</vt:lpstr>
      <vt:lpstr>Лист</vt:lpstr>
      <vt:lpstr>Бюджет для граждан  к проекту Решения Шямячского окружного Совета депутатов «О бюджете муниципального образования «Шумячский муниципальный округ» Смоленской области на 2025 год и на плановый период 2026 и 2027 годов»  ( в редакции решения от 31.01.2025 года №5)   </vt:lpstr>
      <vt:lpstr>Уважаемые жители Шумячского муниципального округа!</vt:lpstr>
      <vt:lpstr>Об округе</vt:lpstr>
      <vt:lpstr>Презентация PowerPoint</vt:lpstr>
      <vt:lpstr>Презентация PowerPoint</vt:lpstr>
      <vt:lpstr>Что такое бюджет</vt:lpstr>
      <vt:lpstr>Презентация PowerPoint</vt:lpstr>
      <vt:lpstr>Сущность и принципы построения бюджетной системы Российской Федерации </vt:lpstr>
      <vt:lpstr>Основные характеристики бюджета</vt:lpstr>
      <vt:lpstr>Доходы бюджета</vt:lpstr>
      <vt:lpstr>Как классифицируются расходы бюджета? </vt:lpstr>
      <vt:lpstr>Бюджетная классификация РОССИЙСКОЙ ФЕДЕРАЦИИ</vt:lpstr>
      <vt:lpstr>Ведомственная структура расходов</vt:lpstr>
      <vt:lpstr> Что такое дорожный фонд?</vt:lpstr>
      <vt:lpstr>Какие этапы проходит        бюджет </vt:lpstr>
      <vt:lpstr>Бюджетный процесс состоит из пяти стадий:</vt:lpstr>
      <vt:lpstr>Презентация PowerPoint</vt:lpstr>
      <vt:lpstr>Презентация PowerPoint</vt:lpstr>
      <vt:lpstr> ОСНОВНЫЕ НАПРАВЛЕНИЯ БЮДЖЕТНОЙ ПОЛИТИКИ МУНИЦИПАЛЬНОГО ОБРАЗОВАНИЯ «ШУМЯЧСКИЙ муниципальный округ» СМОЛЕНСКОЙ ОБЛАСТИ НА 2025 ГОД И НА ПЛАНОВЫЙ ПЕРИОД  2026 и 2027 ГОДОВ </vt:lpstr>
      <vt:lpstr> ОСНОВНЫЕ НАПРАВЛЕНИЯ НАЛОГОВОЙ ПОЛИТИКИ МУНИЦИПАЛЬНОГО ОБРАЗОВАНИЯ «ШУМЯЧСКИЙ МУНИЦИПАЛЬНЫЙ ОКРУГ» СМОЛЕНСКОЙ ОБЛАСТИ НА 2025 ГОД И ПЛАНОВЫЙ ПЕРИОД 2026 и 2027 ГОДОВ </vt:lpstr>
      <vt:lpstr> ОСНОВНЫЕ НАПРАВЛЕНИЯ НАЛОГОВОЙ ПОЛИТИКИ МУНИЦИПАЛЬНОГО ОБРАЗОВАНИЯ «ШУМЯЧСКИЙ МУНИЦИПАЛЬНЫЙ ОКРУГ» СМОЛЕНСКОЙ ОБЛАСТИ НА 2025 ГОД И пЛАНОВЫЙ ПЕРИОД 2026 и 2027 ГОДОВ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Источники финансирования дефицита бюджета муниципального образования «Шумячский муниципальный округ» Смоленской области на 2025 год </vt:lpstr>
      <vt:lpstr>Источники финансирования дефицита бюджета муниципального образования «Шумячский муниципальный округ» Смоленской области на    пЛАНОВЫЙ период 2026-2027 гг. </vt:lpstr>
      <vt:lpstr>III. ДОХОДЫ БЮДЖЕТА</vt:lpstr>
      <vt:lpstr>Состав Доходов бюджета </vt:lpstr>
      <vt:lpstr>Структура доходов бюджета        На 2025 год </vt:lpstr>
      <vt:lpstr>Структура доходов бюджета        на 2026 год </vt:lpstr>
      <vt:lpstr>Структура доходов бюджета        на 2027 год </vt:lpstr>
      <vt:lpstr>Структура налоговых и неналоговых доходов  бюджета на 2025 год </vt:lpstr>
      <vt:lpstr>Структура налоговых и неналоговых доходов  бюджета на 2026 год </vt:lpstr>
      <vt:lpstr>Структура налоговых и неналоговых доходов  бюджета на 2027 год </vt:lpstr>
      <vt:lpstr>Сведения об основных налогоплательщиках в муниципальном образовании «Шумячский муниципальный округ» Смоленской области </vt:lpstr>
      <vt:lpstr>Презентация PowerPoint</vt:lpstr>
      <vt:lpstr>Презентация PowerPoint</vt:lpstr>
      <vt:lpstr>Презентация PowerPoint</vt:lpstr>
      <vt:lpstr>Межбюджетные трансферты</vt:lpstr>
      <vt:lpstr>Безвозмездные поступления  на 2025 год  </vt:lpstr>
      <vt:lpstr>Безвозмездные поступления  на 2026 год  </vt:lpstr>
      <vt:lpstr>Безвозмездные поступления  на 2027 год  </vt:lpstr>
      <vt:lpstr> IV.РАСХОДЫ БЮДЖЕТА </vt:lpstr>
      <vt:lpstr> Муниципальные программы</vt:lpstr>
      <vt:lpstr>Расходы бюджета муниципального образования «Шумячский  МУНИЦИПАЛЬНЫЙ ОКРУГ» в разрезе муниципальных программ и  непрограммных направлений деятельности в 2025 году</vt:lpstr>
      <vt:lpstr>Расходы бюджета муниципального образования «Шумячский МУНИЦИПАЛЬНЫЙ  ОКРУГ» в разрезе муниципальных программ и непрограммных направлений  деятельности в плановом периоде 2026-2027 гг.</vt:lpstr>
      <vt:lpstr>ДИНАМИКА РАСПРЕДЕЛЕНИЯ БЮДЖЕТНЫХ АССИГНОВАНИЙ В РАЗРЕЗЕ МУНИЦИПАЛЬНЫХ ПРОГРАММ И НЕПРОГРАММНЫХ НАПРАВЛЕНИЙ ДЕЯТЕЛЬНОСТИ В 2025 ГОДУ</vt:lpstr>
      <vt:lpstr>ДИНАМИКА РАСПРЕДЕЛЕНИЯ БЮДЖЕТНЫХ АССИГНОВАНИЙ В РАЗРЕЗЕ МУНИЦИПАЛЬНЫХ ПРОГРАММ И НЕПРОГРАММНЫХ НАПРАВЛЕНИЙ ДЕЯТЕЛЬНОСТИ В 2026 ГОДУ</vt:lpstr>
      <vt:lpstr>ДИНАМИКА РАСПРЕДЕЛЕНИЯ БЮДЖЕТНЫХ АССИГНОВАНИЙ В РАЗРЕЗЕ МУНИЦИПАЛЬНЫХ ПРОГРАММ И НЕПРОГРАММНЫХ НАПРАВЛЕНИЙ ДЕЯТЕЛЬНОСТИ В 2027 ГОДУ</vt:lpstr>
      <vt:lpstr>Расходы бюджета муниципального образования «Шумячский муниципальный округ» Смоленской области по разделам бюджетной классификации на 2025 год</vt:lpstr>
      <vt:lpstr>Расходы бюджета муниципального образования «Шумячский район» Смоленской области по разделам бюджетной классификации на пЛАНОВЫЙ период 2026-2027 гг.</vt:lpstr>
      <vt:lpstr>ДИНАМИКА РАСПРЕДЕЛЕНИЯ БЮДЖЕТНЫХ АССИГНОВАНИЙ ПО РАЗДЕЛАМ БЮДЖЕТНОЙ КЛАССИФИКАЦИИ В 2025 ГОДУ</vt:lpstr>
      <vt:lpstr>ДИНАМИКА РАСПРЕДЕЛЕНИЯ БЮДЖЕТНЫХ АССИГНОВАНИЙ ПО РАЗДЕЛАМ БЮДЖЕТНОЙ КЛАССИФИКАЦИИ В 2026 ГОДУ</vt:lpstr>
      <vt:lpstr>ДИНАМИКА РАСПРЕДЕЛЕНИЯ БЮДЖЕТНЫХ АССИГНОВАНИЙ ПО РАЗДЕЛАМ БЮДЖЕТНОЙ КЛАССИФИКАЦИИ В 2027 ГОДУ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Контактная информация:   Начальник Финансового управления Администрации муниципального образования «Шумячский МУНИЦИПАЛЬНЫЙ ОКРУГ» Смоленской области –  ПАВЛОВА ТАТЬЯНА вЛАДИСЛАВОВНА График работы с 9:00 до 18:00, перерыв с 13:00 до 14:00. Адрес: 216410, Смоленская область, п.Шумячи, ул. Школьная, д.1 Телефон (848133) 4-19-44 , факс (848133)4-19-44 Электронная почта fsh20@mail.ru   </vt:lpstr>
    </vt:vector>
  </TitlesOfParts>
  <Company>Krokoz™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Тимофеева</dc:creator>
  <cp:lastModifiedBy>ADMIN</cp:lastModifiedBy>
  <cp:revision>2089</cp:revision>
  <cp:lastPrinted>2025-09-10T08:10:10Z</cp:lastPrinted>
  <dcterms:created xsi:type="dcterms:W3CDTF">2015-12-24T11:55:56Z</dcterms:created>
  <dcterms:modified xsi:type="dcterms:W3CDTF">2025-09-10T12:13:45Z</dcterms:modified>
</cp:coreProperties>
</file>