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7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388302</c:v>
                </c:pt>
                <c:pt idx="3">
                  <c:v>291230.59999999998</c:v>
                </c:pt>
                <c:pt idx="4">
                  <c:v>298580.90000000002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388302</c:v>
                </c:pt>
                <c:pt idx="3">
                  <c:v>291230.59999999998</c:v>
                </c:pt>
                <c:pt idx="4">
                  <c:v>298489.7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0</c:v>
                </c:pt>
                <c:pt idx="3">
                  <c:v>0</c:v>
                </c:pt>
                <c:pt idx="4">
                  <c:v>91.200000000011642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103367</c:v>
                </c:pt>
                <c:pt idx="1">
                  <c:v>2996.9</c:v>
                </c:pt>
                <c:pt idx="2">
                  <c:v>147919.4</c:v>
                </c:pt>
                <c:pt idx="3">
                  <c:v>1199.3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103878</c:v>
                </c:pt>
                <c:pt idx="1">
                  <c:v>2795.4</c:v>
                </c:pt>
                <c:pt idx="2">
                  <c:v>152710.6</c:v>
                </c:pt>
                <c:pt idx="3">
                  <c:v>1245.4000000000001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9731211749830917"/>
                  <c:y val="-9.45745341811795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11511863556485796"/>
                  <c:y val="0.368130955475391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198518.7</c:v>
                </c:pt>
                <c:pt idx="1">
                  <c:v>76469.3</c:v>
                </c:pt>
                <c:pt idx="2">
                  <c:v>42575.5</c:v>
                </c:pt>
                <c:pt idx="3">
                  <c:v>42996.1</c:v>
                </c:pt>
                <c:pt idx="4">
                  <c:v>575.5</c:v>
                </c:pt>
                <c:pt idx="5">
                  <c:v>4838.8999999999996</c:v>
                </c:pt>
                <c:pt idx="6">
                  <c:v>50</c:v>
                </c:pt>
                <c:pt idx="7">
                  <c:v>50</c:v>
                </c:pt>
                <c:pt idx="8">
                  <c:v>53</c:v>
                </c:pt>
                <c:pt idx="9">
                  <c:v>1</c:v>
                </c:pt>
                <c:pt idx="10">
                  <c:v>1</c:v>
                </c:pt>
                <c:pt idx="11">
                  <c:v>6738.8</c:v>
                </c:pt>
                <c:pt idx="12">
                  <c:v>3769</c:v>
                </c:pt>
                <c:pt idx="13">
                  <c:v>1278.5</c:v>
                </c:pt>
                <c:pt idx="14">
                  <c:v>69.599999999999994</c:v>
                </c:pt>
                <c:pt idx="15">
                  <c:v>440</c:v>
                </c:pt>
                <c:pt idx="16">
                  <c:v>9877.1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51.124820371772493</c:v>
                </c:pt>
                <c:pt idx="1">
                  <c:v>19.693254219653774</c:v>
                </c:pt>
                <c:pt idx="2">
                  <c:v>10.964532760583259</c:v>
                </c:pt>
                <c:pt idx="3">
                  <c:v>11.072850513260297</c:v>
                </c:pt>
                <c:pt idx="4">
                  <c:v>0.1482093834180612</c:v>
                </c:pt>
                <c:pt idx="5">
                  <c:v>1.2461692188039206</c:v>
                </c:pt>
                <c:pt idx="6" formatCode="0.000">
                  <c:v>1.2876575449006184E-2</c:v>
                </c:pt>
                <c:pt idx="7" formatCode="0.000">
                  <c:v>1.2876575449006184E-2</c:v>
                </c:pt>
                <c:pt idx="8" formatCode="0.000">
                  <c:v>1.3649169975946557E-2</c:v>
                </c:pt>
                <c:pt idx="9" formatCode="0.000">
                  <c:v>2.575315089801237E-4</c:v>
                </c:pt>
                <c:pt idx="10" formatCode="0.000">
                  <c:v>2.575315089801237E-4</c:v>
                </c:pt>
                <c:pt idx="11" formatCode="0.000">
                  <c:v>1.7354533327152577</c:v>
                </c:pt>
                <c:pt idx="12">
                  <c:v>0.97063625734608638</c:v>
                </c:pt>
                <c:pt idx="13">
                  <c:v>0.32925403423108818</c:v>
                </c:pt>
                <c:pt idx="14">
                  <c:v>1.7924193025016608E-2</c:v>
                </c:pt>
                <c:pt idx="15">
                  <c:v>0.11331386395125444</c:v>
                </c:pt>
                <c:pt idx="16">
                  <c:v>2.5436644673475799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28938439242696384"/>
                  <c:y val="-6.87855426575288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0261787141053657"/>
                  <c:y val="-0.23697640950213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154625.79999999999</c:v>
                </c:pt>
                <c:pt idx="1">
                  <c:v>56380.3</c:v>
                </c:pt>
                <c:pt idx="2">
                  <c:v>30112.7</c:v>
                </c:pt>
                <c:pt idx="3">
                  <c:v>27044.6</c:v>
                </c:pt>
                <c:pt idx="4">
                  <c:v>441.5</c:v>
                </c:pt>
                <c:pt idx="5">
                  <c:v>4970.1000000000004</c:v>
                </c:pt>
                <c:pt idx="6">
                  <c:v>3062.9</c:v>
                </c:pt>
                <c:pt idx="7">
                  <c:v>1215.5999999999999</c:v>
                </c:pt>
                <c:pt idx="8">
                  <c:v>9877.1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53.739782977549147</c:v>
                </c:pt>
                <c:pt idx="1">
                  <c:v>19.594822378989242</c:v>
                </c:pt>
                <c:pt idx="2">
                  <c:v>10.465588296830441</c:v>
                </c:pt>
                <c:pt idx="3">
                  <c:v>9.3992783527369017</c:v>
                </c:pt>
                <c:pt idx="4">
                  <c:v>0.15344214344946283</c:v>
                </c:pt>
                <c:pt idx="5">
                  <c:v>1.7273449539256518</c:v>
                </c:pt>
                <c:pt idx="6" formatCode="0">
                  <c:v>1.0645026980098748</c:v>
                </c:pt>
                <c:pt idx="7">
                  <c:v>0.42247852678860026</c:v>
                </c:pt>
                <c:pt idx="8">
                  <c:v>3.4327596717207012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-4.7309377238751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3.0470592915828522E-2"/>
                  <c:y val="2.4243975578984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1663481477384428"/>
                  <c:y val="-9.5893852269341232E-2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62473472928558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4949786570485109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1"/>
                <c:pt idx="0">
                  <c:v>158253.6</c:v>
                </c:pt>
                <c:pt idx="1">
                  <c:v>56380.7</c:v>
                </c:pt>
                <c:pt idx="2">
                  <c:v>30134</c:v>
                </c:pt>
                <c:pt idx="3">
                  <c:v>27044.6</c:v>
                </c:pt>
                <c:pt idx="4">
                  <c:v>446</c:v>
                </c:pt>
                <c:pt idx="5">
                  <c:v>4967.3</c:v>
                </c:pt>
                <c:pt idx="6">
                  <c:v>0</c:v>
                </c:pt>
                <c:pt idx="8">
                  <c:v>6062.9</c:v>
                </c:pt>
                <c:pt idx="9">
                  <c:v>1215.5999999999999</c:v>
                </c:pt>
                <c:pt idx="10">
                  <c:v>9885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1"/>
                <c:pt idx="0">
                  <c:v>53.756500312341103</c:v>
                </c:pt>
                <c:pt idx="1">
                  <c:v>19.151723039223182</c:v>
                </c:pt>
                <c:pt idx="2">
                  <c:v>10.236091819788534</c:v>
                </c:pt>
                <c:pt idx="3">
                  <c:v>9.186666517204916</c:v>
                </c:pt>
                <c:pt idx="4">
                  <c:v>0.15149986565426715</c:v>
                </c:pt>
                <c:pt idx="5">
                  <c:v>1.6873212615794646</c:v>
                </c:pt>
                <c:pt idx="6">
                  <c:v>0</c:v>
                </c:pt>
                <c:pt idx="8">
                  <c:v>2.0594810212449692</c:v>
                </c:pt>
                <c:pt idx="9">
                  <c:v>0.41292205535723564</c:v>
                </c:pt>
                <c:pt idx="10">
                  <c:v>3.3577941076063467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47406.1</c:v>
                </c:pt>
                <c:pt idx="1">
                  <c:v>8075.7</c:v>
                </c:pt>
                <c:pt idx="2">
                  <c:v>7088.8</c:v>
                </c:pt>
                <c:pt idx="3">
                  <c:v>197467.7</c:v>
                </c:pt>
                <c:pt idx="4">
                  <c:v>61611.6</c:v>
                </c:pt>
                <c:pt idx="5">
                  <c:v>24823.5</c:v>
                </c:pt>
                <c:pt idx="6">
                  <c:v>5982.3</c:v>
                </c:pt>
                <c:pt idx="7">
                  <c:v>1</c:v>
                </c:pt>
                <c:pt idx="8">
                  <c:v>35845.300000000003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12.208564467862642</c:v>
                </c:pt>
                <c:pt idx="1">
                  <c:v>2.0797472070707852</c:v>
                </c:pt>
                <c:pt idx="2" formatCode="0.00">
                  <c:v>1.8255893608583009</c:v>
                </c:pt>
                <c:pt idx="3">
                  <c:v>50.854154755834379</c:v>
                </c:pt>
                <c:pt idx="4">
                  <c:v>15.86692831867979</c:v>
                </c:pt>
                <c:pt idx="5">
                  <c:v>6.3928334131681019</c:v>
                </c:pt>
                <c:pt idx="6">
                  <c:v>1.5406307461717941</c:v>
                </c:pt>
                <c:pt idx="7" formatCode="0.0000">
                  <c:v>2.575315089801237E-4</c:v>
                </c:pt>
                <c:pt idx="8">
                  <c:v>9.2312941988452284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37801.9</c:v>
                </c:pt>
                <c:pt idx="1">
                  <c:v>4970.1000000000004</c:v>
                </c:pt>
                <c:pt idx="2">
                  <c:v>152768.1</c:v>
                </c:pt>
                <c:pt idx="3">
                  <c:v>48031.4</c:v>
                </c:pt>
                <c:pt idx="4">
                  <c:v>20524.599999999999</c:v>
                </c:pt>
                <c:pt idx="5">
                  <c:v>1</c:v>
                </c:pt>
                <c:pt idx="6">
                  <c:v>23633.5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13.137949178849937</c:v>
                </c:pt>
                <c:pt idx="1">
                  <c:v>1.7273449539256511</c:v>
                </c:pt>
                <c:pt idx="2">
                  <c:v>53.09414431416053</c:v>
                </c:pt>
                <c:pt idx="3">
                  <c:v>16.693184527471182</c:v>
                </c:pt>
                <c:pt idx="4">
                  <c:v>7.1332698016825447</c:v>
                </c:pt>
                <c:pt idx="5" formatCode="0.0000">
                  <c:v>3.4754732378134264E-4</c:v>
                </c:pt>
                <c:pt idx="6">
                  <c:v>8.2137596765863616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37809.800000000003</c:v>
                </c:pt>
                <c:pt idx="1">
                  <c:v>4967.3</c:v>
                </c:pt>
                <c:pt idx="2">
                  <c:v>156395.9</c:v>
                </c:pt>
                <c:pt idx="3">
                  <c:v>48031.8</c:v>
                </c:pt>
                <c:pt idx="4">
                  <c:v>20529.2</c:v>
                </c:pt>
                <c:pt idx="5">
                  <c:v>1</c:v>
                </c:pt>
                <c:pt idx="6">
                  <c:v>23654.799999999999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12.975677254317072</c:v>
                </c:pt>
                <c:pt idx="1">
                  <c:v>1.7046924772246661</c:v>
                </c:pt>
                <c:pt idx="2">
                  <c:v>53.672400337966529</c:v>
                </c:pt>
                <c:pt idx="3">
                  <c:v>16.483692977585353</c:v>
                </c:pt>
                <c:pt idx="4">
                  <c:v>7.0452706306123281</c:v>
                </c:pt>
                <c:pt idx="5">
                  <c:v>3.4318291168736859E-4</c:v>
                </c:pt>
                <c:pt idx="6">
                  <c:v>8.1179231393823681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5529.1</c:v>
                </c:pt>
                <c:pt idx="1">
                  <c:v>9876.5</c:v>
                </c:pt>
                <c:pt idx="2">
                  <c:v>9876.5</c:v>
                </c:pt>
                <c:pt idx="3" formatCode="#,##0.00">
                  <c:v>9876.5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33616</c:v>
                </c:pt>
                <c:pt idx="1">
                  <c:v>354686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8.6571792058758401</c:v>
                </c:pt>
                <c:pt idx="1">
                  <c:v>91.342820794124151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35748</c:v>
                </c:pt>
                <c:pt idx="1">
                  <c:v>255482.7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12.274804819684187</c:v>
                </c:pt>
                <c:pt idx="1">
                  <c:v>87.725195180315808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37951.599999999999</c:v>
                </c:pt>
                <c:pt idx="1">
                  <c:v>260629.4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12.710654730207214</c:v>
                </c:pt>
                <c:pt idx="1">
                  <c:v>87.28934526979279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2.932039478384952E-2"/>
                  <c:y val="0.120866687965602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8466440680423277E-2"/>
                  <c:y val="4.10675146945263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22452</c:v>
                </c:pt>
                <c:pt idx="1">
                  <c:v>4838.8999999999996</c:v>
                </c:pt>
                <c:pt idx="2">
                  <c:v>3127.4</c:v>
                </c:pt>
                <c:pt idx="4">
                  <c:v>48.8</c:v>
                </c:pt>
                <c:pt idx="5">
                  <c:v>317.2</c:v>
                </c:pt>
                <c:pt idx="6" formatCode="General">
                  <c:v>1089.4000000000001</c:v>
                </c:pt>
                <c:pt idx="7">
                  <c:v>1442.3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67.391043342538097</c:v>
                </c:pt>
                <c:pt idx="1">
                  <c:v>14.524252611357902</c:v>
                </c:pt>
                <c:pt idx="2">
                  <c:v>9.3870812822667773</c:v>
                </c:pt>
                <c:pt idx="3">
                  <c:v>0</c:v>
                </c:pt>
                <c:pt idx="4">
                  <c:v>0.14647616760715568</c:v>
                </c:pt>
                <c:pt idx="5">
                  <c:v>0.952095089446512</c:v>
                </c:pt>
                <c:pt idx="6">
                  <c:v>3.269900348181054</c:v>
                </c:pt>
                <c:pt idx="7">
                  <c:v>4.329151158602472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7.5496269650264236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E-2"/>
                  <c:y val="-1.82707624207353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-0.2140617540978344"/>
                  <c:y val="-2.260579864564143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1821419954374734"/>
                  <c:y val="0.395507329815393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-4.9223200333853509E-2"/>
                  <c:y val="2.07940928403032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24364.9</c:v>
                </c:pt>
                <c:pt idx="1">
                  <c:v>4970.1000000000004</c:v>
                </c:pt>
                <c:pt idx="3">
                  <c:v>3298.7</c:v>
                </c:pt>
                <c:pt idx="4">
                  <c:v>51.4</c:v>
                </c:pt>
                <c:pt idx="5">
                  <c:v>329.9</c:v>
                </c:pt>
                <c:pt idx="6" formatCode="General">
                  <c:v>1133</c:v>
                </c:pt>
                <c:pt idx="7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68.157379433814484</c:v>
                </c:pt>
                <c:pt idx="1">
                  <c:v>13.90315542128231</c:v>
                </c:pt>
                <c:pt idx="3">
                  <c:v>9.2276490992503071</c:v>
                </c:pt>
                <c:pt idx="4">
                  <c:v>0.14378426765133712</c:v>
                </c:pt>
                <c:pt idx="5">
                  <c:v>0.92284883070381551</c:v>
                </c:pt>
                <c:pt idx="6">
                  <c:v>3.1694080787736376</c:v>
                </c:pt>
                <c:pt idx="7">
                  <c:v>4.4757748685241134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8.1059146126149825E-2"/>
                  <c:y val="7.2742485012800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19635135079160768"/>
                  <c:y val="-4.6216304001450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0.14466295189050765"/>
                  <c:y val="5.8489526101396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-1.315447818302504E-2"/>
                  <c:y val="-6.08206748952057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26238.400000000001</c:v>
                </c:pt>
                <c:pt idx="1">
                  <c:v>4967.3</c:v>
                </c:pt>
                <c:pt idx="2">
                  <c:v>3479.1</c:v>
                </c:pt>
                <c:pt idx="4">
                  <c:v>54.2</c:v>
                </c:pt>
                <c:pt idx="5">
                  <c:v>343.1</c:v>
                </c:pt>
                <c:pt idx="6" formatCode="General">
                  <c:v>1178.3</c:v>
                </c:pt>
                <c:pt idx="7">
                  <c:v>1691.2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69.136479094425539</c:v>
                </c:pt>
                <c:pt idx="1">
                  <c:v>13.0885127372759</c:v>
                </c:pt>
                <c:pt idx="4">
                  <c:v>0.14281347821962712</c:v>
                </c:pt>
                <c:pt idx="5">
                  <c:v>0.90404620622055476</c:v>
                </c:pt>
                <c:pt idx="6">
                  <c:v>3.1047439370145131</c:v>
                </c:pt>
                <c:pt idx="7">
                  <c:v>4.4562021100559663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183102</c:v>
                </c:pt>
                <c:pt idx="1">
                  <c:v>27284.3</c:v>
                </c:pt>
                <c:pt idx="2">
                  <c:v>143100.4</c:v>
                </c:pt>
                <c:pt idx="3">
                  <c:v>1199.3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Шямячского районного Совета депутатов от 22.12.2023 года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№87 «О местном бюджете муниципального образования «Шумячский район» Смоленской области на 2024 год и на плановый период 2025 и 2026 годов»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062103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2025-2026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21131929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9857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2024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2025 и 2026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ПЛАНОВЫЙ ПЕРИОД 2025 и 2026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2025 и 2026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983689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2022 – 2026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48252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2026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18899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2025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18610661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031469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01.01.2026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2024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56523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2025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2026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6016752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8 196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404082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49891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2026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341690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7281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83509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2026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2348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18,3 процентов;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*ПАО «МРСК Центра», электросетевая компания – 16,7процентов;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16,6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*Шумячское ПО «Шумячи хлеб», производство хлеба и мучных кондитерских изделий, тортов и пирожных недлительного хранения – 15,9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72320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324 346,9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388 302,0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291 230,7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298 581,0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33 616,0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35 748,0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37 951,6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294 469,5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354 686,0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255 482,6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260 629,4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4065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4 838,9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2024 год и на плановый период 2025 и 2026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2024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437804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2025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664280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2026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43962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3924145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2024 и плановый период 2025-2026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48341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198 518,7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76 469,3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42 575,5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42 996,1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4 838,9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6 738,8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769</a:t>
                      </a:r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9 877,1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739533"/>
              </p:ext>
            </p:extLst>
          </p:nvPr>
        </p:nvGraphicFramePr>
        <p:xfrm>
          <a:off x="0" y="840277"/>
          <a:ext cx="8388425" cy="7257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154 625,8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158 253,6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56 380,3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56 380,7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30 112,7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27 044,6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27 044,6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9 877,1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9 885,0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93961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600969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2026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922404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2024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320553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47 406,1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8 075,7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7 088,8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197 467,7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61 611,6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24 823,5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5 982,3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35 845,3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999097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2025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2026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37 801,9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37 809,8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152 768,1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156 395,9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48 031,4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48 031,8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20 524,6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20 529,2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228947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4788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2026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5251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64161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6 419,7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70207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5 529,1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9372415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2018 года и направлены на развитие страны по ряду приоритетных проектов до конца 2024 года и на плановый период до 2030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2024 году в муниципальном образовании «Шумячский район» Смоленской области  предусмотрена реализация 3 национальных проектов, в плановом периоде 2025 и 2026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2024 году составляет 9 873,5,0 тыс. рублей, в 2025 году 9 279,2 тыс. рублей, в 2026 году 9 637,2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47 377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3 948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3 029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24 093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2 008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7 517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626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35 721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2 977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2 517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18 738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1 562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5 891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2026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36 227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3 019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2 491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18 975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1 581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5 828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657040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153 473,5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183 102,0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103 367,0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103 878,0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17 081,4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27 284,3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2 996,9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2 795,4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1213 694,6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143 100,4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147 919,4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152 710,6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788,8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1 050,2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5177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35 845,3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786,1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19449</TotalTime>
  <Words>5380</Words>
  <Application>Microsoft Office PowerPoint</Application>
  <PresentationFormat>Экран (4:3)</PresentationFormat>
  <Paragraphs>946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 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2024 ГОД И НА ПЛАНОВЫЙ ПЕРИОД 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2024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2025-2026 гг. </vt:lpstr>
      <vt:lpstr>III. ДОХОДЫ МЕСТНОГО БЮДЖЕТА</vt:lpstr>
      <vt:lpstr>Состав Доходов местного бюджета </vt:lpstr>
      <vt:lpstr>Структура доходов местного бюджета На 2024 год </vt:lpstr>
      <vt:lpstr>Структура доходов местного бюджета на 2025 год </vt:lpstr>
      <vt:lpstr>Структура доходов местного бюджета на 2026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Структура налоговых и неналоговых доходов местного бюджета на 2026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2024 год  </vt:lpstr>
      <vt:lpstr>Безвозмездные поступления  на 2025 год  </vt:lpstr>
      <vt:lpstr>Безвозмездные поступления  на 2026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2025-2026 гг.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Расходы бюджета муниципального образования «Шумячский район» Смоленской области по разделам бюджетной классификации на 2024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2025-2026 гг.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1975</cp:revision>
  <cp:lastPrinted>2024-02-19T12:31:26Z</cp:lastPrinted>
  <dcterms:created xsi:type="dcterms:W3CDTF">2015-12-24T11:55:56Z</dcterms:created>
  <dcterms:modified xsi:type="dcterms:W3CDTF">2024-02-29T06:52:42Z</dcterms:modified>
</cp:coreProperties>
</file>