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7" d="100"/>
          <a:sy n="117" d="100"/>
        </p:scale>
        <p:origin x="152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430220.5</c:v>
                </c:pt>
                <c:pt idx="3">
                  <c:v>291934.59999999998</c:v>
                </c:pt>
                <c:pt idx="4">
                  <c:v>299634.59999999998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434701.1</c:v>
                </c:pt>
                <c:pt idx="3">
                  <c:v>291934.59999999998</c:v>
                </c:pt>
                <c:pt idx="4">
                  <c:v>299543.40000000002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-4480.5999999999767</c:v>
                </c:pt>
                <c:pt idx="3">
                  <c:v>0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103367</c:v>
                </c:pt>
                <c:pt idx="1">
                  <c:v>2994.7</c:v>
                </c:pt>
                <c:pt idx="2">
                  <c:v>148625.60000000001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103878</c:v>
                </c:pt>
                <c:pt idx="1">
                  <c:v>3142.7</c:v>
                </c:pt>
                <c:pt idx="2">
                  <c:v>153416.79999999999</c:v>
                </c:pt>
                <c:pt idx="3">
                  <c:v>1245.4000000000001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9731211749830917"/>
                  <c:y val="-9.45745341811795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3514433055714856"/>
                  <c:y val="0.418453335700202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Лист1!$A$2:$A$20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Переданные полномочия поселений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Лист1!$B$2:$B$20</c:f>
              <c:numCache>
                <c:formatCode>#,##0.0</c:formatCode>
                <c:ptCount val="18"/>
                <c:pt idx="0">
                  <c:v>218078.3</c:v>
                </c:pt>
                <c:pt idx="1">
                  <c:v>84702.6</c:v>
                </c:pt>
                <c:pt idx="2">
                  <c:v>44936.3</c:v>
                </c:pt>
                <c:pt idx="3">
                  <c:v>62221.1</c:v>
                </c:pt>
                <c:pt idx="4">
                  <c:v>575.5</c:v>
                </c:pt>
                <c:pt idx="5">
                  <c:v>7027.2</c:v>
                </c:pt>
                <c:pt idx="6">
                  <c:v>41.2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694</c:v>
                </c:pt>
                <c:pt idx="12">
                  <c:v>5203</c:v>
                </c:pt>
                <c:pt idx="13">
                  <c:v>1711.4</c:v>
                </c:pt>
                <c:pt idx="14">
                  <c:v>205.1</c:v>
                </c:pt>
                <c:pt idx="15">
                  <c:v>258.10000000000002</c:v>
                </c:pt>
                <c:pt idx="16">
                  <c:v>638</c:v>
                </c:pt>
                <c:pt idx="17">
                  <c:v>8404.4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Переданные полномочия поселений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8"/>
                <c:pt idx="0">
                  <c:v>50.167402344414967</c:v>
                </c:pt>
                <c:pt idx="1">
                  <c:v>19.485246417539219</c:v>
                </c:pt>
                <c:pt idx="2">
                  <c:v>10.337284553159733</c:v>
                </c:pt>
                <c:pt idx="3">
                  <c:v>14.313533065931264</c:v>
                </c:pt>
                <c:pt idx="4">
                  <c:v>0.13238978866402945</c:v>
                </c:pt>
                <c:pt idx="5">
                  <c:v>1.6165586844480759</c:v>
                </c:pt>
                <c:pt idx="6" formatCode="0.000">
                  <c:v>9.4777746185195719E-3</c:v>
                </c:pt>
                <c:pt idx="7" formatCode="0.000">
                  <c:v>0</c:v>
                </c:pt>
                <c:pt idx="8" formatCode="0.000">
                  <c:v>6.9012921979511445E-4</c:v>
                </c:pt>
                <c:pt idx="9" formatCode="0.000">
                  <c:v>2.3004307326503811E-4</c:v>
                </c:pt>
                <c:pt idx="10" formatCode="0.000">
                  <c:v>2.3004307326503811E-4</c:v>
                </c:pt>
                <c:pt idx="11" formatCode="0.000">
                  <c:v>0.15964989284593648</c:v>
                </c:pt>
                <c:pt idx="12">
                  <c:v>1.1969141101979934</c:v>
                </c:pt>
                <c:pt idx="13">
                  <c:v>0.39369571558578625</c:v>
                </c:pt>
                <c:pt idx="14">
                  <c:v>4.7181834326659317E-2</c:v>
                </c:pt>
                <c:pt idx="15">
                  <c:v>5.9374117209706347E-2</c:v>
                </c:pt>
                <c:pt idx="16">
                  <c:v>0.14676748074309431</c:v>
                </c:pt>
                <c:pt idx="17">
                  <c:v>1.9333740049486865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0261787141053657"/>
                  <c:y val="-0.23697640950213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154401.29999999999</c:v>
                </c:pt>
                <c:pt idx="1">
                  <c:v>56378.1</c:v>
                </c:pt>
                <c:pt idx="2">
                  <c:v>30112.7</c:v>
                </c:pt>
                <c:pt idx="3">
                  <c:v>26910.5</c:v>
                </c:pt>
                <c:pt idx="4">
                  <c:v>575.5</c:v>
                </c:pt>
                <c:pt idx="5">
                  <c:v>4970.1000000000004</c:v>
                </c:pt>
                <c:pt idx="6">
                  <c:v>3062.9</c:v>
                </c:pt>
                <c:pt idx="7">
                  <c:v>1215.5999999999999</c:v>
                </c:pt>
                <c:pt idx="8">
                  <c:v>10807.9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53.53078306139416</c:v>
                </c:pt>
                <c:pt idx="1">
                  <c:v>19.546233357579155</c:v>
                </c:pt>
                <c:pt idx="2">
                  <c:v>10.440044294269828</c:v>
                </c:pt>
                <c:pt idx="3">
                  <c:v>9.3298446164225801</c:v>
                </c:pt>
                <c:pt idx="4">
                  <c:v>0.19952529966931848</c:v>
                </c:pt>
                <c:pt idx="5">
                  <c:v>1.7231289172658208</c:v>
                </c:pt>
                <c:pt idx="6" formatCode="0">
                  <c:v>1.0619045010550052</c:v>
                </c:pt>
                <c:pt idx="7">
                  <c:v>0.42144735756389834</c:v>
                </c:pt>
                <c:pt idx="8">
                  <c:v>3.7470885947802381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-4.730937723875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3.0470592915828522E-2"/>
                  <c:y val="2.424397557898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1663481477384428"/>
                  <c:y val="-9.5893852269341232E-2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62473472928558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4949786570485109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2"/>
                <c:pt idx="0">
                  <c:v>158029.1</c:v>
                </c:pt>
                <c:pt idx="1">
                  <c:v>56378.1</c:v>
                </c:pt>
                <c:pt idx="2">
                  <c:v>30134</c:v>
                </c:pt>
                <c:pt idx="3">
                  <c:v>26904.3</c:v>
                </c:pt>
                <c:pt idx="4">
                  <c:v>575.5</c:v>
                </c:pt>
                <c:pt idx="5">
                  <c:v>4967.3</c:v>
                </c:pt>
                <c:pt idx="6">
                  <c:v>360.8</c:v>
                </c:pt>
                <c:pt idx="7">
                  <c:v>0</c:v>
                </c:pt>
                <c:pt idx="9">
                  <c:v>3062.9</c:v>
                </c:pt>
                <c:pt idx="10">
                  <c:v>1215.5999999999999</c:v>
                </c:pt>
                <c:pt idx="11">
                  <c:v>10815.8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2"/>
                <c:pt idx="0">
                  <c:v>54.037499222071695</c:v>
                </c:pt>
                <c:pt idx="1">
                  <c:v>19.278294534942489</c:v>
                </c:pt>
                <c:pt idx="2">
                  <c:v>10.304216132078894</c:v>
                </c:pt>
                <c:pt idx="3">
                  <c:v>9.1998314887598767</c:v>
                </c:pt>
                <c:pt idx="4">
                  <c:v>0.19679021650001335</c:v>
                </c:pt>
                <c:pt idx="5">
                  <c:v>1.6985508990799592</c:v>
                </c:pt>
                <c:pt idx="6">
                  <c:v>0.1233743008048737</c:v>
                </c:pt>
                <c:pt idx="7">
                  <c:v>0</c:v>
                </c:pt>
                <c:pt idx="9">
                  <c:v>1.0473479654524604</c:v>
                </c:pt>
                <c:pt idx="10">
                  <c:v>0.41567017754546698</c:v>
                </c:pt>
                <c:pt idx="11">
                  <c:v>3.6984250627642821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57480</c:v>
                </c:pt>
                <c:pt idx="1">
                  <c:v>11762.8</c:v>
                </c:pt>
                <c:pt idx="2">
                  <c:v>12559</c:v>
                </c:pt>
                <c:pt idx="3">
                  <c:v>217678.5</c:v>
                </c:pt>
                <c:pt idx="4">
                  <c:v>69537.3</c:v>
                </c:pt>
                <c:pt idx="5">
                  <c:v>22830.1</c:v>
                </c:pt>
                <c:pt idx="6">
                  <c:v>6002.3</c:v>
                </c:pt>
                <c:pt idx="7">
                  <c:v>1</c:v>
                </c:pt>
                <c:pt idx="8">
                  <c:v>36850.300000000003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13.222872809444095</c:v>
                </c:pt>
                <c:pt idx="1">
                  <c:v>2.7059500397169272</c:v>
                </c:pt>
                <c:pt idx="2" formatCode="0.00">
                  <c:v>2.8891102925158036</c:v>
                </c:pt>
                <c:pt idx="3">
                  <c:v>50.075419604220187</c:v>
                </c:pt>
                <c:pt idx="4">
                  <c:v>15.996570518652694</c:v>
                </c:pt>
                <c:pt idx="5">
                  <c:v>5.2519051587837442</c:v>
                </c:pt>
                <c:pt idx="6">
                  <c:v>1.3807872210182026</c:v>
                </c:pt>
                <c:pt idx="7" formatCode="0.0000">
                  <c:v>2.3004302034523478E-4</c:v>
                </c:pt>
                <c:pt idx="8">
                  <c:v>8.4771543126280058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37801.9</c:v>
                </c:pt>
                <c:pt idx="1">
                  <c:v>4970.1000000000004</c:v>
                </c:pt>
                <c:pt idx="2">
                  <c:v>152768.1</c:v>
                </c:pt>
                <c:pt idx="3">
                  <c:v>48031.4</c:v>
                </c:pt>
                <c:pt idx="4">
                  <c:v>20524.599999999999</c:v>
                </c:pt>
                <c:pt idx="5">
                  <c:v>1</c:v>
                </c:pt>
                <c:pt idx="6">
                  <c:v>23633.5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13.137949178849937</c:v>
                </c:pt>
                <c:pt idx="1">
                  <c:v>1.7273449539256511</c:v>
                </c:pt>
                <c:pt idx="2">
                  <c:v>53.09414431416053</c:v>
                </c:pt>
                <c:pt idx="3">
                  <c:v>16.693184527471182</c:v>
                </c:pt>
                <c:pt idx="4">
                  <c:v>7.1332698016825447</c:v>
                </c:pt>
                <c:pt idx="5" formatCode="0.0000">
                  <c:v>3.4754732378134264E-4</c:v>
                </c:pt>
                <c:pt idx="6">
                  <c:v>8.2137596765863616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37809.800000000003</c:v>
                </c:pt>
                <c:pt idx="1">
                  <c:v>4967.3</c:v>
                </c:pt>
                <c:pt idx="2">
                  <c:v>156395.9</c:v>
                </c:pt>
                <c:pt idx="3">
                  <c:v>48031.8</c:v>
                </c:pt>
                <c:pt idx="4">
                  <c:v>20529.2</c:v>
                </c:pt>
                <c:pt idx="5">
                  <c:v>1</c:v>
                </c:pt>
                <c:pt idx="6">
                  <c:v>23654.799999999999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12.975677254317072</c:v>
                </c:pt>
                <c:pt idx="1">
                  <c:v>1.7046924772246661</c:v>
                </c:pt>
                <c:pt idx="2">
                  <c:v>53.672400337966529</c:v>
                </c:pt>
                <c:pt idx="3">
                  <c:v>16.483692977585353</c:v>
                </c:pt>
                <c:pt idx="4">
                  <c:v>7.0452706306123281</c:v>
                </c:pt>
                <c:pt idx="5">
                  <c:v>3.4318291168736859E-4</c:v>
                </c:pt>
                <c:pt idx="6">
                  <c:v>8.1179231393823681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5529.1</c:v>
                </c:pt>
                <c:pt idx="1">
                  <c:v>9876.5</c:v>
                </c:pt>
                <c:pt idx="2">
                  <c:v>9876.5</c:v>
                </c:pt>
                <c:pt idx="3" formatCode="#,##0.00">
                  <c:v>9876.5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33616</c:v>
                </c:pt>
                <c:pt idx="1">
                  <c:v>396604.5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7.8136676425228453</c:v>
                </c:pt>
                <c:pt idx="1">
                  <c:v>92.186332357477156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7.6704371886303413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35748</c:v>
                </c:pt>
                <c:pt idx="1">
                  <c:v>256186.6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12.24520834460869</c:v>
                </c:pt>
                <c:pt idx="1">
                  <c:v>87.754791655391315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5470325455398232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37951.599999999999</c:v>
                </c:pt>
                <c:pt idx="1">
                  <c:v>261683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12.66596047318968</c:v>
                </c:pt>
                <c:pt idx="1">
                  <c:v>87.334039526810329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2.932039478384952E-2"/>
                  <c:y val="0.120866687965602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8466440680423277E-2"/>
                  <c:y val="4.1067514694526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22452</c:v>
                </c:pt>
                <c:pt idx="1">
                  <c:v>4838.8999999999996</c:v>
                </c:pt>
                <c:pt idx="2">
                  <c:v>3127.4</c:v>
                </c:pt>
                <c:pt idx="4">
                  <c:v>48.8</c:v>
                </c:pt>
                <c:pt idx="5">
                  <c:v>317.2</c:v>
                </c:pt>
                <c:pt idx="6" formatCode="General">
                  <c:v>1089.4000000000001</c:v>
                </c:pt>
                <c:pt idx="7">
                  <c:v>1442.3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67.391043342538097</c:v>
                </c:pt>
                <c:pt idx="1">
                  <c:v>14.524252611357902</c:v>
                </c:pt>
                <c:pt idx="2">
                  <c:v>9.3870812822667773</c:v>
                </c:pt>
                <c:pt idx="3">
                  <c:v>0</c:v>
                </c:pt>
                <c:pt idx="4">
                  <c:v>0.14647616760715568</c:v>
                </c:pt>
                <c:pt idx="5">
                  <c:v>0.952095089446512</c:v>
                </c:pt>
                <c:pt idx="6">
                  <c:v>3.269900348181054</c:v>
                </c:pt>
                <c:pt idx="7">
                  <c:v>4.329151158602472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7.5496269650264236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E-2"/>
                  <c:y val="-1.8270762420735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-0.2140617540978344"/>
                  <c:y val="-2.260579864564143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1821419954374734"/>
                  <c:y val="0.395507329815393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-4.9223200333853509E-2"/>
                  <c:y val="2.0794092840303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24364.9</c:v>
                </c:pt>
                <c:pt idx="1">
                  <c:v>4970.1000000000004</c:v>
                </c:pt>
                <c:pt idx="3">
                  <c:v>3298.7</c:v>
                </c:pt>
                <c:pt idx="4">
                  <c:v>51.4</c:v>
                </c:pt>
                <c:pt idx="5">
                  <c:v>329.9</c:v>
                </c:pt>
                <c:pt idx="6" formatCode="General">
                  <c:v>1133</c:v>
                </c:pt>
                <c:pt idx="7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68.157379433814484</c:v>
                </c:pt>
                <c:pt idx="1">
                  <c:v>13.90315542128231</c:v>
                </c:pt>
                <c:pt idx="3">
                  <c:v>9.2276490992503071</c:v>
                </c:pt>
                <c:pt idx="4">
                  <c:v>0.14378426765133712</c:v>
                </c:pt>
                <c:pt idx="5">
                  <c:v>0.92284883070381551</c:v>
                </c:pt>
                <c:pt idx="6">
                  <c:v>3.1694080787736376</c:v>
                </c:pt>
                <c:pt idx="7">
                  <c:v>4.4757748685241134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8.1059146126149825E-2"/>
                  <c:y val="7.2742485012800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19635135079160768"/>
                  <c:y val="-4.621630400145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0.14466295189050765"/>
                  <c:y val="5.848952610139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-1.315447818302504E-2"/>
                  <c:y val="-6.0820674895205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26238.400000000001</c:v>
                </c:pt>
                <c:pt idx="1">
                  <c:v>4967.3</c:v>
                </c:pt>
                <c:pt idx="2">
                  <c:v>3479.1</c:v>
                </c:pt>
                <c:pt idx="4">
                  <c:v>54.2</c:v>
                </c:pt>
                <c:pt idx="5">
                  <c:v>343.1</c:v>
                </c:pt>
                <c:pt idx="6" formatCode="General">
                  <c:v>1178.3</c:v>
                </c:pt>
                <c:pt idx="7">
                  <c:v>1691.2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69.136479094425539</c:v>
                </c:pt>
                <c:pt idx="1">
                  <c:v>13.0885127372759</c:v>
                </c:pt>
                <c:pt idx="4">
                  <c:v>0.14281347821962712</c:v>
                </c:pt>
                <c:pt idx="5">
                  <c:v>0.90404620622055476</c:v>
                </c:pt>
                <c:pt idx="6">
                  <c:v>3.1047439370145131</c:v>
                </c:pt>
                <c:pt idx="7">
                  <c:v>4.4562021100559663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194277</c:v>
                </c:pt>
                <c:pt idx="1">
                  <c:v>46045.599999999999</c:v>
                </c:pt>
                <c:pt idx="2">
                  <c:v>152561.4</c:v>
                </c:pt>
                <c:pt idx="3">
                  <c:v>3720.4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26.01.2024 года №5, от 22.02.2024 года №13, от 26.03.2024 года №22,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28.06.2024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58,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27.08.2024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67,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25.09.2024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79,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29.11.2024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№41)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062103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2025-2026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21131929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9857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2024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2025 и 2026 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ПЛАНОВЫЙ ПЕРИОД 2025 и 2026 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2025 и 2026 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334261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2022 – 2026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48252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2026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1889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2025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18610661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15720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01.01.2026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2024 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56523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2025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2026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6016752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8 196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62180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8719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2026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89698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7281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83509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2026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234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18,3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*ПАО «МРСК Центра», электросетевая компания – 16,7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16,6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ПО «Шумячи хлеб», производство хлеба и мучных кондитерских изделий, тортов и пирожных недлительного хранения – 15,9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61155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324 346,9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430 220,5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291 934,6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299 634,6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33 616,0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35 748,0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37 951,6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294 469,5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396 604,5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256 186,6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261 683,0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4065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4 838,9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2024 год и на плановый период 2025 и 2026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2024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700270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2025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95816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2026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57996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3924145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2024 и плановый период 2025-2026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646357"/>
              </p:ext>
            </p:extLst>
          </p:nvPr>
        </p:nvGraphicFramePr>
        <p:xfrm>
          <a:off x="1" y="940427"/>
          <a:ext cx="8388423" cy="705786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218</a:t>
                      </a:r>
                      <a:r>
                        <a:rPr lang="ru-RU" sz="11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078,3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 </a:t>
                      </a:r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702,6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936,3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62 221,1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7 027,2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694,0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5 203,0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1 711,4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258,1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Переданные полномочия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205,1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638,0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404,4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785089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40819"/>
              </p:ext>
            </p:extLst>
          </p:nvPr>
        </p:nvGraphicFramePr>
        <p:xfrm>
          <a:off x="0" y="840277"/>
          <a:ext cx="8388425" cy="7257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154 401,3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158 029,1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30 112,7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26 910,5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26 904,3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10 807,9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10 815,8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84602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57848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2026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423058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2024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215385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57 480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762,8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12 559,0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217 678,5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69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537,3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830,1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002,3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36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850,3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86058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2025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2026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38 598,6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38 961,0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152 835,3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156 463,1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640213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4788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2026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5251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64161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6 419,7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98316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7 302,6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9372415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2018 года и направлены на развитие страны по ряду приоритетных проектов до конца 2024 года и на плановый период до 2030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2024 году в муниципальном образовании «Шумячский район» Смоленской области  предусмотрена реализация 3 национальных проектов, в плановом периоде 2025 и 2026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2024 году составляет 9 873,5,0 тыс. рублей, в 2025 году 9 279,2 тыс. рублей, в 2026 году 9 637,2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53 038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9992" y="890302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1 903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559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213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5 795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483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35 807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2 984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2 498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18 746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1 562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5 891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2026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36 344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3 029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2 471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18 984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1 582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850576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153 473,5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194 277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103 367,0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103 878,0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17 081,4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46 045,6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2 994,7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3 142,7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1213 694,6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152 561,4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148 625,6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153 416,8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788,8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720,4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1 050,2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150246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35 845,3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786,1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1 005,0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татьяна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20595</TotalTime>
  <Words>5390</Words>
  <Application>Microsoft Office PowerPoint</Application>
  <PresentationFormat>Экран (4:3)</PresentationFormat>
  <Paragraphs>1022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 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 ( в редакции решения от 26.01.2024 года №5, от 22.02.2024 года №13, от 26.03.2024 года №22, от 28.06.2024 года №58, от 27.08.2024 года №67, от 25.09.2024 года №79, от 29.11.2024 года №41)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2024 ГОД И НА ПЛАНОВЫЙ ПЕРИОД 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2024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2025-2026 гг. </vt:lpstr>
      <vt:lpstr>III. ДОХОДЫ МЕСТНОГО БЮДЖЕТА</vt:lpstr>
      <vt:lpstr>Состав Доходов местного бюджета </vt:lpstr>
      <vt:lpstr>Структура доходов местного бюджета На 2024 год </vt:lpstr>
      <vt:lpstr>Структура доходов местного бюджета на 2025 год </vt:lpstr>
      <vt:lpstr>Структура доходов местного бюджета на 2026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Структура налоговых и неналоговых доходов местного бюджета на 2026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2024 год  </vt:lpstr>
      <vt:lpstr>Безвозмездные поступления  на 2025 год  </vt:lpstr>
      <vt:lpstr>Безвозмездные поступления  на 2026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2025-2026 гг.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Расходы бюджета муниципального образования «Шумячский район» Смоленской области по разделам бюджетной классификации на 2024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2025-2026 гг.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2029</cp:revision>
  <cp:lastPrinted>2024-02-19T12:31:26Z</cp:lastPrinted>
  <dcterms:created xsi:type="dcterms:W3CDTF">2015-12-24T11:55:56Z</dcterms:created>
  <dcterms:modified xsi:type="dcterms:W3CDTF">2025-02-03T11:57:36Z</dcterms:modified>
</cp:coreProperties>
</file>