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7" d="100"/>
          <a:sy n="117" d="100"/>
        </p:scale>
        <p:origin x="15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426335.8</c:v>
                </c:pt>
                <c:pt idx="3">
                  <c:v>291934.59999999998</c:v>
                </c:pt>
                <c:pt idx="4">
                  <c:v>299634.59999999998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428524.1</c:v>
                </c:pt>
                <c:pt idx="3">
                  <c:v>291934.59999999998</c:v>
                </c:pt>
                <c:pt idx="4">
                  <c:v>299543.40000000002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(прогноз)</c:v>
                </c:pt>
                <c:pt idx="3">
                  <c:v>2025 (прогноз)</c:v>
                </c:pt>
                <c:pt idx="4">
                  <c:v>2026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-2188.2999999999884</c:v>
                </c:pt>
                <c:pt idx="3">
                  <c:v>0</c:v>
                </c:pt>
                <c:pt idx="4">
                  <c:v>91.199999999953434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3.3082210702783027E-2"/>
                  <c:y val="-0.108054011314760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CE-4AC0-B5C9-1E0437087A0B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103367</c:v>
                </c:pt>
                <c:pt idx="1">
                  <c:v>2994.7</c:v>
                </c:pt>
                <c:pt idx="2">
                  <c:v>148625.60000000001</c:v>
                </c:pt>
                <c:pt idx="3">
                  <c:v>1199.3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103878</c:v>
                </c:pt>
                <c:pt idx="1">
                  <c:v>3142.7</c:v>
                </c:pt>
                <c:pt idx="2">
                  <c:v>153416.79999999999</c:v>
                </c:pt>
                <c:pt idx="3">
                  <c:v>1245.4000000000001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6572566520240143E-2"/>
                  <c:y val="-4.50019970456404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60319321896732903"/>
                  <c:y val="-1.4090266462946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1994173505241375E-2"/>
                  <c:y val="0.200696113051802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4486352446409737"/>
                  <c:y val="0.1476663095230548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3651274900514379"/>
                  <c:y val="-0.285064634540647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9731211749830917"/>
                  <c:y val="-9.4574534181179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13514433055714856"/>
                  <c:y val="0.418453335700202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5"/>
              <c:layout>
                <c:manualLayout>
                  <c:x val="0.24086119949425114"/>
                  <c:y val="-0.136004513957130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06688266762148"/>
                      <c:h val="7.34706751282230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6B-4D66-A7A3-D57C5819EA75}"/>
                </c:ext>
              </c:extLst>
            </c:dLbl>
            <c:dLbl>
              <c:idx val="16"/>
              <c:layout>
                <c:manualLayout>
                  <c:x val="0.13069501169762571"/>
                  <c:y val="-0.176868030152219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Лист1!$B$2:$B$20</c:f>
              <c:numCache>
                <c:formatCode>#,##0.0</c:formatCode>
                <c:ptCount val="18"/>
                <c:pt idx="0">
                  <c:v>215500.6</c:v>
                </c:pt>
                <c:pt idx="1">
                  <c:v>84854.9</c:v>
                </c:pt>
                <c:pt idx="2">
                  <c:v>44197.3</c:v>
                </c:pt>
                <c:pt idx="3">
                  <c:v>59061.8</c:v>
                </c:pt>
                <c:pt idx="4">
                  <c:v>575.5</c:v>
                </c:pt>
                <c:pt idx="5">
                  <c:v>7027.2</c:v>
                </c:pt>
                <c:pt idx="6">
                  <c:v>50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800.5</c:v>
                </c:pt>
                <c:pt idx="12">
                  <c:v>5329.2</c:v>
                </c:pt>
                <c:pt idx="13">
                  <c:v>1678.1</c:v>
                </c:pt>
                <c:pt idx="14">
                  <c:v>250</c:v>
                </c:pt>
                <c:pt idx="15">
                  <c:v>91.6</c:v>
                </c:pt>
                <c:pt idx="16">
                  <c:v>638</c:v>
                </c:pt>
                <c:pt idx="17">
                  <c:v>8464.2999999999993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Лист1!$A$2:$A$20</c:f>
              <c:strCache>
                <c:ptCount val="1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Переданные полномочия поселений</c:v>
                </c:pt>
                <c:pt idx="15">
                  <c:v>Прочие общегосударственные расходы</c:v>
                </c:pt>
                <c:pt idx="16">
                  <c:v>Резервный фонд </c:v>
                </c:pt>
                <c:pt idx="1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Лист1!$C$2:$C$20</c:f>
              <c:numCache>
                <c:formatCode>0.0</c:formatCode>
                <c:ptCount val="18"/>
                <c:pt idx="0">
                  <c:v>50.289038653610994</c:v>
                </c:pt>
                <c:pt idx="1">
                  <c:v>19.801668051264336</c:v>
                </c:pt>
                <c:pt idx="2">
                  <c:v>10.313844732150358</c:v>
                </c:pt>
                <c:pt idx="3">
                  <c:v>13.782611942388293</c:v>
                </c:pt>
                <c:pt idx="4">
                  <c:v>0.13429819566698714</c:v>
                </c:pt>
                <c:pt idx="5">
                  <c:v>1.6398614780035656</c:v>
                </c:pt>
                <c:pt idx="6" formatCode="0.000">
                  <c:v>1.1667957920676554E-2</c:v>
                </c:pt>
                <c:pt idx="7" formatCode="0.000">
                  <c:v>0</c:v>
                </c:pt>
                <c:pt idx="8" formatCode="0.000">
                  <c:v>7.0007747524059331E-4</c:v>
                </c:pt>
                <c:pt idx="9" formatCode="0.000">
                  <c:v>2.3335915841353109E-4</c:v>
                </c:pt>
                <c:pt idx="10" formatCode="0.000">
                  <c:v>2.3335915841353109E-4</c:v>
                </c:pt>
                <c:pt idx="11" formatCode="0.000">
                  <c:v>0.18680400631003166</c:v>
                </c:pt>
                <c:pt idx="12">
                  <c:v>1.24361762701739</c:v>
                </c:pt>
                <c:pt idx="13">
                  <c:v>0.39160000373374648</c:v>
                </c:pt>
                <c:pt idx="14">
                  <c:v>5.8339789603382777E-2</c:v>
                </c:pt>
                <c:pt idx="15">
                  <c:v>2.1375698910679447E-2</c:v>
                </c:pt>
                <c:pt idx="16">
                  <c:v>0.14888314306783285</c:v>
                </c:pt>
                <c:pt idx="17">
                  <c:v>1.975221924559651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28938439242696384"/>
                  <c:y val="-6.87855426575288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0261787141053657"/>
                  <c:y val="-0.236976409502133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154401.29999999999</c:v>
                </c:pt>
                <c:pt idx="1">
                  <c:v>56378.1</c:v>
                </c:pt>
                <c:pt idx="2">
                  <c:v>30112.7</c:v>
                </c:pt>
                <c:pt idx="3">
                  <c:v>26910.5</c:v>
                </c:pt>
                <c:pt idx="4">
                  <c:v>575.5</c:v>
                </c:pt>
                <c:pt idx="5">
                  <c:v>4970.1000000000004</c:v>
                </c:pt>
                <c:pt idx="6">
                  <c:v>3062.9</c:v>
                </c:pt>
                <c:pt idx="7">
                  <c:v>1215.5999999999999</c:v>
                </c:pt>
                <c:pt idx="8">
                  <c:v>10807.9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53.53078306139416</c:v>
                </c:pt>
                <c:pt idx="1">
                  <c:v>19.546233357579155</c:v>
                </c:pt>
                <c:pt idx="2">
                  <c:v>10.440044294269828</c:v>
                </c:pt>
                <c:pt idx="3">
                  <c:v>9.3298446164225801</c:v>
                </c:pt>
                <c:pt idx="4">
                  <c:v>0.19952529966931848</c:v>
                </c:pt>
                <c:pt idx="5">
                  <c:v>1.7231289172658208</c:v>
                </c:pt>
                <c:pt idx="6" formatCode="0">
                  <c:v>1.0619045010550052</c:v>
                </c:pt>
                <c:pt idx="7">
                  <c:v>0.42144735756389834</c:v>
                </c:pt>
                <c:pt idx="8">
                  <c:v>3.7470885947802381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-6.5850695404691276E-4"/>
                  <c:y val="-4.7309377238751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3.0470592915828522E-2"/>
                  <c:y val="2.424397557898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1663481477384428"/>
                  <c:y val="-9.5893852269341232E-2"/>
                </c:manualLayout>
              </c:layout>
              <c:numFmt formatCode="0.0%" sourceLinked="0"/>
              <c:spPr>
                <a:noFill/>
                <a:ln w="9525">
                  <a:solidFill>
                    <a:schemeClr val="tx1"/>
                  </a:solidFill>
                </a:ln>
                <a:effectLst/>
              </c:spPr>
              <c:txPr>
                <a:bodyPr anchorCtr="0"/>
                <a:lstStyle/>
                <a:p>
                  <a:pPr algn="ctr">
                    <a:defRPr sz="1000" b="1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4027248530155233E-2"/>
                  <c:y val="-0.25511972764101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0297428268955146"/>
                  <c:y val="-0.25784632892292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624734729285584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2402365336601488"/>
                  <c:y val="-0.330350814350833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34949786570485109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3.1189383155224785E-2"/>
                  <c:y val="-7.33242251145923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158029.1</c:v>
                </c:pt>
                <c:pt idx="1">
                  <c:v>56378.1</c:v>
                </c:pt>
                <c:pt idx="2">
                  <c:v>30134</c:v>
                </c:pt>
                <c:pt idx="3">
                  <c:v>26904.3</c:v>
                </c:pt>
                <c:pt idx="4">
                  <c:v>575.5</c:v>
                </c:pt>
                <c:pt idx="5">
                  <c:v>4967.3</c:v>
                </c:pt>
                <c:pt idx="6">
                  <c:v>360.8</c:v>
                </c:pt>
                <c:pt idx="7">
                  <c:v>0</c:v>
                </c:pt>
                <c:pt idx="9">
                  <c:v>3062.9</c:v>
                </c:pt>
                <c:pt idx="10">
                  <c:v>1215.5999999999999</c:v>
                </c:pt>
                <c:pt idx="11">
                  <c:v>10815.8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7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8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54.037499222071695</c:v>
                </c:pt>
                <c:pt idx="1">
                  <c:v>19.278294534942489</c:v>
                </c:pt>
                <c:pt idx="2">
                  <c:v>10.304216132078894</c:v>
                </c:pt>
                <c:pt idx="3">
                  <c:v>9.1998314887598767</c:v>
                </c:pt>
                <c:pt idx="4">
                  <c:v>0.19679021650001335</c:v>
                </c:pt>
                <c:pt idx="5">
                  <c:v>1.6985508990799592</c:v>
                </c:pt>
                <c:pt idx="6">
                  <c:v>0.1233743008048737</c:v>
                </c:pt>
                <c:pt idx="7">
                  <c:v>0</c:v>
                </c:pt>
                <c:pt idx="9">
                  <c:v>1.0473479654524604</c:v>
                </c:pt>
                <c:pt idx="10">
                  <c:v>0.41567017754546698</c:v>
                </c:pt>
                <c:pt idx="11">
                  <c:v>3.6984250627642821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55670.5</c:v>
                </c:pt>
                <c:pt idx="1">
                  <c:v>11426.1</c:v>
                </c:pt>
                <c:pt idx="2">
                  <c:v>11709.9</c:v>
                </c:pt>
                <c:pt idx="3">
                  <c:v>215284.1</c:v>
                </c:pt>
                <c:pt idx="4">
                  <c:v>69424.100000000006</c:v>
                </c:pt>
                <c:pt idx="5">
                  <c:v>22894.9</c:v>
                </c:pt>
                <c:pt idx="6">
                  <c:v>6002.3</c:v>
                </c:pt>
                <c:pt idx="7">
                  <c:v>1</c:v>
                </c:pt>
                <c:pt idx="8">
                  <c:v>36111.300000000003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12.9912149652225</c:v>
                </c:pt>
                <c:pt idx="1">
                  <c:v>2.6663838354986718</c:v>
                </c:pt>
                <c:pt idx="2" formatCode="0.00">
                  <c:v>2.7326111337469388</c:v>
                </c:pt>
                <c:pt idx="3">
                  <c:v>50.238492948589595</c:v>
                </c:pt>
                <c:pt idx="4">
                  <c:v>16.200741988433791</c:v>
                </c:pt>
                <c:pt idx="5">
                  <c:v>5.342732102411019</c:v>
                </c:pt>
                <c:pt idx="6">
                  <c:v>1.4006910228173812</c:v>
                </c:pt>
                <c:pt idx="7" formatCode="0.0000">
                  <c:v>2.3335904950058829E-4</c:v>
                </c:pt>
                <c:pt idx="8">
                  <c:v>8.4268986442305938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37801.9</c:v>
                </c:pt>
                <c:pt idx="1">
                  <c:v>4970.1000000000004</c:v>
                </c:pt>
                <c:pt idx="2">
                  <c:v>152768.1</c:v>
                </c:pt>
                <c:pt idx="3">
                  <c:v>48031.4</c:v>
                </c:pt>
                <c:pt idx="4">
                  <c:v>20524.599999999999</c:v>
                </c:pt>
                <c:pt idx="5">
                  <c:v>1</c:v>
                </c:pt>
                <c:pt idx="6">
                  <c:v>23633.5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13.137949178849937</c:v>
                </c:pt>
                <c:pt idx="1">
                  <c:v>1.7273449539256511</c:v>
                </c:pt>
                <c:pt idx="2">
                  <c:v>53.09414431416053</c:v>
                </c:pt>
                <c:pt idx="3">
                  <c:v>16.693184527471182</c:v>
                </c:pt>
                <c:pt idx="4">
                  <c:v>7.1332698016825447</c:v>
                </c:pt>
                <c:pt idx="5" formatCode="0.0000">
                  <c:v>3.4754732378134264E-4</c:v>
                </c:pt>
                <c:pt idx="6">
                  <c:v>8.2137596765863616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37809.800000000003</c:v>
                </c:pt>
                <c:pt idx="1">
                  <c:v>4967.3</c:v>
                </c:pt>
                <c:pt idx="2">
                  <c:v>156395.9</c:v>
                </c:pt>
                <c:pt idx="3">
                  <c:v>48031.8</c:v>
                </c:pt>
                <c:pt idx="4">
                  <c:v>20529.2</c:v>
                </c:pt>
                <c:pt idx="5">
                  <c:v>1</c:v>
                </c:pt>
                <c:pt idx="6">
                  <c:v>23654.799999999999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12.975677254317072</c:v>
                </c:pt>
                <c:pt idx="1">
                  <c:v>1.7046924772246661</c:v>
                </c:pt>
                <c:pt idx="2">
                  <c:v>53.672400337966529</c:v>
                </c:pt>
                <c:pt idx="3">
                  <c:v>16.483692977585353</c:v>
                </c:pt>
                <c:pt idx="4">
                  <c:v>7.0452706306123281</c:v>
                </c:pt>
                <c:pt idx="5">
                  <c:v>3.4318291168736859E-4</c:v>
                </c:pt>
                <c:pt idx="6">
                  <c:v>8.1179231393823681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5529.1</c:v>
                </c:pt>
                <c:pt idx="1">
                  <c:v>9876.5</c:v>
                </c:pt>
                <c:pt idx="2">
                  <c:v>9876.5</c:v>
                </c:pt>
                <c:pt idx="3" formatCode="#,##0.00">
                  <c:v>9876.5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33616</c:v>
                </c:pt>
                <c:pt idx="1">
                  <c:v>391919.8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7.8996878758496942</c:v>
                </c:pt>
                <c:pt idx="1">
                  <c:v>92.100312124150307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7.6704371886303413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35748</c:v>
                </c:pt>
                <c:pt idx="1">
                  <c:v>256186.6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12.24520834460869</c:v>
                </c:pt>
                <c:pt idx="1">
                  <c:v>87.754791655391315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4.5470325455398232E-2"/>
                  <c:y val="1.2261556122663039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37951.599999999999</c:v>
                </c:pt>
                <c:pt idx="1">
                  <c:v>261683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12.66596047318968</c:v>
                </c:pt>
                <c:pt idx="1">
                  <c:v>87.334039526810329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2.932039478384952E-2"/>
                  <c:y val="0.12086668796560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>
                <c:manualLayout>
                  <c:x val="-6.8466440680423277E-2"/>
                  <c:y val="4.10675146945263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CA-4CE3-BDAA-66C5AFA41423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22452</c:v>
                </c:pt>
                <c:pt idx="1">
                  <c:v>4838.8999999999996</c:v>
                </c:pt>
                <c:pt idx="2">
                  <c:v>3127.4</c:v>
                </c:pt>
                <c:pt idx="4">
                  <c:v>48.8</c:v>
                </c:pt>
                <c:pt idx="5">
                  <c:v>317.2</c:v>
                </c:pt>
                <c:pt idx="6" formatCode="General">
                  <c:v>1089.4000000000001</c:v>
                </c:pt>
                <c:pt idx="7">
                  <c:v>1442.3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67.391043342538097</c:v>
                </c:pt>
                <c:pt idx="1">
                  <c:v>14.524252611357902</c:v>
                </c:pt>
                <c:pt idx="2">
                  <c:v>9.3870812822667773</c:v>
                </c:pt>
                <c:pt idx="3">
                  <c:v>0</c:v>
                </c:pt>
                <c:pt idx="4">
                  <c:v>0.14647616760715568</c:v>
                </c:pt>
                <c:pt idx="5">
                  <c:v>0.952095089446512</c:v>
                </c:pt>
                <c:pt idx="6">
                  <c:v>3.269900348181054</c:v>
                </c:pt>
                <c:pt idx="7">
                  <c:v>4.329151158602472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099918E-2"/>
          <c:y val="7.5496269650264236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4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3"/>
              <c:layout>
                <c:manualLayout>
                  <c:x val="-5.52851682677621E-2"/>
                  <c:y val="-1.827076242073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EC-4210-8B05-F8AC474D40F4}"/>
                </c:ext>
              </c:extLst>
            </c:dLbl>
            <c:dLbl>
              <c:idx val="4"/>
              <c:layout>
                <c:manualLayout>
                  <c:x val="-0.2140617540978344"/>
                  <c:y val="-2.260579864564143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1821419954374734"/>
                  <c:y val="0.395507329815393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dLbl>
              <c:idx val="6"/>
              <c:layout>
                <c:manualLayout>
                  <c:x val="-4.9223200333853509E-2"/>
                  <c:y val="2.07940928403032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C-4210-8B05-F8AC474D40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24364.9</c:v>
                </c:pt>
                <c:pt idx="1">
                  <c:v>4970.1000000000004</c:v>
                </c:pt>
                <c:pt idx="3">
                  <c:v>3298.7</c:v>
                </c:pt>
                <c:pt idx="4">
                  <c:v>51.4</c:v>
                </c:pt>
                <c:pt idx="5">
                  <c:v>329.9</c:v>
                </c:pt>
                <c:pt idx="6" formatCode="General">
                  <c:v>1133</c:v>
                </c:pt>
                <c:pt idx="7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68.157379433814484</c:v>
                </c:pt>
                <c:pt idx="1">
                  <c:v>13.90315542128231</c:v>
                </c:pt>
                <c:pt idx="3">
                  <c:v>9.2276490992503071</c:v>
                </c:pt>
                <c:pt idx="4">
                  <c:v>0.14378426765133712</c:v>
                </c:pt>
                <c:pt idx="5">
                  <c:v>0.92284883070381551</c:v>
                </c:pt>
                <c:pt idx="6">
                  <c:v>3.1694080787736376</c:v>
                </c:pt>
                <c:pt idx="7">
                  <c:v>4.4757748685241134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0.2508297682174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2"/>
              <c:layout>
                <c:manualLayout>
                  <c:x val="-8.1059146126149825E-2"/>
                  <c:y val="7.27424850128008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5-4B0F-9A6A-B296B505AB62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19635135079160768"/>
                  <c:y val="-4.62163040014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0.14466295189050765"/>
                  <c:y val="5.84895261013961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dLbl>
              <c:idx val="6"/>
              <c:layout>
                <c:manualLayout>
                  <c:x val="-1.315447818302504E-2"/>
                  <c:y val="-6.08206748952057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35-4B0F-9A6A-B296B505AB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26238.400000000001</c:v>
                </c:pt>
                <c:pt idx="1">
                  <c:v>4967.3</c:v>
                </c:pt>
                <c:pt idx="2">
                  <c:v>3479.1</c:v>
                </c:pt>
                <c:pt idx="4">
                  <c:v>54.2</c:v>
                </c:pt>
                <c:pt idx="5">
                  <c:v>343.1</c:v>
                </c:pt>
                <c:pt idx="6" formatCode="General">
                  <c:v>1178.3</c:v>
                </c:pt>
                <c:pt idx="7">
                  <c:v>1691.2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69.136479094425539</c:v>
                </c:pt>
                <c:pt idx="1">
                  <c:v>13.0885127372759</c:v>
                </c:pt>
                <c:pt idx="4">
                  <c:v>0.14281347821962712</c:v>
                </c:pt>
                <c:pt idx="5">
                  <c:v>0.90404620622055476</c:v>
                </c:pt>
                <c:pt idx="6">
                  <c:v>3.1047439370145131</c:v>
                </c:pt>
                <c:pt idx="7">
                  <c:v>4.4562021100559663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194277</c:v>
                </c:pt>
                <c:pt idx="1">
                  <c:v>45693.599999999999</c:v>
                </c:pt>
                <c:pt idx="2">
                  <c:v>149132.9</c:v>
                </c:pt>
                <c:pt idx="3">
                  <c:v>3616.2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2024-2026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2024 -2026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2024-2026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2024 -2026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2024-2026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2024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2024 ГОД И 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2022– 2026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2024 ГОД И НА ПЛАНОВЫЙ ПЕРИОД 2025 и 2026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2024-2026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 в редакции решения от 26.01.2024 года №5, от 22.02.2024 года №13, от 26.03.2024 года №22,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28.06.2024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58,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27.08.2024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67, от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25.09.2024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№79)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2062103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2025-2026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21131929"/>
              </p:ext>
            </p:extLst>
          </p:nvPr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9857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2024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2025 и 2026 ГОДОВ</a:t>
            </a:r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ПЛАНОВЫЙ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2024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2025 и 2026 ГОДОВ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287491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2022 – 2026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48252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2026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8899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2025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18610661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2024 год и на плановый период 2025 и 2026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15720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01.01.2026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2024 год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  <a: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56523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2025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2026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6016752"/>
              </p:ext>
            </p:extLst>
          </p:nvPr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8 196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264128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871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389698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7281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835099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2026 год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348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Рославльская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18,3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*ПАО «МРСК Центра», электросетевая компания – 16,7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16,6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*Шумячское ПО «Шумячи хлеб», производство хлеба и мучных кондитерских изделий, тортов и пирожных недлительного хранения – 15,9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51000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324 346,9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426 335,8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291 934,6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299 634,6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33 616,0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35 748,0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37 951,6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294 469,5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392 719,8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256 186,6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261 683,0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8 196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8 153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40659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2026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4 838,9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2024 год и на плановый период 2025 и 2026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2024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107708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2025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895816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2026 год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357996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33924145"/>
              </p:ext>
            </p:extLst>
          </p:nvPr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2024 и плановый период 2025-2026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859639"/>
              </p:ext>
            </p:extLst>
          </p:nvPr>
        </p:nvGraphicFramePr>
        <p:xfrm>
          <a:off x="1" y="940427"/>
          <a:ext cx="8388423" cy="705786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215 500,6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84 854,9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44 197,3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59 061,8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7 027,2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800,5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5 329,2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678,1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Переданные полномочия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638,0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8 464,3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37850898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740819"/>
              </p:ext>
            </p:extLst>
          </p:nvPr>
        </p:nvGraphicFramePr>
        <p:xfrm>
          <a:off x="0" y="840277"/>
          <a:ext cx="8388425" cy="7257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20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154 401,3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158 029,1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56 378,1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30 112,7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26 910,5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26 904,3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3 062,9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1 215,6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10 807,9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10 815,8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082361"/>
              </p:ext>
            </p:extLst>
          </p:nvPr>
        </p:nvGraphicFramePr>
        <p:xfrm>
          <a:off x="189629" y="6400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57848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2026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42305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2024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008679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55 670,5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11 426,1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11 709,9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215 284,1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69 424,1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22 894,9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002,3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36 111,3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2025-2026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18605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2025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2026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38 598,6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38 961,0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4 970,1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4 967,3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152 835,3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156 463,1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48 029,2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20 366,9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332391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47885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2026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95251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64161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6 419,7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7 644,8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19208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2026год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5 529,1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7 362,6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9 876,5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439372415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2018 года и направлены на развитие страны по ряду приоритетных проектов до конца 2024 года и на плановый период до 2030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2024 году в муниципальном образовании «Шумячский район» Смоленской области  предусмотрена реализация 3 национальных проектов, в плановом периоде 2025 и 2026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2024 году составляет 9 873,5,0 тыс. рублей, в 2025 году 9 279,2 тыс. рублей, в 2026 году 9 637,2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5956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9992" y="890302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793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26 267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189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8 470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35 807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2 984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2 498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18 746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5 891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491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2026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36 344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3 029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2 471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18 984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1 582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5 827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45255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153 473,5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194 277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103 367,0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17 081,4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45 693,6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2 994,7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3 142,7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1213 694,6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149 132,9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148 625,6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153 416,8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788,8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3 128,0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1 004,0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1 050,2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11542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35 845,3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23 633,5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23 654,8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786,1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266,0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Павлова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татьяна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владиславовна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20472</TotalTime>
  <Words>5320</Words>
  <Application>Microsoft Office PowerPoint</Application>
  <PresentationFormat>Экран (4:3)</PresentationFormat>
  <Paragraphs>954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 Решению Шямячского районного Совета депутатов от 22.12.2023 года №87 «О местном бюджете муниципального образования «Шумячский район» Смоленской области на 2024 год и на плановый период 2025 и 2026 годов»  ( в редакции решения от 26.01.2024 года №5, от 22.02.2024 года №13, от 26.03.2024 года №22, от 28.06.2024 года №58, от 27.08.2024 года №67, от 25.09.2024 года №79)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2024 ГОД И НА ПЛАНОВЫЙ ПЕРИОД 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 ОСНОВНЫЕ НАПРАВЛЕНИЯ НАЛОГОВОЙ ПОЛИТИКИ МУНИЦИПАЛЬНОГО ОБРАЗОВАНИЯ «ШУМЯЧСКИЙ РАЙОН» СМОЛЕНСКОЙ ОБЛАСТИ НА 2024 ГОД И пЛАНОВЫЙ ПЕРИОД 2025 и 2026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2024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2025-2026 гг. </vt:lpstr>
      <vt:lpstr>III. ДОХОДЫ МЕСТНОГО БЮДЖЕТА</vt:lpstr>
      <vt:lpstr>Состав Доходов местного бюджета </vt:lpstr>
      <vt:lpstr>Структура доходов местного бюджета На 2024 год </vt:lpstr>
      <vt:lpstr>Структура доходов местного бюджета на 2025 год </vt:lpstr>
      <vt:lpstr>Структура доходов местного бюджета на 2026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Структура налоговых и неналоговых доходов местного бюджета на 2026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2024 год  </vt:lpstr>
      <vt:lpstr>Безвозмездные поступления  на 2025 год  </vt:lpstr>
      <vt:lpstr>Безвозмездные поступления  на 2026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2025-2026 гг.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ДИНАМИКА РАСПРЕДЕЛЕНИЯ БЮДЖЕТНЫХ АССИГНОВАНИЙ В РАЗРЕЗЕ МУНИЦИПАЛЬНЫХ ПРОГРАММ И НЕПРОГРАММНЫХ НАПРАВЛЕНИЙ ДЕЯТЕЛЬНОСТИ В 2026 ГОДУ</vt:lpstr>
      <vt:lpstr>Расходы бюджета муниципального образования «Шумячский район» Смоленской области по разделам бюджетной классификации на 2024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2025-2026 гг.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ДИНАМИКА РАСПРЕДЕЛЕНИЯ БЮДЖЕТНЫХ АССИГНОВАНИЙ ПО РАЗДЕЛАМ БЮДЖЕТНОЙ КЛАССИФИКАЦИИ В 2026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Павлова татьяна владиславовна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2021</cp:revision>
  <cp:lastPrinted>2024-02-19T12:31:26Z</cp:lastPrinted>
  <dcterms:created xsi:type="dcterms:W3CDTF">2015-12-24T11:55:56Z</dcterms:created>
  <dcterms:modified xsi:type="dcterms:W3CDTF">2024-10-01T09:10:33Z</dcterms:modified>
</cp:coreProperties>
</file>