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6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308 592,6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308592.59999999998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312 549,3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286972.40000000002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-3 956,7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5799.2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936256"/>
        <c:axId val="91937792"/>
        <c:axId val="0"/>
      </c:bar3DChart>
      <c:catAx>
        <c:axId val="9193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937792"/>
        <c:crosses val="autoZero"/>
        <c:auto val="1"/>
        <c:lblAlgn val="ctr"/>
        <c:lblOffset val="100"/>
        <c:noMultiLvlLbl val="0"/>
      </c:catAx>
      <c:valAx>
        <c:axId val="91937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1936256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872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7502351268591429E-2"/>
                  <c:y val="2.1043846533785496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И НЕНАЛОГОВЫЕ </a:t>
                    </a:r>
                    <a:r>
                      <a:rPr lang="ru-RU" sz="1700" baseline="0" dirty="0">
                        <a:solidFill>
                          <a:srgbClr val="C00000"/>
                        </a:solidFill>
                      </a:rPr>
                      <a:t> 5 017,8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6,6 %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70 487,1</a:t>
                    </a: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93,4 %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116 981,9
90,2%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5017.8</c:v>
                </c:pt>
                <c:pt idx="1">
                  <c:v>70487.100000000006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6.6456614074053473</c:v>
                      </c:pt>
                      <c:pt idx="1">
                        <c:v>93.354338592594658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21388899855941"/>
          <c:y val="0.48476575964493973"/>
          <c:w val="0.52724028992601457"/>
          <c:h val="0.51523416458769256"/>
        </c:manualLayout>
      </c:layout>
      <c:pie3DChart>
        <c:varyColors val="1"/>
        <c:ser>
          <c:idx val="0"/>
          <c:order val="0"/>
          <c:explosion val="37"/>
          <c:dLbls>
            <c:dLbl>
              <c:idx val="0"/>
              <c:tx>
                <c:rich>
                  <a:bodyPr/>
                  <a:lstStyle/>
                  <a:p>
                    <a:fld id="{5D076DE7-3794-432A-A83A-67564E52A60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A5DBA5B-D62A-4A87-BE60-9A5050DBF74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3,6%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8A-414F-8C0A-D54336840521}"/>
                </c:ext>
              </c:extLst>
            </c:dLbl>
            <c:dLbl>
              <c:idx val="1"/>
              <c:layout>
                <c:manualLayout>
                  <c:x val="-3.0825317995687388E-2"/>
                  <c:y val="0.16236413075180725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41127754-081B-4C7A-9B59-E4425B8DF3DD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2F00F61-DFF7-4CA0-8D88-E433C2C812AF}" type="VALUE">
                      <a:rPr lang="ru-RU" baseline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
1,5%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457335778118316E-2"/>
                      <c:h val="0.24499503616407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C2-4B48-AFAA-2CCB6CB9878D}"/>
                </c:ext>
              </c:extLst>
            </c:dLbl>
            <c:dLbl>
              <c:idx val="2"/>
              <c:layout>
                <c:manualLayout>
                  <c:x val="-0.24466977840952256"/>
                  <c:y val="0.22305440562063492"/>
                </c:manualLayout>
              </c:layout>
              <c:tx>
                <c:rich>
                  <a:bodyPr/>
                  <a:lstStyle/>
                  <a:p>
                    <a:fld id="{07872804-97A4-4289-8A1D-EC64322DD61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332,0
0,4%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layout>
                <c:manualLayout>
                  <c:x val="-0.13726410780045048"/>
                  <c:y val="0.1414121133295593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D4909597-7888-4862-91D5-4A8227B46AF1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-32,8
0,0%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C2-4B48-AFAA-2CCB6CB9878D}"/>
                </c:ext>
              </c:extLst>
            </c:dLbl>
            <c:dLbl>
              <c:idx val="4"/>
              <c:layout>
                <c:manualLayout>
                  <c:x val="0.37825884674576571"/>
                  <c:y val="-7.0562900418472102E-2"/>
                </c:manualLayout>
              </c:layout>
              <c:tx>
                <c:rich>
                  <a:bodyPr/>
                  <a:lstStyle/>
                  <a:p>
                    <a:fld id="{0298944D-8E2E-479F-BBFF-35A63B7D299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222FB09-A55D-49C8-9C79-789CD1BF3F5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layout>
                <c:manualLayout>
                  <c:x val="-0.31844831749640307"/>
                  <c:y val="-6.9025984292343634E-2"/>
                </c:manualLayout>
              </c:layout>
              <c:tx>
                <c:rich>
                  <a:bodyPr/>
                  <a:lstStyle/>
                  <a:p>
                    <a:fld id="{ED571511-920C-4F26-8181-DBDECD8A6C2B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7,4
0,0%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layout>
                <c:manualLayout>
                  <c:x val="-0.23871647411077537"/>
                  <c:y val="-0.26801242169673456"/>
                </c:manualLayout>
              </c:layout>
              <c:tx>
                <c:rich>
                  <a:bodyPr/>
                  <a:lstStyle/>
                  <a:p>
                    <a:fld id="{BC099C25-A2D1-4CCD-859A-F4D90359D29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197,2
0,3%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C2-4B48-AFAA-2CCB6CB9878D}"/>
                </c:ext>
              </c:extLst>
            </c:dLbl>
            <c:dLbl>
              <c:idx val="7"/>
              <c:layout>
                <c:manualLayout>
                  <c:x val="-8.3510578714394448E-2"/>
                  <c:y val="-0.16365079805947488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A822EF4C-4FDC-4157-927D-59954266E12E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3F0CF8B-9B4C-45FD-835B-B039455B5AA6}" type="CELLREF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[ССЫЛКА НА ЯЧЕЙКУ]</a:t>
                    </a:fld>
                    <a:r>
                      <a:rPr lang="ru-RU" baseline="0" dirty="0"/>
                      <a:t>
</a:t>
                    </a:r>
                    <a:fld id="{40C477A5-B528-46F3-921E-B51F85CCA762}" type="PERCENTAGE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31142269775351"/>
                      <c:h val="0.30909849048111465"/>
                    </c:manualLayout>
                  </c15:layout>
                  <c15:dlblFieldTable>
                    <c15:dlblFTEntry>
                      <c15:txfldGUID>{B3F0CF8B-9B4C-45FD-835B-B039455B5AA6}</c15:txfldGUID>
                      <c15:f>Лист1!$B$9</c15:f>
                      <c15:dlblFieldTableCache>
                        <c:ptCount val="1"/>
                        <c:pt idx="0">
                          <c:v>0,0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E3C2-4B48-AFAA-2CCB6CB9878D}"/>
                </c:ext>
              </c:extLst>
            </c:dLbl>
            <c:dLbl>
              <c:idx val="8"/>
              <c:layout>
                <c:manualLayout>
                  <c:x val="1.6675718308616614E-3"/>
                  <c:y val="-6.8965004600628418E-2"/>
                </c:manualLayout>
              </c:layout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DD0189B-BA02-4836-A1CE-EE420EE7E47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0,5%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93244735892521"/>
                      <c:h val="0.34988954218762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layout>
                <c:manualLayout>
                  <c:x val="0.17327459483381552"/>
                  <c:y val="-0.18618675560265383"/>
                </c:manualLayout>
              </c:layout>
              <c:tx>
                <c:rich>
                  <a:bodyPr anchorCtr="0"/>
                  <a:lstStyle/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ECB244D-84FC-40C6-8ED4-661F7B106462}" type="CATEGORYNAME">
                      <a:rPr lang="ru-RU"/>
                      <a:pPr lvl="1" algn="ctr" rtl="0">
                        <a:defRPr sz="1000" b="1" i="0" u="none" strike="noStrike" kern="1200" baseline="0">
                          <a:solidFill>
                            <a:srgbClr val="C17529">
                              <a:lumMod val="50000"/>
                            </a:srgbClr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6,2</a:t>
                    </a:r>
                  </a:p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0,0%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3C2-4B48-AFAA-2CCB6CB9878D}"/>
                </c:ext>
              </c:extLst>
            </c:dLbl>
            <c:dLbl>
              <c:idx val="10"/>
              <c:layout>
                <c:manualLayout>
                  <c:x val="0.39531672789341127"/>
                  <c:y val="-4.7857752272539557E-2"/>
                </c:manualLayout>
              </c:layout>
              <c:tx>
                <c:rich>
                  <a:bodyPr/>
                  <a:lstStyle/>
                  <a:p>
                    <a:fld id="{25930CBC-4429-4C80-8508-79CE9961DB0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0AA1C1E-7F34-4A5F-A221-33C65FF453B3}" type="CELLREF">
                      <a:rPr lang="ru-RU" baseline="0" smtClean="0"/>
                      <a:pPr/>
                      <a:t>[ССЫЛКА НА ЯЧЕЙКУ]</a:t>
                    </a:fld>
                    <a:r>
                      <a:rPr lang="ru-RU" baseline="0" dirty="0"/>
                      <a:t>
0,0%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{80AA1C1E-7F34-4A5F-A221-33C65FF453B3}</c15:txfldGUID>
                      <c15:f>Лист1!$B$12</c15:f>
                      <c15:dlblFieldTableCache>
                        <c:ptCount val="1"/>
                        <c:pt idx="0">
                          <c:v>13,4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B697-4B4A-9677-AC28FBCE03D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2718.6</c:v>
                </c:pt>
                <c:pt idx="1">
                  <c:v>1112.5</c:v>
                </c:pt>
                <c:pt idx="2">
                  <c:v>332</c:v>
                </c:pt>
                <c:pt idx="3">
                  <c:v>-32.799999999999997</c:v>
                </c:pt>
                <c:pt idx="4">
                  <c:v>63</c:v>
                </c:pt>
                <c:pt idx="5">
                  <c:v>7.4</c:v>
                </c:pt>
                <c:pt idx="6">
                  <c:v>197.2</c:v>
                </c:pt>
                <c:pt idx="7">
                  <c:v>0</c:v>
                </c:pt>
                <c:pt idx="8">
                  <c:v>403.8</c:v>
                </c:pt>
                <c:pt idx="9">
                  <c:v>6.2</c:v>
                </c:pt>
                <c:pt idx="10">
                  <c:v>13.4</c:v>
                </c:pt>
                <c:pt idx="11">
                  <c:v>110.4</c:v>
                </c:pt>
                <c:pt idx="12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3.6005610231918728</c:v>
                </c:pt>
                <c:pt idx="1">
                  <c:v>1.4734143082104607</c:v>
                </c:pt>
                <c:pt idx="2">
                  <c:v>0.43970656209067233</c:v>
                </c:pt>
                <c:pt idx="3">
                  <c:v>-4.3440889266789309E-2</c:v>
                </c:pt>
                <c:pt idx="4">
                  <c:v>8.3438293408772152E-2</c:v>
                </c:pt>
                <c:pt idx="5">
                  <c:v>9.8006884321414928E-3</c:v>
                </c:pt>
                <c:pt idx="6">
                  <c:v>0.26117510254301379</c:v>
                </c:pt>
                <c:pt idx="7">
                  <c:v>0</c:v>
                </c:pt>
                <c:pt idx="8">
                  <c:v>0.53479972822955868</c:v>
                </c:pt>
                <c:pt idx="9">
                  <c:v>8.2113876053077368E-3</c:v>
                </c:pt>
                <c:pt idx="10">
                  <c:v>1.7747192566310268E-2</c:v>
                </c:pt>
                <c:pt idx="11">
                  <c:v>0.14621567606870547</c:v>
                </c:pt>
                <c:pt idx="12">
                  <c:v>0.11416477606089141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CEAAD05-A648-4757-BBFA-A0B229DF1CBC}" type="CATEGORYNAME">
                      <a:rPr lang="ru-RU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E84298C-57FB-44C3-A5B2-464B24BC90A5}" type="VALUE">
                      <a:rPr lang="ru-RU" baseline="0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52,4%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515693B2-3037-43E5-89CB-A4E2AD6AE0A9}" type="CATEGORYNAME">
                      <a:rPr lang="ru-RU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94B0455-38EF-4683-B25D-A5C1C6F479A7}" type="VALUE">
                      <a:rPr lang="ru-RU" baseline="0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44,6%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9.363934470473928E-2"/>
                  <c:y val="-0.2119098960144399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36959.1</c:v>
                </c:pt>
                <c:pt idx="1">
                  <c:v>2822.6</c:v>
                </c:pt>
                <c:pt idx="2">
                  <c:v>31459.9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52.433849598011541</c:v>
                </c:pt>
                <c:pt idx="1">
                  <c:v>4.0044206670440401</c:v>
                </c:pt>
                <c:pt idx="2">
                  <c:v>44.632138362906119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местного бюджета муниципального образования «</a:t>
            </a:r>
            <a:r>
              <a:rPr lang="ru-RU" sz="5900" b="1" i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Шумячский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район» Смоленской области </a:t>
            </a:r>
          </a:p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1 квартал 2023 года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1 квартал 2023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419479"/>
              </p:ext>
            </p:extLst>
          </p:nvPr>
        </p:nvGraphicFramePr>
        <p:xfrm>
          <a:off x="251520" y="980728"/>
          <a:ext cx="867642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b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81474"/>
              </p:ext>
            </p:extLst>
          </p:nvPr>
        </p:nvGraphicFramePr>
        <p:xfrm>
          <a:off x="107504" y="2564903"/>
          <a:ext cx="8964488" cy="36870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01.04.2023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бюджетной системы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36 959,1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2 822,6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бюджетной системы 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31 459,9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-754,5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b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2721"/>
              </p:ext>
            </p:extLst>
          </p:nvPr>
        </p:nvGraphicFramePr>
        <p:xfrm>
          <a:off x="190524" y="2286000"/>
          <a:ext cx="8910263" cy="1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60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74615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6 805,8 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68098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1 квартал 2023 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75 504,9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5 017,8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70 487,1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8 573                                                                    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8,8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717119"/>
              </p:ext>
            </p:extLst>
          </p:nvPr>
        </p:nvGraphicFramePr>
        <p:xfrm>
          <a:off x="251520" y="1988840"/>
          <a:ext cx="8640959" cy="41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2023 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01.04.2023 Г.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39 451,7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9 645,3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8 284,1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387,4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728,2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165 246,6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32 677,2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19,8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50 233,1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10 581,6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21 181,3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3 670,5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17,3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46,2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</a:t>
                      </a:r>
                      <a:r>
                        <a:rPr lang="ru-RU" sz="15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ГОСУДАРСТВЕННОГО (МУНИЦИПАЛЬНОГО) </a:t>
                      </a:r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ДОЛГА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МЕЖБЮДЖЕТНЫЕ ТРАНСФЕРТЫ</a:t>
                      </a:r>
                      <a:r>
                        <a:rPr lang="ru-RU" sz="15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ОБЩЕГО ХАРАКТЕРА БЮДЖЕТАМ БЮДЖЕТНОЙ СИСТЕМЫ РФ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27 223,3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6 805,8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439527"/>
              </p:ext>
            </p:extLst>
          </p:nvPr>
        </p:nvGraphicFramePr>
        <p:xfrm>
          <a:off x="251520" y="870586"/>
          <a:ext cx="8640961" cy="589030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 </a:t>
                      </a:r>
                      <a:r>
                        <a:rPr lang="ru-RU" sz="10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168 201,0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33 369,4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57 314,1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12 134,3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32 718,8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8 087,7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34 746,5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8 338,7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6 349,1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99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</a:t>
                      </a:r>
                      <a:r>
                        <a:rPr lang="ru-RU" sz="1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55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доступности для инвалидов объектов и услуг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</a:t>
                      </a:r>
                      <a:r>
                        <a:rPr lang="ru-RU" sz="1000" b="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300 320,1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62 680,6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08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285811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95745"/>
              </p:ext>
            </p:extLst>
          </p:nvPr>
        </p:nvGraphicFramePr>
        <p:xfrm>
          <a:off x="323528" y="1187366"/>
          <a:ext cx="8352928" cy="281622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 </a:t>
                      </a:r>
                      <a:r>
                        <a:rPr lang="ru-RU" sz="11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12 229,2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</a:t>
                      </a:r>
                      <a:r>
                        <a:rPr lang="ru-RU" sz="11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211 645,0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19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ЗА 1 квартал 2023 год</a:t>
            </a: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22186" y="4077072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412776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248" y="299695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999592" y="2732894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7 457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8064" y="2780928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621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8 </a:t>
            </a:r>
            <a:r>
              <a:rPr lang="ru-RU" sz="1400" dirty="0" err="1"/>
              <a:t>руб.в</a:t>
            </a:r>
            <a:r>
              <a:rPr lang="ru-RU" sz="1400" dirty="0"/>
              <a:t> год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0,7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428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647" y="4713774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36 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3 812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318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20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1 234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103 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-3 956,7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ПРОФИЦИТ (+)                                           11 578,8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Викторовна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РАЙОНА!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местного бюджета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за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квартал 2023 года.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Ю.В.</a:t>
            </a: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672408" cy="2786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08712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Шумячского районного Совета депутатов от 26.12.2022 года №75 «О местном бюджете муниципального образования «Шумячский район» Смоленской области на 2023 год и на плановый период 2024 и 2025 годов»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редакции Решения Шумячского                        районного Совета депутатов от 31.03.2023 года №16)</a:t>
            </a:r>
          </a:p>
          <a:p>
            <a:pPr indent="450850"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512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МУНИЦИПАЛЬНОГО ОБРАЗОВАНИЯ «ШУМЯЧСКИЙ РАЙОН» СМОЛЕНСКОЙ ОБЛАСТИ ЗА 1 квартал 2023 </a:t>
            </a:r>
            <a:r>
              <a:rPr lang="ru-RU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190977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РАЙОН» СМОЛЕНСКОЙ ОБЛАСТИ ЗА 1 квартал 2023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Бюджет муниципального образования «Шумячский район» Смоленской области за 1 квартал 2023 год по доходам исполнен в сумме 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75 504,9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308 592,6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24,5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плановых назначений.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 расходам исполнение на отчетную дату составило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63 926,1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312 549,3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20,5%.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3 956,7 тыс. рублей на 01.04.2023 года бюджет исполнен с профицитом в размере 11 578,8 тыс. рублей.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312 549,3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75 504,9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308 592,6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63 926,1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АМ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86684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2023 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01.04.2023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29 833,4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5 017,8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278 759,3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70 487,1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25,3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МЕСТНОГО БЮДЖЕТА ЗА 1 квартал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95481"/>
              </p:ext>
            </p:extLst>
          </p:nvPr>
        </p:nvGraphicFramePr>
        <p:xfrm>
          <a:off x="0" y="1196752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МЕСТНОГО БЮДЖЕТА ЗА 1 квартал 2023 года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705512"/>
              </p:ext>
            </p:extLst>
          </p:nvPr>
        </p:nvGraphicFramePr>
        <p:xfrm>
          <a:off x="323527" y="1340768"/>
          <a:ext cx="836327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54213</TotalTime>
  <Words>1242</Words>
  <Application>Microsoft Office PowerPoint</Application>
  <PresentationFormat>Экран (4:3)</PresentationFormat>
  <Paragraphs>286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БЮДЖЕТ ДЛЯ ГРАЖДАН</vt:lpstr>
      <vt:lpstr>УВАЖАЕМЫЕ ЖИТЕЛИ ШУМЯЧСКОГО РАЙОНА!</vt:lpstr>
      <vt:lpstr>МЕСТНЫЙ БЮДЖЕТ</vt:lpstr>
      <vt:lpstr>ГЛОССАРИЙ</vt:lpstr>
      <vt:lpstr>ОСНОВНЫЕ ХАРАКТЕРИСТИКИ МЕСТНОГО БЮДЖЕТА МУНИЦИПАЛЬНОГО ОБРАЗОВАНИЯ «ШУМЯЧСКИЙ РАЙОН» СМОЛЕНСКОЙ ОБЛАСТИ ЗА 1 квартал 2023 годА</vt:lpstr>
      <vt:lpstr>ИСПОЛНЕНИЕ БЮДЖЕТА МУНИЦИПАЛЬНОГО ОБРАЗОВАНИЯ «ШУМЯЧСКИЙ РАЙОН» СМОЛЕНСКОЙ ОБЛАСТИ ЗА 1 квартал 2023 год</vt:lpstr>
      <vt:lpstr>ДОХОДЫ</vt:lpstr>
      <vt:lpstr>СТРУКТУРА ДОХОДОВ МЕСТНОГО БЮДЖЕТА ЗА 1 квартал 2023 год</vt:lpstr>
      <vt:lpstr>СТРУКТУРА НАЛОГОВЫХ И НЕНАЛОГОВЫХ ДОХОДОВ МЕСТНОГО БЮДЖЕТА ЗА 1 квартал 2023 года</vt:lpstr>
      <vt:lpstr>БЕЗВОЗМЕЗДНЫЕ ПОСТУПЛЕНИЯ ЗА 1 квартал 2023 ГОДА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МЕСТНОГО БЮДЖЕТА МУНИЦИПАЛЬНОГО ОБРАЗОВАНИЯ «ШУМЯЧСКИЙ РАЙОН»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1 квартал 2023 год</vt:lpstr>
      <vt:lpstr>ДЕФИЦИТ ( - )            -3 956,7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ADMIN</cp:lastModifiedBy>
  <cp:revision>767</cp:revision>
  <cp:lastPrinted>2023-08-15T09:42:19Z</cp:lastPrinted>
  <dcterms:created xsi:type="dcterms:W3CDTF">2017-04-19T10:14:44Z</dcterms:created>
  <dcterms:modified xsi:type="dcterms:W3CDTF">2023-08-15T14:23:30Z</dcterms:modified>
</cp:coreProperties>
</file>