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63" r:id="rId3"/>
    <p:sldId id="266" r:id="rId4"/>
    <p:sldId id="264" r:id="rId5"/>
    <p:sldId id="265" r:id="rId6"/>
    <p:sldId id="267" r:id="rId7"/>
    <p:sldId id="257" r:id="rId8"/>
    <p:sldId id="268" r:id="rId9"/>
    <p:sldId id="269" r:id="rId10"/>
    <p:sldId id="270" r:id="rId11"/>
    <p:sldId id="271" r:id="rId12"/>
    <p:sldId id="272" r:id="rId13"/>
    <p:sldId id="273" r:id="rId14"/>
    <p:sldId id="258" r:id="rId15"/>
    <p:sldId id="262" r:id="rId16"/>
    <p:sldId id="275" r:id="rId17"/>
    <p:sldId id="274" r:id="rId18"/>
    <p:sldId id="259" r:id="rId19"/>
    <p:sldId id="261" r:id="rId2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82" autoAdjust="0"/>
    <p:restoredTop sz="94660" autoAdjust="0"/>
  </p:normalViewPr>
  <p:slideViewPr>
    <p:cSldViewPr>
      <p:cViewPr varScale="1">
        <p:scale>
          <a:sx n="110" d="100"/>
          <a:sy n="110" d="100"/>
        </p:scale>
        <p:origin x="166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9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983947266503099"/>
          <c:y val="4.3249361182090745E-2"/>
          <c:w val="0.86016052733496906"/>
          <c:h val="0.928451203834494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1323378399285327E-2"/>
                  <c:y val="-4.845076737505356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314 732,3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887-4548-87BA-998C6AD855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#,##0.0</c:formatCode>
                <c:ptCount val="1"/>
                <c:pt idx="0">
                  <c:v>314732.3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87-4548-87BA-998C6AD8555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10321112969429815"/>
                  <c:y val="-7.642404812163729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319 689,0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887-4548-87BA-998C6AD855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#,##0.0</c:formatCode>
                <c:ptCount val="1"/>
                <c:pt idx="0">
                  <c:v>319689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87-4548-87BA-998C6AD8555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Дефицит/Профицит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0653594771242004E-2"/>
                  <c:y val="-6.6666666666666693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-4 956,7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887-4548-87BA-998C6AD8555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#,##0.0</c:formatCode>
                <c:ptCount val="1"/>
                <c:pt idx="0">
                  <c:v>4956.7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887-4548-87BA-998C6AD8555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91936256"/>
        <c:axId val="91937792"/>
        <c:axId val="0"/>
      </c:bar3DChart>
      <c:catAx>
        <c:axId val="91936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91937792"/>
        <c:crosses val="autoZero"/>
        <c:auto val="1"/>
        <c:lblAlgn val="ctr"/>
        <c:lblOffset val="100"/>
        <c:noMultiLvlLbl val="0"/>
      </c:catAx>
      <c:valAx>
        <c:axId val="9193779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91936256"/>
        <c:crosses val="autoZero"/>
        <c:crossBetween val="between"/>
      </c:valAx>
      <c:spPr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c:spPr>
    </c:plotArea>
    <c:legend>
      <c:legendPos val="l"/>
      <c:legendEntry>
        <c:idx val="0"/>
        <c:txPr>
          <a:bodyPr/>
          <a:lstStyle/>
          <a:p>
            <a:pPr>
              <a:defRPr b="1">
                <a:solidFill>
                  <a:schemeClr val="accent1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chemeClr val="accent1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b="1">
                <a:solidFill>
                  <a:schemeClr val="accent1">
                    <a:lumMod val="50000"/>
                  </a:schemeClr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69998234323170461"/>
          <c:w val="0.32155223493686502"/>
          <c:h val="0.1996909073595000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777777777777872E-2"/>
          <c:y val="8.5874159899234762E-2"/>
          <c:w val="0.8902777777777775"/>
          <c:h val="0.8728752360849063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6.7502351268591429E-2"/>
                  <c:y val="2.1043846533785496E-2"/>
                </c:manualLayout>
              </c:layout>
              <c:tx>
                <c:rich>
                  <a:bodyPr/>
                  <a:lstStyle/>
                  <a:p>
                    <a:pPr>
                      <a:defRPr sz="1700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  <a:reflection blurRad="6350" stA="55000" endA="300" endPos="45500" dir="5400000" sy="-100000" algn="bl" rotWithShape="0"/>
                        </a:effectLst>
                      </a:defRPr>
                    </a:pPr>
                    <a:r>
                      <a:rPr lang="ru-RU" sz="1700" dirty="0">
                        <a:solidFill>
                          <a:srgbClr val="C00000"/>
                        </a:solidFill>
                      </a:rPr>
                      <a:t>НАЛОГОВЫЕ
И НЕНАЛОГОВЫЕ </a:t>
                    </a:r>
                    <a:r>
                      <a:rPr lang="ru-RU" sz="1700" baseline="0" dirty="0">
                        <a:solidFill>
                          <a:srgbClr val="C00000"/>
                        </a:solidFill>
                      </a:rPr>
                      <a:t> 14 243,0</a:t>
                    </a:r>
                    <a:r>
                      <a:rPr lang="ru-RU" sz="1700" dirty="0">
                        <a:solidFill>
                          <a:srgbClr val="C00000"/>
                        </a:solidFill>
                      </a:rPr>
                      <a:t>
8,6 %</a:t>
                    </a:r>
                  </a:p>
                </c:rich>
              </c:tx>
              <c:numFmt formatCode="#,##0.0" sourceLinked="0"/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7B1-484F-A23A-D74238779E42}"/>
                </c:ext>
              </c:extLst>
            </c:dLbl>
            <c:dLbl>
              <c:idx val="1"/>
              <c:layout>
                <c:manualLayout>
                  <c:x val="0.20152034120734913"/>
                  <c:y val="-0.31236489118344318"/>
                </c:manualLayout>
              </c:layout>
              <c:tx>
                <c:rich>
                  <a:bodyPr/>
                  <a:lstStyle/>
                  <a:p>
                    <a:pPr>
                      <a:defRPr sz="1700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  <a:reflection blurRad="6350" stA="55000" endA="300" endPos="45500" dir="5400000" sy="-100000" algn="bl" rotWithShape="0"/>
                        </a:effectLst>
                      </a:defRPr>
                    </a:pPr>
                    <a:r>
                      <a:rPr lang="ru-RU" sz="1700" dirty="0">
                        <a:solidFill>
                          <a:srgbClr val="C00000"/>
                        </a:solidFill>
                      </a:rPr>
                      <a:t>БЕЗВОЗМЕЗДНЫЕ ПОСТУПЛЕНИЯ
151 094,3</a:t>
                    </a:r>
                  </a:p>
                  <a:p>
                    <a:pPr>
                      <a:defRPr sz="1700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  <a:reflection blurRad="6350" stA="55000" endA="300" endPos="45500" dir="5400000" sy="-100000" algn="bl" rotWithShape="0"/>
                        </a:effectLst>
                      </a:defRPr>
                    </a:pPr>
                    <a:r>
                      <a:rPr lang="ru-RU" sz="1700" dirty="0">
                        <a:solidFill>
                          <a:srgbClr val="C00000"/>
                        </a:solidFill>
                      </a:rPr>
                      <a:t>91,4 %</a:t>
                    </a:r>
                  </a:p>
                </c:rich>
              </c:tx>
              <c:numFmt formatCode="#,##0.0" sourceLinked="0"/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B1-484F-A23A-D74238779E42}"/>
                </c:ext>
              </c:extLst>
            </c:dLbl>
            <c:dLbl>
              <c:idx val="2"/>
              <c:layout>
                <c:manualLayout>
                  <c:x val="0.1978063210848644"/>
                  <c:y val="-0.31625016899059438"/>
                </c:manualLayout>
              </c:layout>
              <c:tx>
                <c:rich>
                  <a:bodyPr/>
                  <a:lstStyle/>
                  <a:p>
                    <a:pPr>
                      <a:defRPr sz="1700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  <a:reflection blurRad="6350" stA="55000" endA="300" endPos="45500" dir="5400000" sy="-100000" algn="bl" rotWithShape="0"/>
                        </a:effectLst>
                      </a:defRPr>
                    </a:pPr>
                    <a:r>
                      <a:rPr lang="ru-RU" sz="1700" dirty="0">
                        <a:solidFill>
                          <a:srgbClr val="C00000"/>
                        </a:solidFill>
                      </a:rPr>
                      <a:t>БЕЗВОЗМЕЗДНЫЕ ПОСТУПЛЕНИЯ
116 981,9
90,2%</a:t>
                    </a:r>
                  </a:p>
                </c:rich>
              </c:tx>
              <c:numFmt formatCode="#,##0.0" sourceLinked="0"/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7B1-484F-A23A-D74238779E4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700">
                    <a:solidFill>
                      <a:srgbClr val="C00000"/>
                    </a:solidFill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Лист1!$B$2:$B$3</c:f>
              <c:numCache>
                <c:formatCode>#,##0.0</c:formatCode>
                <c:ptCount val="2"/>
                <c:pt idx="0">
                  <c:v>14243</c:v>
                </c:pt>
                <c:pt idx="1">
                  <c:v>151094.29999999999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Лист1!$A$2:$A$3</c15:sqref>
                        </c15:formulaRef>
                      </c:ext>
                    </c:extLst>
                    <c:strCache>
                      <c:ptCount val="2"/>
                      <c:pt idx="0">
                        <c:v>НАЛОГОВЫЕ И НЕНАЛОГОВЫЕ</c:v>
                      </c:pt>
                      <c:pt idx="1">
                        <c:v>БЕЗВОЗМЕЗДНЫЕ ПОСТУПЛЕНИЯ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3-67B1-484F-A23A-D74238779E4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extLst>
          <c:ext xmlns:c15="http://schemas.microsoft.com/office/drawing/2012/chart" uri="{02D57815-91ED-43cb-92C2-25804820EDAC}">
            <c15:filteredPi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Лист1!$C$1</c15:sqref>
                        </c15:formulaRef>
                      </c:ext>
                    </c:extLst>
                    <c:strCache>
                      <c:ptCount val="1"/>
                      <c:pt idx="0">
                        <c:v>Столбец1</c:v>
                      </c:pt>
                    </c:strCache>
                  </c:strRef>
                </c:tx>
                <c:dLbls>
                  <c:spPr>
                    <a:noFill/>
                    <a:ln>
                      <a:noFill/>
                    </a:ln>
                    <a:effectLst/>
                  </c:sp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extLst>
                    <c:ext uri="{CE6537A1-D6FC-4f65-9D91-7224C49458BB}"/>
                  </c:extLst>
                </c:dLbls>
                <c:val>
                  <c:numRef>
                    <c:extLst>
                      <c:ext uri="{02D57815-91ED-43cb-92C2-25804820EDAC}">
                        <c15:formulaRef>
                          <c15:sqref>Лист1!$C$2:$C$3</c15:sqref>
                        </c15:formulaRef>
                      </c:ext>
                    </c:extLst>
                    <c:numCache>
                      <c:formatCode>0.0</c:formatCode>
                      <c:ptCount val="2"/>
                      <c:pt idx="0">
                        <c:v>8.6145110631418333</c:v>
                      </c:pt>
                      <c:pt idx="1">
                        <c:v>91.385488936858167</c:v>
                      </c:pt>
                    </c:numCache>
                  </c:numRef>
                </c:val>
                <c:extLst>
                  <c:ext uri="{02D57815-91ED-43cb-92C2-25804820EDAC}">
                    <c15:filteredCategoryTitle>
                      <c15:cat>
                        <c:strRef>
                          <c:extLst>
                            <c:ext uri="{02D57815-91ED-43cb-92C2-25804820EDAC}">
                              <c15:formulaRef>
                                <c15:sqref>Лист1!$A$2:$A$3</c15:sqref>
                              </c15:formulaRef>
                            </c:ext>
                          </c:extLst>
                          <c:strCache>
                            <c:ptCount val="2"/>
                            <c:pt idx="0">
                              <c:v>НАЛОГОВЫЕ И НЕНАЛОГОВЫЕ</c:v>
                            </c:pt>
                            <c:pt idx="1">
                              <c:v>БЕЗВОЗМЕЗДНЫЕ ПОСТУПЛЕНИЯ</c:v>
                            </c:pt>
                          </c:strCache>
                        </c:strRef>
                      </c15:cat>
                    </c15:filteredCategoryTitle>
                  </c:ext>
                  <c:ext xmlns:c16="http://schemas.microsoft.com/office/drawing/2014/chart" uri="{C3380CC4-5D6E-409C-BE32-E72D297353CC}">
                    <c16:uniqueId val="{00000004-67B1-484F-A23A-D74238779E42}"/>
                  </c:ext>
                </c:extLst>
              </c15:ser>
            </c15:filteredPieSeries>
          </c:ext>
        </c:extLst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921388899855941"/>
          <c:y val="0.48476575964493973"/>
          <c:w val="0.52724028992601457"/>
          <c:h val="0.51523416458769256"/>
        </c:manualLayout>
      </c:layout>
      <c:pie3DChart>
        <c:varyColors val="1"/>
        <c:ser>
          <c:idx val="0"/>
          <c:order val="0"/>
          <c:explosion val="37"/>
          <c:dLbls>
            <c:dLbl>
              <c:idx val="0"/>
              <c:tx>
                <c:rich>
                  <a:bodyPr/>
                  <a:lstStyle/>
                  <a:p>
                    <a:fld id="{5D076DE7-3794-432A-A83A-67564E52A60F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3A5DBA5B-D62A-4A87-BE60-9A5050DBF740}" type="VALUE">
                      <a:rPr lang="ru-RU" baseline="0"/>
                      <a:pPr/>
                      <a:t>[ЗНАЧЕНИЕ]</a:t>
                    </a:fld>
                    <a:r>
                      <a:rPr lang="ru-RU" baseline="0" dirty="0"/>
                      <a:t>
11,0%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668A-414F-8C0A-D54336840521}"/>
                </c:ext>
              </c:extLst>
            </c:dLbl>
            <c:dLbl>
              <c:idx val="1"/>
              <c:layout>
                <c:manualLayout>
                  <c:x val="-3.0825317995687388E-2"/>
                  <c:y val="0.16236413075180725"/>
                </c:manualLayout>
              </c:layout>
              <c:tx>
                <c:rich>
                  <a:bodyPr/>
                  <a:lstStyle/>
                  <a:p>
                    <a:pPr>
                      <a:defRPr sz="800" b="1">
                        <a:solidFill>
                          <a:schemeClr val="accent6">
                            <a:lumMod val="50000"/>
                          </a:schemeClr>
                        </a:solidFill>
                      </a:defRPr>
                    </a:pPr>
                    <a:fld id="{41127754-081B-4C7A-9B59-E4425B8DF3DD}" type="CATEGORYNAME">
                      <a:rPr lang="ru-RU"/>
                      <a:pPr>
                        <a:defRPr sz="800" b="1">
                          <a:solidFill>
                            <a:schemeClr val="accent6">
                              <a:lumMod val="50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fld id="{02F00F61-DFF7-4CA0-8D88-E433C2C812AF}" type="VALUE">
                      <a:rPr lang="ru-RU" baseline="0"/>
                      <a:pPr>
                        <a:defRPr sz="800" b="1">
                          <a:solidFill>
                            <a:schemeClr val="accent6">
                              <a:lumMod val="50000"/>
                            </a:schemeClr>
                          </a:solidFill>
                        </a:defRPr>
                      </a:pPr>
                      <a:t>[ЗНАЧЕНИЕ]</a:t>
                    </a:fld>
                    <a:r>
                      <a:rPr lang="ru-RU" baseline="0" dirty="0"/>
                      <a:t>
3,0%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8.6457335778118316E-2"/>
                      <c:h val="0.2449950361640728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E3C2-4B48-AFAA-2CCB6CB9878D}"/>
                </c:ext>
              </c:extLst>
            </c:dLbl>
            <c:dLbl>
              <c:idx val="2"/>
              <c:layout>
                <c:manualLayout>
                  <c:x val="-0.24466977840952256"/>
                  <c:y val="0.22305440562063492"/>
                </c:manualLayout>
              </c:layout>
              <c:tx>
                <c:rich>
                  <a:bodyPr/>
                  <a:lstStyle/>
                  <a:p>
                    <a:fld id="{07872804-97A4-4289-8A1D-EC64322DD61A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1 894,3
2,5%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3C2-4B48-AFAA-2CCB6CB9878D}"/>
                </c:ext>
              </c:extLst>
            </c:dLbl>
            <c:dLbl>
              <c:idx val="3"/>
              <c:layout>
                <c:manualLayout>
                  <c:x val="-0.13726410780045048"/>
                  <c:y val="0.14141211332955939"/>
                </c:manualLayout>
              </c:layout>
              <c:tx>
                <c:rich>
                  <a:bodyPr/>
                  <a:lstStyle/>
                  <a:p>
                    <a:pPr>
                      <a:defRPr sz="800" b="1">
                        <a:solidFill>
                          <a:schemeClr val="accent6">
                            <a:lumMod val="50000"/>
                          </a:schemeClr>
                        </a:solidFill>
                      </a:defRPr>
                    </a:pPr>
                    <a:fld id="{D4909597-7888-4862-91D5-4A8227B46AF1}" type="CATEGORYNAME">
                      <a:rPr lang="ru-RU"/>
                      <a:pPr>
                        <a:defRPr sz="800" b="1">
                          <a:solidFill>
                            <a:schemeClr val="accent6">
                              <a:lumMod val="50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-32,8
0,0%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3C2-4B48-AFAA-2CCB6CB9878D}"/>
                </c:ext>
              </c:extLst>
            </c:dLbl>
            <c:dLbl>
              <c:idx val="4"/>
              <c:layout>
                <c:manualLayout>
                  <c:x val="0.37825884674576571"/>
                  <c:y val="-7.0562900418472102E-2"/>
                </c:manualLayout>
              </c:layout>
              <c:tx>
                <c:rich>
                  <a:bodyPr/>
                  <a:lstStyle/>
                  <a:p>
                    <a:fld id="{0298944D-8E2E-479F-BBFF-35A63B7D2998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9222FB09-A55D-49C8-9C79-789CD1BF3F5D}" type="VALUE">
                      <a:rPr lang="ru-RU" baseline="0"/>
                      <a:pPr/>
                      <a:t>[ЗНАЧЕНИЕ]</a:t>
                    </a:fld>
                    <a:r>
                      <a:rPr lang="ru-RU" baseline="0" dirty="0"/>
                      <a:t>
0,1%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3C2-4B48-AFAA-2CCB6CB9878D}"/>
                </c:ext>
              </c:extLst>
            </c:dLbl>
            <c:dLbl>
              <c:idx val="5"/>
              <c:layout>
                <c:manualLayout>
                  <c:x val="-0.31844831749640307"/>
                  <c:y val="-6.9025984292343634E-2"/>
                </c:manualLayout>
              </c:layout>
              <c:tx>
                <c:rich>
                  <a:bodyPr/>
                  <a:lstStyle/>
                  <a:p>
                    <a:fld id="{ED571511-920C-4F26-8181-DBDECD8A6C2B}" type="CATEGORYNAME">
                      <a:rPr lang="ru-RU" dirty="0"/>
                      <a:pPr/>
                      <a:t>[ИМЯ КАТЕГОРИИ]</a:t>
                    </a:fld>
                    <a:r>
                      <a:rPr lang="ru-RU" baseline="0" dirty="0"/>
                      <a:t>
279,6
0,4%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E3C2-4B48-AFAA-2CCB6CB9878D}"/>
                </c:ext>
              </c:extLst>
            </c:dLbl>
            <c:dLbl>
              <c:idx val="6"/>
              <c:layout>
                <c:manualLayout>
                  <c:x val="-0.23871647411077537"/>
                  <c:y val="-0.26801242169673456"/>
                </c:manualLayout>
              </c:layout>
              <c:tx>
                <c:rich>
                  <a:bodyPr/>
                  <a:lstStyle/>
                  <a:p>
                    <a:fld id="{BC099C25-A2D1-4CCD-859A-F4D90359D292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478,5
0,6%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3C2-4B48-AFAA-2CCB6CB9878D}"/>
                </c:ext>
              </c:extLst>
            </c:dLbl>
            <c:dLbl>
              <c:idx val="7"/>
              <c:layout>
                <c:manualLayout>
                  <c:x val="-8.3510578714394448E-2"/>
                  <c:y val="-0.16365079805947488"/>
                </c:manualLayout>
              </c:layout>
              <c:tx>
                <c:rich>
                  <a:bodyPr/>
                  <a:lstStyle/>
                  <a:p>
                    <a:pPr>
                      <a:defRPr sz="800" b="1">
                        <a:solidFill>
                          <a:schemeClr val="accent6">
                            <a:lumMod val="50000"/>
                          </a:schemeClr>
                        </a:solidFill>
                      </a:defRPr>
                    </a:pPr>
                    <a:fld id="{A822EF4C-4FDC-4157-927D-59954266E12E}" type="CATEGORYNAME">
                      <a:rPr lang="ru-RU"/>
                      <a:pPr>
                        <a:defRPr sz="800" b="1">
                          <a:solidFill>
                            <a:schemeClr val="accent6">
                              <a:lumMod val="50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fld id="{B3F0CF8B-9B4C-45FD-835B-B039455B5AA6}" type="CELLREF">
                      <a:rPr lang="ru-RU" baseline="0" smtClean="0"/>
                      <a:pPr>
                        <a:defRPr sz="800" b="1">
                          <a:solidFill>
                            <a:schemeClr val="accent6">
                              <a:lumMod val="50000"/>
                            </a:schemeClr>
                          </a:solidFill>
                        </a:defRPr>
                      </a:pPr>
                      <a:t>[ССЫЛКА НА ЯЧЕЙКУ]</a:t>
                    </a:fld>
                    <a:r>
                      <a:rPr lang="ru-RU" baseline="0" dirty="0"/>
                      <a:t>
</a:t>
                    </a:r>
                    <a:fld id="{40C477A5-B528-46F3-921E-B51F85CCA762}" type="PERCENTAGE">
                      <a:rPr lang="ru-RU" baseline="0" smtClean="0"/>
                      <a:pPr>
                        <a:defRPr sz="800" b="1">
                          <a:solidFill>
                            <a:schemeClr val="accent6">
                              <a:lumMod val="50000"/>
                            </a:schemeClr>
                          </a:solidFill>
                        </a:defRPr>
                      </a:pPr>
                      <a:t>[ПРОЦЕНТ]</a:t>
                    </a:fld>
                    <a:endParaRPr lang="ru-RU" baseline="0" dirty="0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831142269775351"/>
                      <c:h val="0.30909849048111465"/>
                    </c:manualLayout>
                  </c15:layout>
                  <c15:dlblFieldTable>
                    <c15:dlblFTEntry>
                      <c15:txfldGUID>{B3F0CF8B-9B4C-45FD-835B-B039455B5AA6}</c15:txfldGUID>
                      <c15:f>Лист1!$B$9</c15:f>
                      <c15:dlblFieldTableCache>
                        <c:ptCount val="1"/>
                        <c:pt idx="0">
                          <c:v>0,0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6-E3C2-4B48-AFAA-2CCB6CB9878D}"/>
                </c:ext>
              </c:extLst>
            </c:dLbl>
            <c:dLbl>
              <c:idx val="8"/>
              <c:layout>
                <c:manualLayout>
                  <c:x val="1.6675718308616614E-3"/>
                  <c:y val="-6.8965004600628418E-2"/>
                </c:manualLayout>
              </c:layout>
              <c:tx>
                <c:rich>
                  <a:bodyPr/>
                  <a:lstStyle/>
                  <a:p>
                    <a:fld id="{2B89AAB3-8662-4ADE-930A-217639E8E8DD}" type="CATEGORYNAME">
                      <a:rPr lang="ru-RU" sz="800" dirty="0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8DD0189B-BA02-4836-A1CE-EE420EE7E477}" type="VALUE">
                      <a:rPr lang="ru-RU" baseline="0" smtClean="0"/>
                      <a:pPr/>
                      <a:t>[ЗНАЧЕНИЕ]</a:t>
                    </a:fld>
                    <a:r>
                      <a:rPr lang="ru-RU" baseline="0" dirty="0"/>
                      <a:t>
0,8%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793244735892521"/>
                      <c:h val="0.3498895421876201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3C2-4B48-AFAA-2CCB6CB9878D}"/>
                </c:ext>
              </c:extLst>
            </c:dLbl>
            <c:dLbl>
              <c:idx val="9"/>
              <c:layout>
                <c:manualLayout>
                  <c:x val="0.17327459483381552"/>
                  <c:y val="-0.18618675560265383"/>
                </c:manualLayout>
              </c:layout>
              <c:tx>
                <c:rich>
                  <a:bodyPr anchorCtr="0"/>
                  <a:lstStyle/>
                  <a:p>
                    <a:pPr lvl="1" algn="ctr" rtl="0">
                      <a:defRPr sz="1000" b="1" i="0" u="none" strike="noStrike" kern="1200" baseline="0">
                        <a:solidFill>
                          <a:srgbClr val="C17529">
                            <a:lumMod val="50000"/>
                          </a:srgbClr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1ECB244D-84FC-40C6-8ED4-661F7B106462}" type="CATEGORYNAME">
                      <a:rPr lang="ru-RU"/>
                      <a:pPr lvl="1" algn="ctr" rtl="0">
                        <a:defRPr sz="1000" b="1" i="0" u="none" strike="noStrike" kern="1200" baseline="0">
                          <a:solidFill>
                            <a:srgbClr val="C17529">
                              <a:lumMod val="50000"/>
                            </a:srgbClr>
                          </a:solidFill>
                          <a:effectLst/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24,7</a:t>
                    </a:r>
                  </a:p>
                  <a:p>
                    <a:pPr lvl="1" algn="ctr" rtl="0">
                      <a:defRPr sz="1000" b="1" i="0" u="none" strike="noStrike" kern="1200" baseline="0">
                        <a:solidFill>
                          <a:srgbClr val="C17529">
                            <a:lumMod val="50000"/>
                          </a:srgbClr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baseline="0" dirty="0"/>
                      <a:t>0,0%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E3C2-4B48-AFAA-2CCB6CB9878D}"/>
                </c:ext>
              </c:extLst>
            </c:dLbl>
            <c:dLbl>
              <c:idx val="10"/>
              <c:layout>
                <c:manualLayout>
                  <c:x val="0.39531672789341127"/>
                  <c:y val="-4.7857752272539557E-2"/>
                </c:manualLayout>
              </c:layout>
              <c:tx>
                <c:rich>
                  <a:bodyPr/>
                  <a:lstStyle/>
                  <a:p>
                    <a:fld id="{25930CBC-4429-4C80-8508-79CE9961DB05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80AA1C1E-7F34-4A5F-A221-33C65FF453B3}" type="CELLREF">
                      <a:rPr lang="ru-RU" baseline="0" smtClean="0"/>
                      <a:pPr/>
                      <a:t>[ССЫЛКА НА ЯЧЕЙКУ]</a:t>
                    </a:fld>
                    <a:r>
                      <a:rPr lang="ru-RU" baseline="0" dirty="0"/>
                      <a:t>
0,0%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{80AA1C1E-7F34-4A5F-A221-33C65FF453B3}</c15:txfldGUID>
                      <c15:f>Лист1!$B$12</c15:f>
                      <c15:dlblFieldTableCache>
                        <c:ptCount val="1"/>
                        <c:pt idx="0">
                          <c:v>25,2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0-B697-4B4A-9677-AC28FBCE03DA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3C2-4B48-AFAA-2CCB6CB9878D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3C2-4B48-AFAA-2CCB6CB9878D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726-4C7D-B977-B97F1FF84C3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Лист1!$A$2:$A$15</c:f>
              <c:strCache>
                <c:ptCount val="13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Налог, взимаемый в связи с применением упрощенной системы налогообложения</c:v>
                </c:pt>
                <c:pt idx="3">
                  <c:v>Единый налог на вмененный доход для отдельных видов деятельности</c:v>
                </c:pt>
                <c:pt idx="4">
                  <c:v>Единый сельскохозяйственный налог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 по делам, рассматриваемым в судах общей юрисдикции, мировыми судьями</c:v>
                </c:pt>
                <c:pt idx="7">
                  <c:v>Налог с продаж</c:v>
                </c:pt>
                <c:pt idx="8">
                  <c:v>Доходы, получаемые в виде арендной платы за земельные участки, государственная собственность на которые не разграничена, а также средства от продажи права на заключение договоров аренды указанных земельных участков</c:v>
                </c:pt>
                <c:pt idx="9">
                  <c:v>Доходы от сдачи в аренду имущества, находящегося в оперативном управлении органов управления муниципальных районов и созданных ими учреждений (за исключением имущества муниципальных бюджетных и автономных учреждений)</c:v>
                </c:pt>
                <c:pt idx="10">
                  <c:v>Платежи при пользовании природными ресурсами</c:v>
                </c:pt>
                <c:pt idx="11">
                  <c:v>Доходы от продажи материальных и нематериальных активов</c:v>
                </c:pt>
                <c:pt idx="12">
                  <c:v>Штрафы, санкции, возмещение ущерба</c:v>
                </c:pt>
              </c:strCache>
            </c:strRef>
          </c:cat>
          <c:val>
            <c:numRef>
              <c:f>Лист1!$B$2:$B$14</c:f>
              <c:numCache>
                <c:formatCode>#,##0.0</c:formatCode>
                <c:ptCount val="13"/>
                <c:pt idx="0">
                  <c:v>8334.6</c:v>
                </c:pt>
                <c:pt idx="1">
                  <c:v>2254.9</c:v>
                </c:pt>
                <c:pt idx="2">
                  <c:v>1894.3</c:v>
                </c:pt>
                <c:pt idx="3">
                  <c:v>-32.799999999999997</c:v>
                </c:pt>
                <c:pt idx="4">
                  <c:v>48</c:v>
                </c:pt>
                <c:pt idx="5">
                  <c:v>279.60000000000002</c:v>
                </c:pt>
                <c:pt idx="6">
                  <c:v>478.5</c:v>
                </c:pt>
                <c:pt idx="7">
                  <c:v>0</c:v>
                </c:pt>
                <c:pt idx="8">
                  <c:v>638.6</c:v>
                </c:pt>
                <c:pt idx="9">
                  <c:v>24.7</c:v>
                </c:pt>
                <c:pt idx="10">
                  <c:v>25.2</c:v>
                </c:pt>
                <c:pt idx="11">
                  <c:v>128.19999999999999</c:v>
                </c:pt>
                <c:pt idx="12">
                  <c:v>128.69999999999999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3C2-4B48-AFAA-2CCB6CB9878D}"/>
            </c:ext>
          </c:extLst>
        </c:ser>
        <c:ser>
          <c:idx val="1"/>
          <c:order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Лист1!$A$2:$A$15</c:f>
              <c:strCache>
                <c:ptCount val="13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Налог, взимаемый в связи с применением упрощенной системы налогообложения</c:v>
                </c:pt>
                <c:pt idx="3">
                  <c:v>Единый налог на вмененный доход для отдельных видов деятельности</c:v>
                </c:pt>
                <c:pt idx="4">
                  <c:v>Единый сельскохозяйственный налог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 по делам, рассматриваемым в судах общей юрисдикции, мировыми судьями</c:v>
                </c:pt>
                <c:pt idx="7">
                  <c:v>Налог с продаж</c:v>
                </c:pt>
                <c:pt idx="8">
                  <c:v>Доходы, получаемые в виде арендной платы за земельные участки, государственная собственность на которые не разграничена, а также средства от продажи права на заключение договоров аренды указанных земельных участков</c:v>
                </c:pt>
                <c:pt idx="9">
                  <c:v>Доходы от сдачи в аренду имущества, находящегося в оперативном управлении органов управления муниципальных районов и созданных ими учреждений (за исключением имущества муниципальных бюджетных и автономных учреждений)</c:v>
                </c:pt>
                <c:pt idx="10">
                  <c:v>Платежи при пользовании природными ресурсами</c:v>
                </c:pt>
                <c:pt idx="11">
                  <c:v>Доходы от продажи материальных и нематериальных активов</c:v>
                </c:pt>
                <c:pt idx="12">
                  <c:v>Штрафы, санкции, возмещение ущерба</c:v>
                </c:pt>
              </c:strCache>
            </c:strRef>
          </c:cat>
          <c:val>
            <c:numRef>
              <c:f>Лист1!$C$2:$C$14</c:f>
              <c:numCache>
                <c:formatCode>0.0</c:formatCode>
                <c:ptCount val="13"/>
                <c:pt idx="0">
                  <c:v>11.038488892773849</c:v>
                </c:pt>
                <c:pt idx="1">
                  <c:v>2.9864286953561958</c:v>
                </c:pt>
                <c:pt idx="2">
                  <c:v>2.508843796892652</c:v>
                </c:pt>
                <c:pt idx="3">
                  <c:v>-4.3440889266789309E-2</c:v>
                </c:pt>
                <c:pt idx="4">
                  <c:v>6.3572033073350215E-2</c:v>
                </c:pt>
                <c:pt idx="5">
                  <c:v>0.37030709265226502</c:v>
                </c:pt>
                <c:pt idx="6">
                  <c:v>0.63373370469995993</c:v>
                </c:pt>
                <c:pt idx="7">
                  <c:v>0</c:v>
                </c:pt>
                <c:pt idx="8">
                  <c:v>0.84577292334669685</c:v>
                </c:pt>
                <c:pt idx="9">
                  <c:v>3.2713108685661463E-2</c:v>
                </c:pt>
                <c:pt idx="10">
                  <c:v>3.3375317363508863E-2</c:v>
                </c:pt>
                <c:pt idx="11">
                  <c:v>0.16979030500007283</c:v>
                </c:pt>
                <c:pt idx="12">
                  <c:v>0.17045251367792025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3C2-4B48-AFAA-2CCB6CB9878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000">
          <a:solidFill>
            <a:schemeClr val="accent2">
              <a:lumMod val="50000"/>
            </a:schemeClr>
          </a:solidFill>
          <a:effectLst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006185001259479"/>
          <c:y val="7.8533481849781386E-2"/>
          <c:w val="0.51415803015581762"/>
          <c:h val="0.8246089539834794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82550" h="44450" prst="angle"/>
              <a:bevelB w="82550" h="44450" prst="angle"/>
              <a:contourClr>
                <a:srgbClr val="000000"/>
              </a:contourClr>
            </a:sp3d>
          </c:spPr>
          <c:explosion val="25"/>
          <c:dPt>
            <c:idx val="0"/>
            <c:bubble3D val="0"/>
            <c:explosion val="46"/>
            <c:extLst>
              <c:ext xmlns:c16="http://schemas.microsoft.com/office/drawing/2014/chart" uri="{C3380CC4-5D6E-409C-BE32-E72D297353CC}">
                <c16:uniqueId val="{00000000-B67C-4A87-86DC-C80809381399}"/>
              </c:ext>
            </c:extLst>
          </c:dPt>
          <c:dPt>
            <c:idx val="2"/>
            <c:bubble3D val="0"/>
            <c:explosion val="62"/>
            <c:extLst>
              <c:ext xmlns:c16="http://schemas.microsoft.com/office/drawing/2014/chart" uri="{C3380CC4-5D6E-409C-BE32-E72D297353CC}">
                <c16:uniqueId val="{00000001-B67C-4A87-86DC-C80809381399}"/>
              </c:ext>
            </c:extLst>
          </c:dPt>
          <c:dLbls>
            <c:dLbl>
              <c:idx val="0"/>
              <c:layout>
                <c:manualLayout>
                  <c:x val="0.18457899258699753"/>
                  <c:y val="-0.13249718285270173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BCEAAD05-A648-4757-BBFA-A0B229DF1CBC}" type="CATEGORYNAME">
                      <a:rPr lang="ru-RU"/>
                      <a:pPr>
                        <a:defRPr sz="12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fld id="{6E84298C-57FB-44C3-A5B2-464B24BC90A5}" type="VALUE">
                      <a:rPr lang="ru-RU" baseline="0"/>
                      <a:pPr>
                        <a:defRPr sz="12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[ЗНАЧЕНИЕ]</a:t>
                    </a:fld>
                    <a:r>
                      <a:rPr lang="ru-RU" baseline="0" dirty="0"/>
                      <a:t>
45,0%</a:t>
                    </a:r>
                  </a:p>
                </c:rich>
              </c:tx>
              <c:numFmt formatCode="0.0%" sourceLinked="0"/>
              <c:spPr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67C-4A87-86DC-C80809381399}"/>
                </c:ext>
              </c:extLst>
            </c:dLbl>
            <c:dLbl>
              <c:idx val="1"/>
              <c:layout>
                <c:manualLayout>
                  <c:x val="0.20113657832235768"/>
                  <c:y val="0.1618014665037219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2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67C-4A87-86DC-C80809381399}"/>
                </c:ext>
              </c:extLst>
            </c:dLbl>
            <c:dLbl>
              <c:idx val="2"/>
              <c:layout>
                <c:manualLayout>
                  <c:x val="-9.0550555075750702E-2"/>
                  <c:y val="0.28365066219193541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515693B2-3037-43E5-89CB-A4E2AD6AE0A9}" type="CATEGORYNAME">
                      <a:rPr lang="ru-RU"/>
                      <a:pPr>
                        <a:defRPr sz="1200" b="1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fld id="{494B0455-38EF-4683-B25D-A5C1C6F479A7}" type="VALUE">
                      <a:rPr lang="ru-RU" baseline="0"/>
                      <a:pPr>
                        <a:defRPr sz="1200" b="1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[ЗНАЧЕНИЕ]</a:t>
                    </a:fld>
                    <a:r>
                      <a:rPr lang="ru-RU" baseline="0" dirty="0"/>
                      <a:t>
43,7%</a:t>
                    </a:r>
                  </a:p>
                </c:rich>
              </c:tx>
              <c:numFmt formatCode="0.0%" sourceLinked="0"/>
              <c:spPr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67C-4A87-86DC-C80809381399}"/>
                </c:ext>
              </c:extLst>
            </c:dLbl>
            <c:dLbl>
              <c:idx val="3"/>
              <c:layout>
                <c:manualLayout>
                  <c:x val="-9.363934470473928E-2"/>
                  <c:y val="-0.21190989601443996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7C-4A87-86DC-C8080938139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67C-4A87-86DC-C8080938139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 бюджетам бюджетной системы Российской Федерации</c:v>
                </c:pt>
                <c:pt idx="1">
                  <c:v>Субсидии бюджетам бюджетной системы РФ (межбюджетные субсидии)</c:v>
                </c:pt>
                <c:pt idx="2">
                  <c:v>Субвенции бюджетам бюджетной системы Российской Федерации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74355.3</c:v>
                </c:pt>
                <c:pt idx="1">
                  <c:v>5032.5</c:v>
                </c:pt>
                <c:pt idx="2">
                  <c:v>72289.899999999994</c:v>
                </c:pt>
                <c:pt idx="3">
                  <c:v>171.1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67C-4A87-86DC-C808093813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explosion val="21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Дотации бюджетам бюджетной системы Российской Федерации</c:v>
                </c:pt>
                <c:pt idx="1">
                  <c:v>Субсидии бюджетам бюджетной системы РФ (межбюджетные субсидии)</c:v>
                </c:pt>
                <c:pt idx="2">
                  <c:v>Субвенции бюджетам бюджетной системы Российской Федерации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44.971884747119987</c:v>
                </c:pt>
                <c:pt idx="1">
                  <c:v>3.0437777803314803</c:v>
                </c:pt>
                <c:pt idx="2">
                  <c:v>43.722680846971613</c:v>
                </c:pt>
                <c:pt idx="3">
                  <c:v>0.10348542041027645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67C-4A87-86DC-C8080938139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25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0.89256</cdr:x>
      <cdr:y>0.03846</cdr:y>
    </cdr:from>
    <cdr:to>
      <cdr:x>0.97897</cdr:x>
      <cdr:y>0.08865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776864" y="216024"/>
          <a:ext cx="752887" cy="2818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тыс. рублей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378EB-9702-4D6C-B477-C4178050C375}" type="datetimeFigureOut">
              <a:rPr lang="ru-RU" smtClean="0"/>
              <a:pPr/>
              <a:t>30.08.2023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F5745-353E-4209-8C2D-8A66D73AD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F5745-353E-4209-8C2D-8A66D73AD26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F5745-353E-4209-8C2D-8A66D73AD26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4D2-F44A-4A50-812E-7604973D8BC6}" type="datetimeFigureOut">
              <a:rPr lang="ru-RU" smtClean="0"/>
              <a:pPr/>
              <a:t>30.08.2023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4D2-F44A-4A50-812E-7604973D8BC6}" type="datetimeFigureOut">
              <a:rPr lang="ru-RU" smtClean="0"/>
              <a:pPr/>
              <a:t>30.08.2023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4D2-F44A-4A50-812E-7604973D8BC6}" type="datetimeFigureOut">
              <a:rPr lang="ru-RU" smtClean="0"/>
              <a:pPr/>
              <a:t>30.08.2023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4D2-F44A-4A50-812E-7604973D8BC6}" type="datetimeFigureOut">
              <a:rPr lang="ru-RU" smtClean="0"/>
              <a:pPr/>
              <a:t>30.08.2023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4D2-F44A-4A50-812E-7604973D8BC6}" type="datetimeFigureOut">
              <a:rPr lang="ru-RU" smtClean="0"/>
              <a:pPr/>
              <a:t>30.08.2023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4D2-F44A-4A50-812E-7604973D8BC6}" type="datetimeFigureOut">
              <a:rPr lang="ru-RU" smtClean="0"/>
              <a:pPr/>
              <a:t>30.08.2023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4D2-F44A-4A50-812E-7604973D8BC6}" type="datetimeFigureOut">
              <a:rPr lang="ru-RU" smtClean="0"/>
              <a:pPr/>
              <a:t>30.08.2023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4D2-F44A-4A50-812E-7604973D8BC6}" type="datetimeFigureOut">
              <a:rPr lang="ru-RU" smtClean="0"/>
              <a:pPr/>
              <a:t>30.08.2023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4D2-F44A-4A50-812E-7604973D8BC6}" type="datetimeFigureOut">
              <a:rPr lang="ru-RU" smtClean="0"/>
              <a:pPr/>
              <a:t>30.08.2023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4D2-F44A-4A50-812E-7604973D8BC6}" type="datetimeFigureOut">
              <a:rPr lang="ru-RU" smtClean="0"/>
              <a:pPr/>
              <a:t>30.08.2023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4D2-F44A-4A50-812E-7604973D8BC6}" type="datetimeFigureOut">
              <a:rPr lang="ru-RU" smtClean="0"/>
              <a:pPr/>
              <a:t>30.08.2023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D5C14D2-F44A-4A50-812E-7604973D8BC6}" type="datetimeFigureOut">
              <a:rPr lang="ru-RU" smtClean="0"/>
              <a:pPr/>
              <a:t>30.08.2023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humjachiRS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4932040" y="4005064"/>
            <a:ext cx="4036481" cy="2852936"/>
          </a:xfrm>
          <a:prstGeom prst="rect">
            <a:avLst/>
          </a:prstGeom>
          <a:scene3d>
            <a:camera prst="perspectiveAbove"/>
            <a:lightRig rig="threePt" dir="t"/>
          </a:scene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12776"/>
            <a:ext cx="9144000" cy="194421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6000" b="1" dirty="0">
                <a:solidFill>
                  <a:schemeClr val="accent1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БЮДЖЕТ ДЛЯ ГРАЖДАН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852936"/>
            <a:ext cx="7120880" cy="1960240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ru-RU" sz="5900" b="1" i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к решению об исполнении местного бюджета муниципального образования «</a:t>
            </a:r>
            <a:r>
              <a:rPr lang="ru-RU" sz="5900" b="1" i="1" dirty="0" err="1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Шумячский</a:t>
            </a:r>
            <a:r>
              <a:rPr lang="ru-RU" sz="5900" b="1" i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 район» Смоленской области </a:t>
            </a:r>
          </a:p>
          <a:p>
            <a:pPr algn="ctr"/>
            <a:r>
              <a:rPr lang="ru-RU" sz="5900" b="1" i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за 1 полугодие 2023 года</a:t>
            </a:r>
          </a:p>
          <a:p>
            <a:endParaRPr lang="ru-RU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352928" cy="5760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b="1" cap="none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БЕЗВОЗМЕЗДНЫЕ ПОСТУПЛЕНИЯ ЗА 1 полугодие 2023 ГОДА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344880"/>
              </p:ext>
            </p:extLst>
          </p:nvPr>
        </p:nvGraphicFramePr>
        <p:xfrm>
          <a:off x="251520" y="980728"/>
          <a:ext cx="867642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8100392" y="836712"/>
            <a:ext cx="827554" cy="36003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1800200"/>
          </a:xfrm>
        </p:spPr>
        <p:txBody>
          <a:bodyPr>
            <a:noAutofit/>
          </a:bodyPr>
          <a:lstStyle/>
          <a:p>
            <a:pPr algn="ctr"/>
            <a:r>
              <a:rPr lang="ru-RU" sz="3600" b="1" cap="none" dirty="0">
                <a:ln w="1905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МЕЖБЮДЖЕТНЫЕ ТРАНСФЕРТЫ</a:t>
            </a:r>
            <a:br>
              <a:rPr lang="ru-RU" sz="3600" b="1" i="1" cap="none" dirty="0">
                <a:ln w="1905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</a:br>
            <a:endParaRPr lang="ru-RU" sz="3600" b="1" cap="none" dirty="0">
              <a:ln w="1905"/>
              <a:solidFill>
                <a:schemeClr val="accent1">
                  <a:lumMod val="40000"/>
                  <a:lumOff val="6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513059"/>
              </p:ext>
            </p:extLst>
          </p:nvPr>
        </p:nvGraphicFramePr>
        <p:xfrm>
          <a:off x="107504" y="2564903"/>
          <a:ext cx="8964488" cy="3687071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7005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88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683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НАИМЕНОВАНИЕ</a:t>
                      </a:r>
                      <a:r>
                        <a:rPr lang="ru-RU" sz="1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ПОКАЗАТЕЛЯ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СУММА НА 01.07.2023</a:t>
                      </a:r>
                      <a:r>
                        <a:rPr lang="ru-RU" sz="1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ГОД</a:t>
                      </a: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тыс.руб.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9209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Дотации бюджетам бюджетной системы Российской Федерации </a:t>
                      </a:r>
                      <a:endParaRPr lang="ru-RU" sz="1600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74 355,3</a:t>
                      </a:r>
                      <a:endParaRPr lang="ru-RU" sz="1600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Субсидии</a:t>
                      </a:r>
                      <a:r>
                        <a:rPr lang="ru-RU" sz="1600" b="1" i="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бюджетам бюджетной системы Российской Федерации (межбюджетные субсидии)</a:t>
                      </a:r>
                      <a:endParaRPr lang="ru-RU" sz="1600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5 032,5</a:t>
                      </a:r>
                      <a:endParaRPr lang="ru-RU" sz="1600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008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Субвенции бюджетам бюджетной системы  Российской Федерации </a:t>
                      </a:r>
                      <a:endParaRPr lang="ru-RU" sz="1600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72 289,9</a:t>
                      </a: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936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Иные межбюджетные трансферты </a:t>
                      </a:r>
                      <a:endParaRPr lang="ru-RU" sz="1600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171,1</a:t>
                      </a:r>
                      <a:endParaRPr lang="ru-RU" sz="1600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6838">
                <a:tc>
                  <a:txBody>
                    <a:bodyPr/>
                    <a:lstStyle/>
                    <a:p>
                      <a:pPr algn="l"/>
                      <a:r>
                        <a:rPr kumimoji="0" lang="ru-RU" sz="1600" b="1" i="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  <a:endParaRPr lang="ru-RU" sz="1600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itchFamily="18" charset="0"/>
                        </a:rPr>
                        <a:t>-754,5</a:t>
                      </a: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7"/>
            <a:ext cx="8496943" cy="1944216"/>
          </a:xfrm>
        </p:spPr>
        <p:txBody>
          <a:bodyPr>
            <a:normAutofit/>
          </a:bodyPr>
          <a:lstStyle/>
          <a:p>
            <a:pPr algn="ctr"/>
            <a:r>
              <a:rPr lang="ru-RU" b="1" cap="none" dirty="0">
                <a:ln w="1905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МЕЖБЮДЖЕТНЫЕ ТРАНСФЕРТЫ БЮДЖЕТАМ БЮДЖЕТНОЙ СИСТЕМЫ</a:t>
            </a:r>
            <a:br>
              <a:rPr lang="ru-RU" b="1" i="1" dirty="0">
                <a:ln>
                  <a:solidFill>
                    <a:srgbClr val="FFC000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</a:b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22721"/>
              </p:ext>
            </p:extLst>
          </p:nvPr>
        </p:nvGraphicFramePr>
        <p:xfrm>
          <a:off x="190524" y="2286000"/>
          <a:ext cx="8910263" cy="186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4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5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426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СУММА </a:t>
                      </a:r>
                    </a:p>
                    <a:p>
                      <a:pPr algn="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3960">
                <a:tc>
                  <a:txBody>
                    <a:bodyPr/>
                    <a:lstStyle/>
                    <a:p>
                      <a:pPr algn="l"/>
                      <a:r>
                        <a:rPr lang="ru-RU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Прочие межбюджетные трансферты общего характера</a:t>
                      </a:r>
                      <a:endParaRPr lang="ru-RU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0,0</a:t>
                      </a:r>
                      <a:endParaRPr lang="ru-RU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Рисунок 4" descr="investment_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423611"/>
            <a:ext cx="4029334" cy="2434389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676189"/>
              </p:ext>
            </p:extLst>
          </p:nvPr>
        </p:nvGraphicFramePr>
        <p:xfrm>
          <a:off x="179512" y="2094066"/>
          <a:ext cx="8910263" cy="1681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4645">
                  <a:extLst>
                    <a:ext uri="{9D8B030D-6E8A-4147-A177-3AD203B41FA5}">
                      <a16:colId xmlns:a16="http://schemas.microsoft.com/office/drawing/2014/main" val="1883821936"/>
                    </a:ext>
                  </a:extLst>
                </a:gridCol>
                <a:gridCol w="2885618">
                  <a:extLst>
                    <a:ext uri="{9D8B030D-6E8A-4147-A177-3AD203B41FA5}">
                      <a16:colId xmlns:a16="http://schemas.microsoft.com/office/drawing/2014/main" val="3552596927"/>
                    </a:ext>
                  </a:extLst>
                </a:gridCol>
              </a:tblGrid>
              <a:tr h="76686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СУММА </a:t>
                      </a:r>
                    </a:p>
                    <a:p>
                      <a:pPr algn="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721525"/>
                  </a:ext>
                </a:extLst>
              </a:tr>
              <a:tr h="529281">
                <a:tc>
                  <a:txBody>
                    <a:bodyPr/>
                    <a:lstStyle/>
                    <a:p>
                      <a:pPr algn="l"/>
                      <a:r>
                        <a:rPr lang="ru-RU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Дотации на выравнивание бюджетной обеспеченности бюджетам субъектов</a:t>
                      </a:r>
                      <a:r>
                        <a:rPr lang="ru-RU" b="1" i="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Российской Федерации и муниципальных образований</a:t>
                      </a:r>
                      <a:endParaRPr lang="ru-RU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13 611,6</a:t>
                      </a:r>
                      <a:endParaRPr lang="ru-RU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4525149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836613"/>
            <a:ext cx="9144000" cy="1477962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ИНФОРМАЦИЯ ОБ ОБЪЕМЕ ДОХОДОВ МЕСТНОГО БЮДЖЕТА МУНИЦИПАЛЬНОГО ОБРАЗОВАНИЯ «ШУМЯЧСКИЙ РАЙОН» СМОЛЕНСКОЙ ОБЛАСТИ В РАСЧЕТЕ НА ДУШУ НАСЕЛЕНИЯ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225310"/>
              </p:ext>
            </p:extLst>
          </p:nvPr>
        </p:nvGraphicFramePr>
        <p:xfrm>
          <a:off x="179512" y="2708920"/>
          <a:ext cx="8784976" cy="295233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0878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71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205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НАИМЕНОВАНИЕ ПОКАЗАТЕЛЯ</a:t>
                      </a:r>
                      <a:endParaRPr lang="ru-RU" sz="16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ЗА</a:t>
                      </a:r>
                      <a:r>
                        <a:rPr lang="ru-RU" sz="16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1 полугодие 2023 год</a:t>
                      </a:r>
                      <a:endParaRPr lang="ru-RU" sz="16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055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Итого доходов, тыс.руб.</a:t>
                      </a:r>
                      <a:endParaRPr lang="ru-RU" sz="1600" b="1" i="0" dirty="0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+mn-cs"/>
                        </a:rPr>
                        <a:t>165 337,3</a:t>
                      </a:r>
                      <a:endParaRPr lang="ru-RU" sz="16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055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Налоговые и</a:t>
                      </a:r>
                      <a:r>
                        <a:rPr lang="ru-RU" sz="1600" b="1" i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неналоговые доходы, тыс.руб.</a:t>
                      </a:r>
                      <a:endParaRPr lang="ru-RU" sz="1600" b="1" i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14 243,0</a:t>
                      </a:r>
                      <a:endParaRPr lang="ru-RU" sz="16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055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Безвозмездные поступления, тыс.руб.</a:t>
                      </a:r>
                      <a:endParaRPr lang="ru-RU" sz="1600" b="1" i="0" dirty="0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151 094,3</a:t>
                      </a:r>
                      <a:endParaRPr lang="ru-RU" sz="16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055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Численность населения, среднегодовая чел.</a:t>
                      </a:r>
                      <a:endParaRPr lang="ru-RU" sz="1600" b="1" i="0" dirty="0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8 573                                                                    </a:t>
                      </a: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2055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Доходы на душу населения, тыс.руб.</a:t>
                      </a:r>
                      <a:endParaRPr lang="ru-RU" sz="1600" b="1" i="0" dirty="0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i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19,3</a:t>
                      </a: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772400" cy="1362075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96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РАСХОДЫ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029608"/>
              </p:ext>
            </p:extLst>
          </p:nvPr>
        </p:nvGraphicFramePr>
        <p:xfrm>
          <a:off x="251520" y="1988840"/>
          <a:ext cx="8640959" cy="4198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13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98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9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07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30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НАИМЕНОВАНИЕ ПОКАЗАТЕЛЯ</a:t>
                      </a: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ПЛАН НА 2023 год</a:t>
                      </a: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ИСПОЛНЕНО НА 01.07.2023 Г.</a:t>
                      </a: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%</a:t>
                      </a: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928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ОБЩЕГОСУДАРСТВЕННЫЕ ВОПРОСЫ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39 090,0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19 703,7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50,4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60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НАЦИОНАЛЬНАЯ ЭКОНОМИКА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8 284,1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847,6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10,2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784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ЖИЛИЩНО-КОММУНАЛЬНОЕ ХОЗЯЙСТВО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424,1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367,6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86,7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ОБРАЗОВАНИЕ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173 468,5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83 793,8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48,3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3448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КУЛЬТУРА, КИНЕМАТОГРАФИЯ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52 413,1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24 350,9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46,5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496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СОЦИАЛЬНАЯ ПОЛИТИКА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18 624,9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7 543,1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40,5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728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ФИЗИЧЕСКАЯ КУЛЬТУРА И СПОРТ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200,0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145,2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72,6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6984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ОБСЛУЖИВАНИЕ </a:t>
                      </a:r>
                      <a:r>
                        <a:rPr lang="ru-RU" sz="1500" b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ГОСУДАРСТВЕННОГО (МУНИЦИПАЛЬНОГО) </a:t>
                      </a:r>
                      <a:r>
                        <a:rPr lang="ru-RU" sz="15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ДОЛГА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3057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МЕЖБЮДЖЕТНЫЕ ТРАНСФЕРТЫ</a:t>
                      </a:r>
                      <a:r>
                        <a:rPr lang="ru-RU" sz="1500" b="1" baseline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 ОБЩЕГО ХАРАКТЕРА БЮДЖЕТАМ БЮДЖЕТНОЙ СИСТЕМЫ РФ</a:t>
                      </a:r>
                      <a:endParaRPr lang="ru-RU" sz="1500" b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27 223,3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13 611,6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50,0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83360" y="1484784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ПО РАЗДЕЛАМ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44463"/>
            <a:ext cx="5651500" cy="692150"/>
          </a:xfrm>
        </p:spPr>
        <p:txBody>
          <a:bodyPr>
            <a:noAutofit/>
          </a:bodyPr>
          <a:lstStyle/>
          <a:p>
            <a:pPr algn="ctr"/>
            <a:r>
              <a:rPr lang="ru-RU" sz="5400" b="1" cap="none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РАСХОДЫ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910587"/>
              </p:ext>
            </p:extLst>
          </p:nvPr>
        </p:nvGraphicFramePr>
        <p:xfrm>
          <a:off x="251520" y="870586"/>
          <a:ext cx="8640961" cy="589030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4758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93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1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16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43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на 2023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 НА 01.07.2023 </a:t>
                      </a:r>
                      <a:r>
                        <a:rPr lang="ru-RU" sz="1000" baseline="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10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127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«Развитие образования и молодежной политики в муниципальном образовании «</a:t>
                      </a:r>
                      <a:r>
                        <a:rPr kumimoji="0" lang="ru-RU" sz="100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kumimoji="0" lang="ru-RU" sz="1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175 976,8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83 992,8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127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«Развитие культуры и спорта в муниципальном образовании «</a:t>
                      </a:r>
                      <a:r>
                        <a:rPr kumimoji="0" lang="ru-RU" sz="100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kumimoji="0" lang="ru-RU" sz="1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59 750,1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28 607,7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127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«Управление муниципальными финансами муниципального образования «</a:t>
                      </a:r>
                      <a:r>
                        <a:rPr kumimoji="0" lang="ru-RU" sz="100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kumimoji="0" lang="ru-RU" sz="1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32 718,8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16 311,4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127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«Создание условий для эффективного управления муниципальным образованием «</a:t>
                      </a:r>
                      <a:r>
                        <a:rPr kumimoji="0" lang="ru-RU" sz="100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kumimoji="0" lang="ru-RU" sz="1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район»  Смоленской области»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34 096,6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17 171,6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127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«Обеспечение жильем молодых семей» муниципального образования «</a:t>
                      </a:r>
                      <a:r>
                        <a:rPr kumimoji="0" lang="ru-RU" sz="100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kumimoji="0" lang="ru-RU" sz="1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575,5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575,5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2127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«Капитальный ремонт и ремонт автомобильных дорог общего пользования муниципального образования «</a:t>
                      </a:r>
                      <a:r>
                        <a:rPr kumimoji="0" lang="ru-RU" sz="100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kumimoji="0" lang="ru-RU" sz="1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6 349,1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223,8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9099">
                <a:tc>
                  <a:txBody>
                    <a:bodyPr/>
                    <a:lstStyle/>
                    <a:p>
                      <a:pPr algn="just"/>
                      <a:r>
                        <a:rPr lang="ru-RU" sz="1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«Создание условий для обеспечения безопасности</a:t>
                      </a:r>
                      <a:r>
                        <a:rPr lang="ru-RU" sz="10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жизнедеятельности населения муниципального образования «</a:t>
                      </a:r>
                      <a:r>
                        <a:rPr lang="ru-RU" sz="1000" b="0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2127">
                <a:tc>
                  <a:txBody>
                    <a:bodyPr/>
                    <a:lstStyle/>
                    <a:p>
                      <a:pPr algn="just"/>
                      <a:r>
                        <a:rPr lang="ru-RU" sz="1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«Развитие сельского хозяйства и регулирование рынков сельскохозяйственной продукции, сырья и продовольствия в </a:t>
                      </a:r>
                      <a:r>
                        <a:rPr lang="ru-RU" sz="10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9680554"/>
                  </a:ext>
                </a:extLst>
              </a:tr>
              <a:tr h="382127">
                <a:tc>
                  <a:txBody>
                    <a:bodyPr/>
                    <a:lstStyle/>
                    <a:p>
                      <a:pPr algn="just"/>
                      <a:r>
                        <a:rPr lang="ru-RU" sz="1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 «Гражданско-патриотическое воспитание граждан на территории муниципального образования «</a:t>
                      </a:r>
                      <a:r>
                        <a:rPr lang="ru-RU" sz="10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212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 «Повышение значений доступности для инвалидов объектов и услуг в </a:t>
                      </a:r>
                      <a:r>
                        <a:rPr lang="ru-RU" sz="10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районе</a:t>
                      </a:r>
                      <a:r>
                        <a:rPr lang="ru-RU" sz="10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Смоленской области»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212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«Развитие добровольчества (</a:t>
                      </a:r>
                      <a:r>
                        <a:rPr kumimoji="0" lang="ru-RU" sz="100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волонтерства</a:t>
                      </a:r>
                      <a:r>
                        <a:rPr kumimoji="0" lang="ru-RU" sz="1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в муниципальном образовании «</a:t>
                      </a:r>
                      <a:r>
                        <a:rPr kumimoji="0" lang="ru-RU" sz="100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kumimoji="0" lang="ru-RU" sz="1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06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«Энергосбережение и повышение энергетической эффективности н</a:t>
                      </a:r>
                      <a:r>
                        <a:rPr lang="ru-RU" sz="1000" b="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территории муниципального  образования «</a:t>
                      </a:r>
                      <a:r>
                        <a:rPr lang="ru-RU" sz="1000" b="0" baseline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295,9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295,9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21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 ПО ПРОГРАММАМ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309 777,8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147 179,6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980865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27984" y="285811"/>
            <a:ext cx="471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ПО МУНИЦИПАЛЬНЫМ ПРОГРАММАМ и НЕПРОГРАММНЫМ НАПРАВЛЕНИЯМ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7984" y="1886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ПО МУНИЦИПАЛЬНЫМ ПРОГРАММАМ и НЕПРОГРАММНЫМ НАПРАВЛЕНИЯМ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88640"/>
            <a:ext cx="3240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РАСХОДЫ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703820"/>
              </p:ext>
            </p:extLst>
          </p:nvPr>
        </p:nvGraphicFramePr>
        <p:xfrm>
          <a:off x="323528" y="1187366"/>
          <a:ext cx="8352928" cy="2816221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4095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4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2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09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40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НА 2023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 НА 01.07.2023 </a:t>
                      </a:r>
                      <a:r>
                        <a:rPr lang="ru-RU" sz="1100" baseline="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11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789">
                <a:tc>
                  <a:txBody>
                    <a:bodyPr/>
                    <a:lstStyle/>
                    <a:p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НЕПРОГРАММНЫЕ НАПРАВЛЕНИЯ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9 951,2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3 184,0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033"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</a:t>
                      </a:r>
                      <a:r>
                        <a:rPr lang="ru-RU" sz="11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законодательного и исполнительного органов власти</a:t>
                      </a:r>
                      <a:endParaRPr lang="ru-RU" sz="11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3 098,5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1 379 3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7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Контрольно-ревизионной комиссии муниципального образования «</a:t>
                      </a:r>
                      <a:r>
                        <a:rPr lang="ru-RU" sz="11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1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1 125,1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647,2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789"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</a:t>
                      </a:r>
                      <a:r>
                        <a:rPr lang="ru-RU" sz="11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общегосударственные расходы</a:t>
                      </a:r>
                      <a:endParaRPr lang="ru-RU" sz="11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9693"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Резервный фонд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622,0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9693">
                <a:tc>
                  <a:txBody>
                    <a:bodyPr/>
                    <a:lstStyle/>
                    <a:p>
                      <a:r>
                        <a:rPr lang="ru-RU" sz="11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1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расходы органов исполнительной власти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5 004,5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1 096,9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931935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user_person_people_61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556792"/>
            <a:ext cx="1473620" cy="1473620"/>
          </a:xfrm>
          <a:prstGeom prst="rect">
            <a:avLst/>
          </a:prstGeom>
        </p:spPr>
      </p:pic>
      <p:pic>
        <p:nvPicPr>
          <p:cNvPr id="6" name="Рисунок 5" descr="customer_person_people_woman_you_162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4005064"/>
            <a:ext cx="720080" cy="720080"/>
          </a:xfrm>
          <a:prstGeom prst="rect">
            <a:avLst/>
          </a:prstGeom>
        </p:spPr>
      </p:pic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179512" y="332656"/>
            <a:ext cx="8784976" cy="40011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cap="none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РАСХОДЫ В РАСЧЕТЕ НА ДУШУ НАСЕЛЕНИЯ ЗА 1 полугодие 2023 год</a:t>
            </a:r>
          </a:p>
        </p:txBody>
      </p:sp>
      <p:pic>
        <p:nvPicPr>
          <p:cNvPr id="5" name="Рисунок 4" descr="bootloader_users_person_people_608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3933056"/>
            <a:ext cx="1008112" cy="1008112"/>
          </a:xfrm>
          <a:prstGeom prst="rect">
            <a:avLst/>
          </a:prstGeom>
        </p:spPr>
      </p:pic>
      <p:pic>
        <p:nvPicPr>
          <p:cNvPr id="7" name="Рисунок 6" descr="customer_person_people_man_user_client_162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3522186" y="4077072"/>
            <a:ext cx="792088" cy="792088"/>
          </a:xfrm>
          <a:prstGeom prst="rect">
            <a:avLst/>
          </a:prstGeom>
        </p:spPr>
      </p:pic>
      <p:pic>
        <p:nvPicPr>
          <p:cNvPr id="9" name="Рисунок 8" descr="law_2214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1196752"/>
            <a:ext cx="1656184" cy="1728192"/>
          </a:xfrm>
          <a:prstGeom prst="rect">
            <a:avLst/>
          </a:prstGeom>
        </p:spPr>
      </p:pic>
      <p:pic>
        <p:nvPicPr>
          <p:cNvPr id="10" name="Рисунок 9" descr="research_books_22128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4077072"/>
            <a:ext cx="1368152" cy="1368152"/>
          </a:xfrm>
          <a:prstGeom prst="rect">
            <a:avLst/>
          </a:prstGeom>
        </p:spPr>
      </p:pic>
      <p:pic>
        <p:nvPicPr>
          <p:cNvPr id="11" name="Рисунок 10" descr="movies_movie_oscar_themedia_173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03648" y="1556792"/>
            <a:ext cx="1152128" cy="1152128"/>
          </a:xfrm>
          <a:prstGeom prst="rect">
            <a:avLst/>
          </a:prstGeom>
        </p:spPr>
      </p:pic>
      <p:pic>
        <p:nvPicPr>
          <p:cNvPr id="12" name="Рисунок 11" descr="musician_person_people_man_166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59632" y="4293096"/>
            <a:ext cx="1080120" cy="1080120"/>
          </a:xfrm>
          <a:prstGeom prst="rect">
            <a:avLst/>
          </a:prstGeom>
        </p:spPr>
      </p:pic>
      <p:pic>
        <p:nvPicPr>
          <p:cNvPr id="13" name="Рисунок 12" descr="1_-_Home_256x256_3538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04248" y="1412776"/>
            <a:ext cx="1656184" cy="1656184"/>
          </a:xfrm>
          <a:prstGeom prst="rect">
            <a:avLst/>
          </a:prstGeom>
        </p:spPr>
      </p:pic>
      <p:pic>
        <p:nvPicPr>
          <p:cNvPr id="14" name="Рисунок 13" descr="engineer_person_man_2838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16216" y="4653136"/>
            <a:ext cx="1008112" cy="1008112"/>
          </a:xfrm>
          <a:prstGeom prst="rect">
            <a:avLst/>
          </a:prstGeom>
        </p:spPr>
      </p:pic>
      <p:pic>
        <p:nvPicPr>
          <p:cNvPr id="18" name="Рисунок 17" descr="teacher_man_avatar_person_2836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940152" y="4941168"/>
            <a:ext cx="1080120" cy="1080120"/>
          </a:xfrm>
          <a:prstGeom prst="rect">
            <a:avLst/>
          </a:prstGeom>
        </p:spPr>
      </p:pic>
      <p:pic>
        <p:nvPicPr>
          <p:cNvPr id="19" name="Рисунок 18" descr="user_person_customer_man_153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164288" y="4797152"/>
            <a:ext cx="936104" cy="936104"/>
          </a:xfrm>
          <a:prstGeom prst="rect">
            <a:avLst/>
          </a:prstGeom>
        </p:spPr>
      </p:pic>
      <p:pic>
        <p:nvPicPr>
          <p:cNvPr id="20" name="Рисунок 19" descr="person_user_customer_female_people_1690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876256" y="5085184"/>
            <a:ext cx="1080120" cy="108012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635896" y="3356992"/>
            <a:ext cx="20882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accent2">
                    <a:lumMod val="50000"/>
                  </a:schemeClr>
                </a:solidFill>
              </a:rPr>
              <a:t>Расходов местного бюджета приходится на одного гражданина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04248" y="2996953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accent2">
                    <a:lumMod val="50000"/>
                  </a:schemeClr>
                </a:solidFill>
              </a:rPr>
              <a:t>Расходов  на жилищно-коммунальное хозяйство приходится на одного гражданина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52120" y="6093296"/>
            <a:ext cx="26642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accent2">
                    <a:lumMod val="50000"/>
                  </a:schemeClr>
                </a:solidFill>
              </a:rPr>
              <a:t>Расходов на социальную политику приходится на одного гражданина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9552" y="5373216"/>
            <a:ext cx="20882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accent2">
                    <a:lumMod val="50000"/>
                  </a:schemeClr>
                </a:solidFill>
              </a:rPr>
              <a:t>Расходов на образование  приходится на одного гражданина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3568" y="2636912"/>
            <a:ext cx="20882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accent2">
                    <a:lumMod val="50000"/>
                  </a:schemeClr>
                </a:solidFill>
              </a:rPr>
              <a:t>Расходов на культуру,  кинематографию приходится на одного гражданина</a:t>
            </a:r>
          </a:p>
        </p:txBody>
      </p:sp>
      <p:sp>
        <p:nvSpPr>
          <p:cNvPr id="26" name="Стрелка вправо 25"/>
          <p:cNvSpPr/>
          <p:nvPr/>
        </p:nvSpPr>
        <p:spPr>
          <a:xfrm rot="20388936">
            <a:off x="5516103" y="1711131"/>
            <a:ext cx="1440160" cy="7200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1882442">
            <a:off x="5590263" y="3823255"/>
            <a:ext cx="1440160" cy="7200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2999592" y="2732894"/>
            <a:ext cx="1224136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17 734</a:t>
            </a:r>
          </a:p>
          <a:p>
            <a:pPr algn="ctr"/>
            <a:r>
              <a:rPr lang="ru-RU" sz="1400" dirty="0"/>
              <a:t>руб.в год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148064" y="2780928"/>
            <a:ext cx="122413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1 478                                            </a:t>
            </a:r>
          </a:p>
          <a:p>
            <a:pPr algn="ctr"/>
            <a:r>
              <a:rPr lang="ru-RU" sz="1400" dirty="0"/>
              <a:t>руб.в месяц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32240" y="836712"/>
            <a:ext cx="1224136" cy="30777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43 </a:t>
            </a:r>
            <a:r>
              <a:rPr lang="ru-RU" sz="1400" dirty="0" err="1"/>
              <a:t>руб.в</a:t>
            </a:r>
            <a:r>
              <a:rPr lang="ru-RU" sz="1400" dirty="0"/>
              <a:t> год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812360" y="1052736"/>
            <a:ext cx="1225151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4 </a:t>
            </a:r>
            <a:r>
              <a:rPr lang="ru-RU" sz="1400" dirty="0"/>
              <a:t>руб.</a:t>
            </a:r>
          </a:p>
          <a:p>
            <a:pPr algn="ctr"/>
            <a:r>
              <a:rPr lang="ru-RU" sz="1400" dirty="0"/>
              <a:t>в месяц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20272" y="4077072"/>
            <a:ext cx="1224136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890 </a:t>
            </a:r>
            <a:r>
              <a:rPr lang="ru-RU" sz="1400" dirty="0"/>
              <a:t>руб.</a:t>
            </a:r>
          </a:p>
          <a:p>
            <a:pPr algn="ctr"/>
            <a:r>
              <a:rPr lang="ru-RU" sz="1400" dirty="0"/>
              <a:t>в год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688647" y="4713774"/>
            <a:ext cx="1241884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74 руб.</a:t>
            </a:r>
          </a:p>
          <a:p>
            <a:pPr algn="ctr"/>
            <a:r>
              <a:rPr lang="ru-RU" sz="1400" dirty="0"/>
              <a:t>в месяц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9512" y="3501008"/>
            <a:ext cx="1224136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9 883</a:t>
            </a:r>
          </a:p>
          <a:p>
            <a:pPr algn="ctr"/>
            <a:r>
              <a:rPr lang="ru-RU" sz="1400" dirty="0"/>
              <a:t>руб.в год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187624" y="3717032"/>
            <a:ext cx="1224136" cy="52322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824</a:t>
            </a:r>
          </a:p>
          <a:p>
            <a:pPr algn="ctr"/>
            <a:r>
              <a:rPr lang="ru-RU" sz="1400" dirty="0"/>
              <a:t>руб.в месяц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51520" y="836712"/>
            <a:ext cx="1296144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2 872 </a:t>
            </a:r>
            <a:r>
              <a:rPr lang="ru-RU" sz="1400" dirty="0"/>
              <a:t>руб.</a:t>
            </a:r>
          </a:p>
          <a:p>
            <a:pPr algn="ctr"/>
            <a:r>
              <a:rPr lang="ru-RU" sz="1400" dirty="0"/>
              <a:t>в год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03648" y="980728"/>
            <a:ext cx="129614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239 руб.</a:t>
            </a:r>
          </a:p>
          <a:p>
            <a:pPr algn="ctr"/>
            <a:r>
              <a:rPr lang="ru-RU" sz="1400" dirty="0"/>
              <a:t>в месяц</a:t>
            </a:r>
          </a:p>
        </p:txBody>
      </p:sp>
      <p:sp>
        <p:nvSpPr>
          <p:cNvPr id="28" name="Стрелка вправо 27"/>
          <p:cNvSpPr/>
          <p:nvPr/>
        </p:nvSpPr>
        <p:spPr>
          <a:xfrm rot="12147344" flipV="1">
            <a:off x="2491115" y="1491195"/>
            <a:ext cx="1440160" cy="7200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 rot="9017010">
            <a:off x="2279512" y="3738601"/>
            <a:ext cx="1440160" cy="7200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45224"/>
            <a:ext cx="8136904" cy="52228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</a:rPr>
              <a:t>ДЕФИЦИТ ( - )            -4 956,7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79512" y="6172200"/>
            <a:ext cx="8964488" cy="6858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ПРОФИЦИТ (+)                                           14 973,8</a:t>
            </a:r>
          </a:p>
        </p:txBody>
      </p:sp>
      <p:sp>
        <p:nvSpPr>
          <p:cNvPr id="12" name="Стрелка вправо 11"/>
          <p:cNvSpPr/>
          <p:nvPr/>
        </p:nvSpPr>
        <p:spPr>
          <a:xfrm rot="1865726">
            <a:off x="403328" y="1368110"/>
            <a:ext cx="3096344" cy="172819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</a:t>
            </a:r>
          </a:p>
        </p:txBody>
      </p:sp>
      <p:sp>
        <p:nvSpPr>
          <p:cNvPr id="13" name="Стрелка вправо 12"/>
          <p:cNvSpPr/>
          <p:nvPr/>
        </p:nvSpPr>
        <p:spPr>
          <a:xfrm rot="19955601">
            <a:off x="5660078" y="1308340"/>
            <a:ext cx="3096344" cy="172819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</a:t>
            </a:r>
          </a:p>
        </p:txBody>
      </p:sp>
      <p:pic>
        <p:nvPicPr>
          <p:cNvPr id="16" name="Рисунок 15" descr="1437389527_scales-09 коп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332656"/>
            <a:ext cx="3474710" cy="432536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563888" y="414908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07904" y="4797152"/>
            <a:ext cx="1368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300192" y="4797152"/>
            <a:ext cx="21586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ИСПОЛНЕНО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humjachiRS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-10000"/>
          </a:blip>
          <a:stretch>
            <a:fillRect/>
          </a:stretch>
        </p:blipFill>
        <p:spPr>
          <a:xfrm>
            <a:off x="5039544" y="3284984"/>
            <a:ext cx="4104456" cy="4016102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124744"/>
            <a:ext cx="7704856" cy="288032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Начальник Финансового управления Администрации муниципального образования «</a:t>
            </a:r>
            <a:r>
              <a:rPr lang="ru-RU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</a:t>
            </a:r>
          </a:p>
          <a:p>
            <a:pPr algn="ctr"/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 – </a:t>
            </a:r>
            <a:b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Вознова</a:t>
            </a: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Юлия Викторовна</a:t>
            </a:r>
            <a:b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График работы с 9:00 до 18:00, перерыв с 13:00 до 14:00.</a:t>
            </a:r>
            <a:b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Адрес: 216410, Смоленская область, п. Шумячи, </a:t>
            </a:r>
          </a:p>
          <a:p>
            <a:pPr algn="ctr"/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ул. Школьная, д.1</a:t>
            </a:r>
            <a:b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Телефон (848133) 4-19-44 , факс (848133)4-19-44</a:t>
            </a:r>
            <a:b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Электронная почта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fsh20@mail.ru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КОНТАКТНАЯ ИНФОРМАЦИЯ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892480" cy="11430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УВАЖАЕМЫЕ ЖИТЕЛИ ШУМЯЧСКОГО РАЙОНА!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47800"/>
            <a:ext cx="8640960" cy="3277344"/>
          </a:xfrm>
        </p:spPr>
        <p:txBody>
          <a:bodyPr>
            <a:normAutofit fontScale="70000" lnSpcReduction="20000"/>
          </a:bodyPr>
          <a:lstStyle/>
          <a:p>
            <a:pPr marL="0" indent="627063" algn="just"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Представляем Вашему вниманию основные показатели исполнения местного бюджета муниципального образования «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за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полугодие 2023 года.</a:t>
            </a:r>
          </a:p>
          <a:p>
            <a:pPr marL="0" indent="627063" algn="just"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Одной из главных задач этого проекта является обеспечение прозрачности и открытости бюджетного процесса произошедшего за данный период.</a:t>
            </a:r>
          </a:p>
          <a:p>
            <a:pPr marL="0" indent="627063" algn="just"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Представленная информация предназначена для широкого круга пользователей и будет интересна и полезна всем категориям населения, так как местный бюджет затрагивает интересы каждого жителя муниципального образования «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869160"/>
            <a:ext cx="871296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Начальник Финансового управления</a:t>
            </a:r>
          </a:p>
          <a:p>
            <a:r>
              <a:rPr lang="ru-RU" sz="2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Администрации муниципального </a:t>
            </a:r>
          </a:p>
          <a:p>
            <a:r>
              <a:rPr lang="ru-RU" sz="2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образования «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район» </a:t>
            </a:r>
          </a:p>
          <a:p>
            <a:r>
              <a:rPr lang="ru-RU" sz="2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Смоленской области                                                                    </a:t>
            </a:r>
            <a:r>
              <a:rPr lang="ru-RU" sz="22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Н.Г.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Вознова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Ю.В.</a:t>
            </a:r>
          </a:p>
        </p:txBody>
      </p:sp>
      <p:pic>
        <p:nvPicPr>
          <p:cNvPr id="5" name="Рисунок 4" descr="Repo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4221088"/>
            <a:ext cx="3672408" cy="27866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-171400"/>
            <a:ext cx="8389440" cy="6408712"/>
          </a:xfrm>
        </p:spPr>
        <p:txBody>
          <a:bodyPr>
            <a:normAutofit/>
          </a:bodyPr>
          <a:lstStyle/>
          <a:p>
            <a:pPr indent="450850" algn="just">
              <a:spcBef>
                <a:spcPts val="0"/>
              </a:spcBef>
            </a:pP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Утвержден Решением Шумячского районного Совета депутатов от 26.12.2022 года №75 «О местном бюджете муниципального образования «Шумячский район» Смоленской области на 2023 год и на плановый период 2024 и 2025 годов» 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(в редакции Решения Шумячского                        районного Совета депутатов от 31.03.2023 года №16, от 30.06.2023 года №36)</a:t>
            </a:r>
          </a:p>
          <a:p>
            <a:pPr indent="450850" algn="just">
              <a:spcBef>
                <a:spcPts val="0"/>
              </a:spcBef>
            </a:pPr>
            <a:endParaRPr lang="ru-RU" sz="20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endParaRPr lang="ru-RU" sz="20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548680"/>
            <a:ext cx="8820471" cy="1362075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72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</p:txBody>
      </p:sp>
      <p:pic>
        <p:nvPicPr>
          <p:cNvPr id="1028" name="Picture 4" descr="C:\Documents and Settings\Сидоренкова\Рабочий стол\Byudzhet_Rost-tarif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7512" y="5301208"/>
            <a:ext cx="2986488" cy="1556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2276872"/>
            <a:ext cx="6552728" cy="79208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  <a:r>
              <a:rPr lang="ru-RU" sz="1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– поступающие в бюджет денежные средства, за исключением средств, являющихся источниками финансирования дефицита бюджета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1184825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ГЛОССАРИЙ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212976"/>
            <a:ext cx="5832648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  <a:r>
              <a:rPr lang="ru-RU" sz="1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–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221088"/>
            <a:ext cx="5832648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ДЕФИЦИТ</a:t>
            </a:r>
            <a:r>
              <a:rPr lang="ru-RU" sz="1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– превышение расходов бюджета над его доходами.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725144"/>
            <a:ext cx="5616624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– превышение доходов бюджета над его расходами.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0" y="5517232"/>
            <a:ext cx="8460432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МЕЖБЮДЖЕТНЫЕ</a:t>
            </a:r>
            <a:r>
              <a:rPr lang="ru-RU" sz="1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ТРАНСФЕРТЫ</a:t>
            </a:r>
            <a:r>
              <a:rPr lang="ru-RU" sz="1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 — средства, предоставляемые одним бюджетом бюджетной системы Российской Федерации другому бюджету бюджетной системы Российской Федерации.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268760"/>
            <a:ext cx="7128792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– это форма образования и расходования денежных средств, предназначенных для финансового обеспечения задач и функций государства и местного самоуправ</a:t>
            </a:r>
            <a:r>
              <a:rPr lang="ru-RU" sz="1600" dirty="0">
                <a:solidFill>
                  <a:schemeClr val="accent2"/>
                </a:solidFill>
                <a:cs typeface="Times New Roman" pitchFamily="18" charset="0"/>
              </a:rPr>
              <a:t>ления.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1359778-las-ganancias-y-el-exito-del-negocio-grafico-con-una-flecha-azul-apuntando-hacia-arriba-y-el-aument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2" y="3284984"/>
            <a:ext cx="2524566" cy="25549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56376" cy="1080120"/>
          </a:xfr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ХАРАКТЕРИСТИКИ МЕСТНОГО БЮДЖЕТА МУНИЦИПАЛЬНОГО ОБРАЗОВАНИЯ «ШУМЯЧСКИЙ РАЙОН» СМОЛЕНСКОЙ ОБЛАСТИ ЗА 1 полугодие 2023 </a:t>
            </a:r>
            <a:r>
              <a:rPr lang="ru-RU" sz="2000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0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3137278"/>
              </p:ext>
            </p:extLst>
          </p:nvPr>
        </p:nvGraphicFramePr>
        <p:xfrm>
          <a:off x="899592" y="1556792"/>
          <a:ext cx="799288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8100392" y="1556792"/>
            <a:ext cx="827554" cy="36003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магнитный диск 6"/>
          <p:cNvSpPr/>
          <p:nvPr/>
        </p:nvSpPr>
        <p:spPr>
          <a:xfrm>
            <a:off x="323528" y="2924944"/>
            <a:ext cx="1944216" cy="2448272"/>
          </a:xfrm>
          <a:prstGeom prst="flowChartMagneticDisk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24936" cy="129614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>
                <a:ln>
                  <a:solidFill>
                    <a:srgbClr val="FFC0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ИСПОЛНЕНИЕ БЮДЖЕТА МУНИЦИПАЛЬНОГО ОБРАЗОВАНИЯ «ШУМЯЧСКИЙ РАЙОН» СМОЛЕНСКОЙ ОБЛАСТИ ЗА 1 полугодие 2023 год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28800"/>
            <a:ext cx="8064896" cy="79208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Бюджет муниципального образования «Шумячский район» Смоленской области за 1 </a:t>
            </a:r>
            <a:r>
              <a:rPr lang="ru-RU" sz="16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плоугодие</a:t>
            </a:r>
            <a:r>
              <a:rPr lang="ru-RU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2023 год по доходам исполнен в сумме  </a:t>
            </a:r>
            <a:r>
              <a:rPr lang="ru-RU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165 337,3</a:t>
            </a:r>
            <a:r>
              <a:rPr lang="ru-RU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 при плане </a:t>
            </a:r>
            <a:r>
              <a:rPr lang="ru-RU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314 732,3 </a:t>
            </a:r>
            <a:r>
              <a:rPr lang="ru-RU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 или 52,5</a:t>
            </a:r>
            <a:r>
              <a:rPr lang="ru-RU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%</a:t>
            </a:r>
            <a:r>
              <a:rPr lang="ru-RU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от плановых назначений.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63688" y="2348880"/>
            <a:ext cx="72008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По расходам исполнение на отчетную дату составило 150 363,6</a:t>
            </a:r>
            <a:r>
              <a:rPr lang="ru-RU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 при плане </a:t>
            </a:r>
            <a:r>
              <a:rPr lang="ru-RU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319 729,0 </a:t>
            </a:r>
            <a:r>
              <a:rPr lang="ru-RU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 или 47</a:t>
            </a:r>
            <a:r>
              <a:rPr lang="ru-RU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,0%.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5877272"/>
            <a:ext cx="842493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При запланированном дефиците бюджета в сумме 4 956,7 тыс. рублей на 01.07.2023 года бюджет исполнен с профицитом в размере 14 973,8 тыс. рублей.</a:t>
            </a:r>
          </a:p>
        </p:txBody>
      </p:sp>
      <p:sp>
        <p:nvSpPr>
          <p:cNvPr id="8" name="Блок-схема: магнитный диск 7"/>
          <p:cNvSpPr/>
          <p:nvPr/>
        </p:nvSpPr>
        <p:spPr>
          <a:xfrm>
            <a:off x="1619672" y="4437112"/>
            <a:ext cx="1728192" cy="1080120"/>
          </a:xfrm>
          <a:prstGeom prst="flowChartMagneticDisk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магнитный диск 9"/>
          <p:cNvSpPr/>
          <p:nvPr/>
        </p:nvSpPr>
        <p:spPr>
          <a:xfrm>
            <a:off x="5508104" y="2996952"/>
            <a:ext cx="2016224" cy="2448272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магнитный диск 10"/>
          <p:cNvSpPr/>
          <p:nvPr/>
        </p:nvSpPr>
        <p:spPr>
          <a:xfrm>
            <a:off x="7020272" y="4653136"/>
            <a:ext cx="1728192" cy="864096"/>
          </a:xfrm>
          <a:prstGeom prst="flowChartMagneticDis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 rot="19575284">
            <a:off x="5597335" y="4016167"/>
            <a:ext cx="190598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319 729,0</a:t>
            </a:r>
          </a:p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тыс.руб.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05595" y="4795964"/>
            <a:ext cx="1744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165 337,3</a:t>
            </a:r>
          </a:p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тыс.руб.</a:t>
            </a:r>
          </a:p>
        </p:txBody>
      </p:sp>
      <p:sp>
        <p:nvSpPr>
          <p:cNvPr id="18" name="TextBox 17"/>
          <p:cNvSpPr txBox="1"/>
          <p:nvPr/>
        </p:nvSpPr>
        <p:spPr>
          <a:xfrm rot="19179464">
            <a:off x="378108" y="4041077"/>
            <a:ext cx="190598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314 732,3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тыс.руб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47835" y="3140969"/>
            <a:ext cx="2091917" cy="338554"/>
          </a:xfrm>
          <a:prstGeom prst="rect">
            <a:avLst/>
          </a:prstGeom>
        </p:spPr>
        <p:txBody>
          <a:bodyPr wrap="square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ЗАПЛАНИРОВАНО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763688" y="4437112"/>
            <a:ext cx="1460080" cy="338554"/>
          </a:xfrm>
          <a:prstGeom prst="rect">
            <a:avLst/>
          </a:prstGeom>
        </p:spPr>
        <p:txBody>
          <a:bodyPr wrap="none">
            <a:spAutoFit/>
            <a:scene3d>
              <a:camera prst="perspectiveRelaxedModerately"/>
              <a:lightRig rig="threePt" dir="t"/>
            </a:scene3d>
          </a:bodyPr>
          <a:lstStyle/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ИСПОЛНЕНО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508104" y="3212976"/>
            <a:ext cx="2091917" cy="338554"/>
          </a:xfrm>
          <a:prstGeom prst="rect">
            <a:avLst/>
          </a:prstGeom>
        </p:spPr>
        <p:txBody>
          <a:bodyPr wrap="square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ЗАПЛАНИРОВАНО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164288" y="4643844"/>
            <a:ext cx="1460080" cy="338554"/>
          </a:xfrm>
          <a:prstGeom prst="rect">
            <a:avLst/>
          </a:prstGeom>
        </p:spPr>
        <p:txBody>
          <a:bodyPr wrap="none">
            <a:spAutoFit/>
            <a:scene3d>
              <a:camera prst="perspectiveRelaxedModerately"/>
              <a:lightRig rig="threePt" dir="t"/>
            </a:scene3d>
          </a:bodyPr>
          <a:lstStyle/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ИСПОЛНЕНО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20272" y="4941168"/>
            <a:ext cx="190598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150 363,6</a:t>
            </a:r>
          </a:p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тыс.руб.</a:t>
            </a:r>
          </a:p>
        </p:txBody>
      </p:sp>
      <p:sp>
        <p:nvSpPr>
          <p:cNvPr id="24" name="Пятиугольник 23"/>
          <p:cNvSpPr/>
          <p:nvPr/>
        </p:nvSpPr>
        <p:spPr>
          <a:xfrm>
            <a:off x="3059832" y="3645024"/>
            <a:ext cx="2304256" cy="288032"/>
          </a:xfrm>
          <a:prstGeom prst="homePlat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ПО РАСХОД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АМ</a:t>
            </a:r>
          </a:p>
        </p:txBody>
      </p:sp>
      <p:sp>
        <p:nvSpPr>
          <p:cNvPr id="25" name="Пятиугольник 24"/>
          <p:cNvSpPr/>
          <p:nvPr/>
        </p:nvSpPr>
        <p:spPr>
          <a:xfrm flipH="1">
            <a:off x="3059832" y="4149080"/>
            <a:ext cx="2304256" cy="288032"/>
          </a:xfrm>
          <a:prstGeom prst="homePlat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131840" y="4149080"/>
            <a:ext cx="2160240" cy="26161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ПО ДОХОДАМ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3284984"/>
            <a:ext cx="7772400" cy="13382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772400" cy="1362075"/>
          </a:xfrm>
        </p:spPr>
        <p:txBody>
          <a:bodyPr>
            <a:noAutofit/>
          </a:bodyPr>
          <a:lstStyle/>
          <a:p>
            <a:pPr algn="ctr"/>
            <a:r>
              <a:rPr lang="ru-RU" sz="9600" b="1" cap="none" dirty="0">
                <a:ln w="190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ДОХОДЫ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1181"/>
              </p:ext>
            </p:extLst>
          </p:nvPr>
        </p:nvGraphicFramePr>
        <p:xfrm>
          <a:off x="179512" y="2552074"/>
          <a:ext cx="8784976" cy="2530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0902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НАИМЕНОВАНИЕ ПОКАЗАТЕЛЯ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ПЛАН НА 2023 ГОД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ИСПОЛНЕНО НА 01.07.2023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%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6776">
                <a:tc>
                  <a:txBody>
                    <a:bodyPr/>
                    <a:lstStyle/>
                    <a:p>
                      <a:pPr algn="l"/>
                      <a:r>
                        <a:rPr lang="ru-RU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НАЛОГОВЫЕ и НЕНАЛОГОВЫЕ ДОХОДЫ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29 833,4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14 2743,0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47,7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3187">
                <a:tc>
                  <a:txBody>
                    <a:bodyPr/>
                    <a:lstStyle/>
                    <a:p>
                      <a:pPr algn="l"/>
                      <a:r>
                        <a:rPr lang="ru-RU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БЕЗВОЗМЕЗДНЫЕ ПОСТУПЛЕНИЯ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8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284 899,0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8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151 094,3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8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53,0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08912" cy="998984"/>
          </a:xfrm>
          <a:solidFill>
            <a:schemeClr val="accent3">
              <a:lumMod val="5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b="1" cap="none" dirty="0">
                <a:ln w="1905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СТРУКТУРА ДОХОДОВ МЕСТНОГО БЮДЖЕТА ЗА 1 полугодие 2023 год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2958135"/>
              </p:ext>
            </p:extLst>
          </p:nvPr>
        </p:nvGraphicFramePr>
        <p:xfrm>
          <a:off x="0" y="1196752"/>
          <a:ext cx="9144000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НАЛОГОВЫХ И НЕНАЛОГОВЫХ ДОХОДОВ МЕСТНОГО БЮДЖЕТА ЗА 1 полугодие 2023 года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1508257"/>
              </p:ext>
            </p:extLst>
          </p:nvPr>
        </p:nvGraphicFramePr>
        <p:xfrm>
          <a:off x="323527" y="1340768"/>
          <a:ext cx="8363273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54464</TotalTime>
  <Words>1247</Words>
  <Application>Microsoft Office PowerPoint</Application>
  <PresentationFormat>Экран (4:3)</PresentationFormat>
  <Paragraphs>284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Calibri</vt:lpstr>
      <vt:lpstr>Franklin Gothic Book</vt:lpstr>
      <vt:lpstr>Franklin Gothic Medium</vt:lpstr>
      <vt:lpstr>Times New Roman</vt:lpstr>
      <vt:lpstr>Trebuchet MS</vt:lpstr>
      <vt:lpstr>Wingdings 2</vt:lpstr>
      <vt:lpstr>Трек</vt:lpstr>
      <vt:lpstr>БЮДЖЕТ ДЛЯ ГРАЖДАН</vt:lpstr>
      <vt:lpstr>УВАЖАЕМЫЕ ЖИТЕЛИ ШУМЯЧСКОГО РАЙОНА!</vt:lpstr>
      <vt:lpstr>МЕСТНЫЙ БЮДЖЕТ</vt:lpstr>
      <vt:lpstr>ГЛОССАРИЙ</vt:lpstr>
      <vt:lpstr>ОСНОВНЫЕ ХАРАКТЕРИСТИКИ МЕСТНОГО БЮДЖЕТА МУНИЦИПАЛЬНОГО ОБРАЗОВАНИЯ «ШУМЯЧСКИЙ РАЙОН» СМОЛЕНСКОЙ ОБЛАСТИ ЗА 1 полугодие 2023 годА</vt:lpstr>
      <vt:lpstr>ИСПОЛНЕНИЕ БЮДЖЕТА МУНИЦИПАЛЬНОГО ОБРАЗОВАНИЯ «ШУМЯЧСКИЙ РАЙОН» СМОЛЕНСКОЙ ОБЛАСТИ ЗА 1 полугодие 2023 год</vt:lpstr>
      <vt:lpstr>ДОХОДЫ</vt:lpstr>
      <vt:lpstr>СТРУКТУРА ДОХОДОВ МЕСТНОГО БЮДЖЕТА ЗА 1 полугодие 2023 год</vt:lpstr>
      <vt:lpstr>СТРУКТУРА НАЛОГОВЫХ И НЕНАЛОГОВЫХ ДОХОДОВ МЕСТНОГО БЮДЖЕТА ЗА 1 полугодие 2023 года</vt:lpstr>
      <vt:lpstr>БЕЗВОЗМЕЗДНЫЕ ПОСТУПЛЕНИЯ ЗА 1 полугодие 2023 ГОДА</vt:lpstr>
      <vt:lpstr>МЕЖБЮДЖЕТНЫЕ ТРАНСФЕРТЫ </vt:lpstr>
      <vt:lpstr>МЕЖБЮДЖЕТНЫЕ ТРАНСФЕРТЫ БЮДЖЕТАМ БЮДЖЕТНОЙ СИСТЕМЫ </vt:lpstr>
      <vt:lpstr>ИНФОРМАЦИЯ ОБ ОБЪЕМЕ ДОХОДОВ МЕСТНОГО БЮДЖЕТА МУНИЦИПАЛЬНОГО ОБРАЗОВАНИЯ «ШУМЯЧСКИЙ РАЙОН» СМОЛЕНСКОЙ ОБЛАСТИ В РАСЧЕТЕ НА ДУШУ НАСЕЛЕНИЯ</vt:lpstr>
      <vt:lpstr>РАСХОДЫ</vt:lpstr>
      <vt:lpstr>РАСХОДЫ</vt:lpstr>
      <vt:lpstr>Презентация PowerPoint</vt:lpstr>
      <vt:lpstr>РАСХОДЫ В РАСЧЕТЕ НА ДУШУ НАСЕЛЕНИЯ ЗА 1 полугодие 2023 год</vt:lpstr>
      <vt:lpstr>ДЕФИЦИТ ( - )            -4 956,7</vt:lpstr>
      <vt:lpstr>КОНТАКТНАЯ ИНФОРМАЦИЯ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ИСПОЛНЕНИЕ БЮДЖЕТА</dc:title>
  <dc:creator>Тимофеева</dc:creator>
  <cp:lastModifiedBy>ADMIN</cp:lastModifiedBy>
  <cp:revision>778</cp:revision>
  <cp:lastPrinted>2023-08-15T09:42:19Z</cp:lastPrinted>
  <dcterms:created xsi:type="dcterms:W3CDTF">2017-04-19T10:14:44Z</dcterms:created>
  <dcterms:modified xsi:type="dcterms:W3CDTF">2023-08-30T12:43:02Z</dcterms:modified>
</cp:coreProperties>
</file>