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2021(факт)</c:v>
                </c:pt>
                <c:pt idx="1">
                  <c:v>2022(план)</c:v>
                </c:pt>
                <c:pt idx="2">
                  <c:v>2023(прогноз)</c:v>
                </c:pt>
                <c:pt idx="3">
                  <c:v>2024 (прогноз)</c:v>
                </c:pt>
                <c:pt idx="4">
                  <c:v>2025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283258.2</c:v>
                </c:pt>
                <c:pt idx="1">
                  <c:v>310713.8</c:v>
                </c:pt>
                <c:pt idx="2">
                  <c:v>314732.3</c:v>
                </c:pt>
                <c:pt idx="3">
                  <c:v>271513.59999999998</c:v>
                </c:pt>
                <c:pt idx="4">
                  <c:v>266138.90000000002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2021(факт)</c:v>
                </c:pt>
                <c:pt idx="1">
                  <c:v>2022(план)</c:v>
                </c:pt>
                <c:pt idx="2">
                  <c:v>2023(прогноз)</c:v>
                </c:pt>
                <c:pt idx="3">
                  <c:v>2024 (прогноз)</c:v>
                </c:pt>
                <c:pt idx="4">
                  <c:v>2025 (прогноз)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283585.90000000002</c:v>
                </c:pt>
                <c:pt idx="1">
                  <c:v>314557.2</c:v>
                </c:pt>
                <c:pt idx="2">
                  <c:v>319689</c:v>
                </c:pt>
                <c:pt idx="3">
                  <c:v>271513.59999999998</c:v>
                </c:pt>
                <c:pt idx="4">
                  <c:v>266138.90000000002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2021(факт)</c:v>
                </c:pt>
                <c:pt idx="1">
                  <c:v>2022(план)</c:v>
                </c:pt>
                <c:pt idx="2">
                  <c:v>2023(прогноз)</c:v>
                </c:pt>
                <c:pt idx="3">
                  <c:v>2024 (прогноз)</c:v>
                </c:pt>
                <c:pt idx="4">
                  <c:v>2025 (прогноз)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-327.70000000001164</c:v>
                </c:pt>
                <c:pt idx="1">
                  <c:v>-3843.4000000000233</c:v>
                </c:pt>
                <c:pt idx="2">
                  <c:v>-4956.7000000000116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99625</c:v>
                </c:pt>
                <c:pt idx="1">
                  <c:v>10801.4</c:v>
                </c:pt>
                <c:pt idx="2">
                  <c:v>128823.4</c:v>
                </c:pt>
                <c:pt idx="3">
                  <c:v>179.5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95034</c:v>
                </c:pt>
                <c:pt idx="1">
                  <c:v>3236.7</c:v>
                </c:pt>
                <c:pt idx="2">
                  <c:v>133395.20000000001</c:v>
                </c:pt>
                <c:pt idx="3">
                  <c:v>186.7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0410814214920086E-2"/>
                  <c:y val="-2.73119765679980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49690299170056107"/>
                  <c:y val="6.03868562697723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0.10123680196322159"/>
                  <c:y val="7.79095053032657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7265581713083583"/>
                  <c:y val="0.173833947239956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1481290105972426"/>
                  <c:y val="-0.30340195139888293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2110836824184348"/>
                  <c:y val="-0.234742254315838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-7.180576216024244E-2"/>
                  <c:y val="1.0323299499787615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6217530719003715"/>
                  <c:y val="0.1302802837706757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2.445269569385692E-2"/>
                  <c:y val="-0.1540757165589952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2799240406345984"/>
                  <c:y val="-9.65874293901730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46633851696810735"/>
                  <c:y val="3.39903507826516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dLbl>
              <c:idx val="16"/>
              <c:layout>
                <c:manualLayout>
                  <c:x val="0.17382727783486698"/>
                  <c:y val="-0.166803554107257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6-4986-81E6-25C5FE06BDF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7"/>
                <c:pt idx="0">
                  <c:v>175976.8</c:v>
                </c:pt>
                <c:pt idx="1">
                  <c:v>59750.1</c:v>
                </c:pt>
                <c:pt idx="2">
                  <c:v>32718.799999999999</c:v>
                </c:pt>
                <c:pt idx="3">
                  <c:v>34096.6</c:v>
                </c:pt>
                <c:pt idx="4">
                  <c:v>575.5</c:v>
                </c:pt>
                <c:pt idx="5">
                  <c:v>6349.1</c:v>
                </c:pt>
                <c:pt idx="6">
                  <c:v>3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295.89999999999998</c:v>
                </c:pt>
                <c:pt idx="12">
                  <c:v>3098.5</c:v>
                </c:pt>
                <c:pt idx="13">
                  <c:v>1125.0999999999999</c:v>
                </c:pt>
                <c:pt idx="14">
                  <c:v>61</c:v>
                </c:pt>
                <c:pt idx="15">
                  <c:v>422</c:v>
                </c:pt>
                <c:pt idx="16">
                  <c:v>5004.5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7"/>
                <c:pt idx="0">
                  <c:v>55.080724244253872</c:v>
                </c:pt>
                <c:pt idx="1">
                  <c:v>18.701776493643443</c:v>
                </c:pt>
                <c:pt idx="2">
                  <c:v>10.240981768067686</c:v>
                </c:pt>
                <c:pt idx="3">
                  <c:v>10.672233057236106</c:v>
                </c:pt>
                <c:pt idx="4">
                  <c:v>0.18013145370621642</c:v>
                </c:pt>
                <c:pt idx="5">
                  <c:v>1.9872677892721784</c:v>
                </c:pt>
                <c:pt idx="6" formatCode="0.000">
                  <c:v>9.3899975867706208E-4</c:v>
                </c:pt>
                <c:pt idx="7" formatCode="0.000">
                  <c:v>1.5649995977951034E-3</c:v>
                </c:pt>
                <c:pt idx="8" formatCode="0.000">
                  <c:v>9.3899975867706208E-4</c:v>
                </c:pt>
                <c:pt idx="9" formatCode="0.000">
                  <c:v>9.3899975867706208E-4</c:v>
                </c:pt>
                <c:pt idx="10" formatCode="0.000">
                  <c:v>3.1299991955902067E-4</c:v>
                </c:pt>
                <c:pt idx="11" formatCode="0.000">
                  <c:v>9.2616676197514222E-2</c:v>
                </c:pt>
                <c:pt idx="12">
                  <c:v>0.96983025075362572</c:v>
                </c:pt>
                <c:pt idx="13">
                  <c:v>0.35215620949585419</c:v>
                </c:pt>
                <c:pt idx="14">
                  <c:v>1.9092995093100265E-2</c:v>
                </c:pt>
                <c:pt idx="15">
                  <c:v>0.13208596605390674</c:v>
                </c:pt>
                <c:pt idx="16">
                  <c:v>1.5664080974331192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6683735205729756E-2"/>
                  <c:y val="8.856738919566617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0.14640214312537661"/>
                  <c:y val="-0.1403847007284461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31555473722309718"/>
                  <c:y val="-0.314207553270399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2.821112201142878E-2"/>
                  <c:y val="-0.308194702440199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10145088646753049"/>
                  <c:y val="-8.33685722074645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4257244425554873"/>
                  <c:y val="-0.313466427443844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3300710008529417"/>
                  <c:y val="-0.180394083673042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23367645075304369"/>
                  <c:y val="-0.324537351093303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6725814637024273"/>
                  <c:y val="-0.170440554608103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47314494867308837"/>
                  <c:y val="5.456213981855413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dLbl>
              <c:idx val="15"/>
              <c:layout>
                <c:manualLayout>
                  <c:x val="0.19003941823354692"/>
                  <c:y val="-9.18232075722898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B-45F4-A3E6-0A22D670C8C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9"/>
                <c:pt idx="0">
                  <c:v>141340.4</c:v>
                </c:pt>
                <c:pt idx="1">
                  <c:v>54389.3</c:v>
                </c:pt>
                <c:pt idx="2">
                  <c:v>32787.1</c:v>
                </c:pt>
                <c:pt idx="3">
                  <c:v>23868.7</c:v>
                </c:pt>
                <c:pt idx="4">
                  <c:v>338.4</c:v>
                </c:pt>
                <c:pt idx="5">
                  <c:v>4347.3999999999996</c:v>
                </c:pt>
                <c:pt idx="6">
                  <c:v>2503.6999999999998</c:v>
                </c:pt>
                <c:pt idx="7">
                  <c:v>1116.2</c:v>
                </c:pt>
                <c:pt idx="8">
                  <c:v>7522.6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9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8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9"/>
                <c:pt idx="0">
                  <c:v>52.696915669514389</c:v>
                </c:pt>
                <c:pt idx="1">
                  <c:v>20.278337654512928</c:v>
                </c:pt>
                <c:pt idx="2">
                  <c:v>12.224240512605986</c:v>
                </c:pt>
                <c:pt idx="3">
                  <c:v>8.8991319611444286</c:v>
                </c:pt>
                <c:pt idx="4">
                  <c:v>0.12616800477827761</c:v>
                </c:pt>
                <c:pt idx="5">
                  <c:v>1.6208711110315723</c:v>
                </c:pt>
                <c:pt idx="6" formatCode="0">
                  <c:v>0.93347173038821996</c:v>
                </c:pt>
                <c:pt idx="7">
                  <c:v>0.41616054058366869</c:v>
                </c:pt>
                <c:pt idx="8">
                  <c:v>2.8047028154405176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5.9418578022824686E-2"/>
                  <c:y val="3.50655855147622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6.4360230595089427E-2"/>
                  <c:y val="0.1188500504016280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4898401437677541"/>
                  <c:y val="-7.326463073675201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0.1048103150644655"/>
                  <c:y val="-0.1605136528183702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4.9058950018000078E-2"/>
                  <c:y val="-0.255833433713934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3771070039231429"/>
                  <c:y val="-0.2457949509614348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46205961665167467"/>
                  <c:y val="-0.3484668712317650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1969116521161995"/>
                  <c:y val="-0.20806743040454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495839482956205"/>
                  <c:y val="4.30372845251152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0.37316663610049383"/>
                  <c:y val="-0.3188974406116665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0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7">
                  <c:v>Обеспечение деятельности законодательного и исполнительного органов власти</c:v>
                </c:pt>
                <c:pt idx="8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9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0"/>
                <c:pt idx="0">
                  <c:v>138847.5</c:v>
                </c:pt>
                <c:pt idx="1">
                  <c:v>48041.9</c:v>
                </c:pt>
                <c:pt idx="2">
                  <c:v>32988.300000000003</c:v>
                </c:pt>
                <c:pt idx="3">
                  <c:v>23434.799999999999</c:v>
                </c:pt>
                <c:pt idx="4">
                  <c:v>451.7</c:v>
                </c:pt>
                <c:pt idx="5">
                  <c:v>4576.2</c:v>
                </c:pt>
                <c:pt idx="7">
                  <c:v>2615.1999999999998</c:v>
                </c:pt>
                <c:pt idx="8">
                  <c:v>1160.8</c:v>
                </c:pt>
                <c:pt idx="9">
                  <c:v>7522.5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0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7">
                  <c:v>Обеспечение деятельности законодательного и исполнительного органов власти</c:v>
                </c:pt>
                <c:pt idx="8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9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0"/>
                <c:pt idx="0">
                  <c:v>53.477156158033324</c:v>
                </c:pt>
                <c:pt idx="1">
                  <c:v>18.503352155628448</c:v>
                </c:pt>
                <c:pt idx="2">
                  <c:v>12.705453612690548</c:v>
                </c:pt>
                <c:pt idx="3">
                  <c:v>9.0259202299809456</c:v>
                </c:pt>
                <c:pt idx="4">
                  <c:v>0.17397239011565677</c:v>
                </c:pt>
                <c:pt idx="5">
                  <c:v>1.7625247988648847</c:v>
                </c:pt>
                <c:pt idx="7">
                  <c:v>1.0072450622768774</c:v>
                </c:pt>
                <c:pt idx="8">
                  <c:v>0.44708246722659806</c:v>
                </c:pt>
                <c:pt idx="9">
                  <c:v>2.8972931251827054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39090</c:v>
                </c:pt>
                <c:pt idx="1">
                  <c:v>8284.1</c:v>
                </c:pt>
                <c:pt idx="2">
                  <c:v>424.1</c:v>
                </c:pt>
                <c:pt idx="3">
                  <c:v>173468.5</c:v>
                </c:pt>
                <c:pt idx="4">
                  <c:v>52373.1</c:v>
                </c:pt>
                <c:pt idx="5">
                  <c:v>18624.900000000001</c:v>
                </c:pt>
                <c:pt idx="6">
                  <c:v>200</c:v>
                </c:pt>
                <c:pt idx="7">
                  <c:v>1</c:v>
                </c:pt>
                <c:pt idx="8">
                  <c:v>27223.3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12.227508609930277</c:v>
                </c:pt>
                <c:pt idx="1">
                  <c:v>2.5912996693661658</c:v>
                </c:pt>
                <c:pt idx="2" formatCode="0.00">
                  <c:v>0.1326601791115741</c:v>
                </c:pt>
                <c:pt idx="3">
                  <c:v>54.261641783107976</c:v>
                </c:pt>
                <c:pt idx="4">
                  <c:v>16.382515507258617</c:v>
                </c:pt>
                <c:pt idx="5">
                  <c:v>5.8259433386822836</c:v>
                </c:pt>
                <c:pt idx="6">
                  <c:v>6.2560801278742778E-2</c:v>
                </c:pt>
                <c:pt idx="7" formatCode="0.0000">
                  <c:v>3.1280400639371398E-4</c:v>
                </c:pt>
                <c:pt idx="8">
                  <c:v>8.5155573072579926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32651.1</c:v>
                </c:pt>
                <c:pt idx="1">
                  <c:v>5477.6</c:v>
                </c:pt>
                <c:pt idx="2">
                  <c:v>137660.79999999999</c:v>
                </c:pt>
                <c:pt idx="3">
                  <c:v>48007.5</c:v>
                </c:pt>
                <c:pt idx="4">
                  <c:v>17141.099999999999</c:v>
                </c:pt>
                <c:pt idx="5">
                  <c:v>1</c:v>
                </c:pt>
                <c:pt idx="6">
                  <c:v>27274.6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7"/>
                <c:pt idx="0">
                  <c:v>12.173539233827354</c:v>
                </c:pt>
                <c:pt idx="1">
                  <c:v>2.0422521295519207</c:v>
                </c:pt>
                <c:pt idx="2">
                  <c:v>51.325044171867432</c:v>
                </c:pt>
                <c:pt idx="3">
                  <c:v>17.898973840635286</c:v>
                </c:pt>
                <c:pt idx="4">
                  <c:v>6.3908368588181732</c:v>
                </c:pt>
                <c:pt idx="5" formatCode="0.0000">
                  <c:v>3.7283703256023087E-4</c:v>
                </c:pt>
                <c:pt idx="6">
                  <c:v>10.168980928267272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7"/>
                <c:pt idx="0">
                  <c:v>33724</c:v>
                </c:pt>
                <c:pt idx="1">
                  <c:v>4576.2</c:v>
                </c:pt>
                <c:pt idx="2">
                  <c:v>135126.70000000001</c:v>
                </c:pt>
                <c:pt idx="3">
                  <c:v>41660.1</c:v>
                </c:pt>
                <c:pt idx="4">
                  <c:v>17295.599999999999</c:v>
                </c:pt>
                <c:pt idx="5">
                  <c:v>1</c:v>
                </c:pt>
                <c:pt idx="6">
                  <c:v>27255.3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и муниципального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7"/>
                <c:pt idx="0">
                  <c:v>12.988808687758265</c:v>
                </c:pt>
                <c:pt idx="1">
                  <c:v>1.7625247988648847</c:v>
                </c:pt>
                <c:pt idx="2">
                  <c:v>52.044088925041663</c:v>
                </c:pt>
                <c:pt idx="3">
                  <c:v>16.04539997665989</c:v>
                </c:pt>
                <c:pt idx="4">
                  <c:v>6.6614055135805916</c:v>
                </c:pt>
                <c:pt idx="5">
                  <c:v>3.8515029912697976E-4</c:v>
                </c:pt>
                <c:pt idx="6">
                  <c:v>10.497386947795571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2179.9</c:v>
                </c:pt>
                <c:pt idx="1">
                  <c:v>4461.7</c:v>
                </c:pt>
                <c:pt idx="2">
                  <c:v>7436.1</c:v>
                </c:pt>
                <c:pt idx="3" formatCode="#,##0.00">
                  <c:v>7436.1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29833.4</c:v>
                </c:pt>
                <c:pt idx="1">
                  <c:v>284898.90000000002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9.478976260142348</c:v>
                </c:pt>
                <c:pt idx="1">
                  <c:v>90.52102373985764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12%</a:t>
                    </a:r>
                  </a:p>
                  <a:p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32084.400000000001</c:v>
                </c:pt>
                <c:pt idx="1">
                  <c:v>240433.2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11.773331337131985</c:v>
                </c:pt>
                <c:pt idx="1">
                  <c:v>88.226668662868008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34286.300000000003</c:v>
                </c:pt>
                <c:pt idx="1">
                  <c:v>232856.5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12.834446595603552</c:v>
                </c:pt>
                <c:pt idx="1">
                  <c:v>87.165553404396462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00F27F9D-36BF-42C3-A9CD-DFC0449FBB4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73,0%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21749.599999999999</c:v>
                </c:pt>
                <c:pt idx="1">
                  <c:v>4137.8999999999996</c:v>
                </c:pt>
                <c:pt idx="2">
                  <c:v>1383.1</c:v>
                </c:pt>
                <c:pt idx="3">
                  <c:v>5.2</c:v>
                </c:pt>
                <c:pt idx="4">
                  <c:v>91.8</c:v>
                </c:pt>
                <c:pt idx="5">
                  <c:v>401.2</c:v>
                </c:pt>
                <c:pt idx="6" formatCode="General">
                  <c:v>1214.5999999999999</c:v>
                </c:pt>
                <c:pt idx="7">
                  <c:v>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72.903524237934676</c:v>
                </c:pt>
                <c:pt idx="1">
                  <c:v>13.870024871452802</c:v>
                </c:pt>
                <c:pt idx="3">
                  <c:v>1.7430128647757212E-2</c:v>
                </c:pt>
                <c:pt idx="4">
                  <c:v>0.30770880958925234</c:v>
                </c:pt>
                <c:pt idx="5">
                  <c:v>1.3448014641308066</c:v>
                </c:pt>
                <c:pt idx="6">
                  <c:v>4.0712758183780595</c:v>
                </c:pt>
                <c:pt idx="7">
                  <c:v>2.8491556443449291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-0.1981253358986759"/>
                  <c:y val="0.14337895412671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23201.7</c:v>
                </c:pt>
                <c:pt idx="1">
                  <c:v>4347.3999999999996</c:v>
                </c:pt>
                <c:pt idx="2">
                  <c:v>4.4000000000000004</c:v>
                </c:pt>
                <c:pt idx="3">
                  <c:v>1403.8</c:v>
                </c:pt>
                <c:pt idx="4">
                  <c:v>96.6</c:v>
                </c:pt>
                <c:pt idx="5">
                  <c:v>417.3</c:v>
                </c:pt>
                <c:pt idx="6" formatCode="General">
                  <c:v>1263.2</c:v>
                </c:pt>
                <c:pt idx="7">
                  <c:v>1350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72.314582787896924</c:v>
                </c:pt>
                <c:pt idx="1">
                  <c:v>13.549887172582315</c:v>
                </c:pt>
                <c:pt idx="3">
                  <c:v>4.3753350537956139</c:v>
                </c:pt>
                <c:pt idx="4">
                  <c:v>0.30108089912854846</c:v>
                </c:pt>
                <c:pt idx="5">
                  <c:v>1.3006320828814004</c:v>
                </c:pt>
                <c:pt idx="6">
                  <c:v>3.9371158569273548</c:v>
                </c:pt>
                <c:pt idx="7">
                  <c:v>4.207652317013876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-0.28981664563038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22429760286136485"/>
                  <c:y val="3.95593289648000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1.6438971805739506E-3"/>
                  <c:y val="0.146864420672684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#,##0.0</c:formatCode>
                <c:ptCount val="8"/>
                <c:pt idx="0">
                  <c:v>25074.799999999999</c:v>
                </c:pt>
                <c:pt idx="1">
                  <c:v>4576.2</c:v>
                </c:pt>
                <c:pt idx="2">
                  <c:v>1431.8</c:v>
                </c:pt>
                <c:pt idx="3">
                  <c:v>3.7</c:v>
                </c:pt>
                <c:pt idx="4">
                  <c:v>102</c:v>
                </c:pt>
                <c:pt idx="5">
                  <c:v>434</c:v>
                </c:pt>
                <c:pt idx="6" formatCode="General">
                  <c:v>1313.8</c:v>
                </c:pt>
                <c:pt idx="7">
                  <c:v>1350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#,##0.0</c:formatCode>
                <c:ptCount val="8"/>
                <c:pt idx="0">
                  <c:v>73.133583967940538</c:v>
                </c:pt>
                <c:pt idx="1">
                  <c:v>13.347021988374363</c:v>
                </c:pt>
                <c:pt idx="4">
                  <c:v>0.2974949177951543</c:v>
                </c:pt>
                <c:pt idx="5">
                  <c:v>1.2658117090499703</c:v>
                </c:pt>
                <c:pt idx="6">
                  <c:v>3.8318512058752328</c:v>
                </c:pt>
                <c:pt idx="7">
                  <c:v>3.937432735524101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  <c:pt idx="4">
                  <c:v>Возврат остатков субсидий, субвенций и иных межбюджетных трансфертов, имеющихцелевое назначение, прошлых лет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150022</c:v>
                </c:pt>
                <c:pt idx="1">
                  <c:v>7371.9</c:v>
                </c:pt>
                <c:pt idx="2">
                  <c:v>128088.5</c:v>
                </c:pt>
                <c:pt idx="3">
                  <c:v>171.1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</dgm:pt>
  </dgm:ptLst>
  <dgm:cxnLst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</dgm:pt>
    <dgm:pt modelId="{1919DEE5-D4AF-45ED-AFBD-7306775A237B}" type="pres">
      <dgm:prSet presAssocID="{FB3F6466-50AE-483F-8CAE-746CA4D3900C}" presName="sibTrans" presStyleLbl="bgSibTrans2D1" presStyleIdx="0" presStyleCnt="8"/>
      <dgm:spPr/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</dgm:pt>
    <dgm:pt modelId="{3742F308-6AE4-4884-95AB-9E24FBA609AA}" type="pres">
      <dgm:prSet presAssocID="{F094653E-7D55-4304-8FA8-66F8CE05AD89}" presName="sibTrans" presStyleLbl="bgSibTrans2D1" presStyleIdx="1" presStyleCnt="8"/>
      <dgm:spPr/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</dgm:pt>
    <dgm:pt modelId="{FE3B92D7-FA56-488B-A0E9-64BBFF21AF8F}" type="pres">
      <dgm:prSet presAssocID="{4E9B9014-5E0F-4F14-BF4C-2640FB4F8456}" presName="sibTrans" presStyleLbl="bgSibTrans2D1" presStyleIdx="2" presStyleCnt="8"/>
      <dgm:spPr/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</dgm:pt>
    <dgm:pt modelId="{2F7EFA9F-E1EA-4929-884C-71FF12A976AA}" type="pres">
      <dgm:prSet presAssocID="{C6761051-97EB-4457-A24B-B84E1BCC30B6}" presName="sibTrans" presStyleLbl="bgSibTrans2D1" presStyleIdx="3" presStyleCnt="8"/>
      <dgm:spPr/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</dgm:pt>
    <dgm:pt modelId="{1FCB81FA-A751-4DBD-A10B-A0B4008615F0}" type="pres">
      <dgm:prSet presAssocID="{24530E91-78D3-46CD-8F72-50B1B73AD46D}" presName="sibTrans" presStyleLbl="bgSibTrans2D1" presStyleIdx="4" presStyleCnt="8"/>
      <dgm:spPr/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</dgm:pt>
    <dgm:pt modelId="{21CEF79E-0950-4CAC-9521-F59DDA417A32}" type="pres">
      <dgm:prSet presAssocID="{7BCE15B5-95AD-4426-83DE-51AA730CF2DE}" presName="sibTrans" presStyleLbl="bgSibTrans2D1" presStyleIdx="5" presStyleCnt="8"/>
      <dgm:spPr/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</dgm:pt>
    <dgm:pt modelId="{6ED5444B-3DCB-48E6-B204-62C2CB468506}" type="pres">
      <dgm:prSet presAssocID="{5DBD59E5-1BE7-43C3-86F2-3BFF4A95CD88}" presName="sibTrans" presStyleLbl="bgSibTrans2D1" presStyleIdx="6" presStyleCnt="8"/>
      <dgm:spPr/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</dgm:pt>
    <dgm:pt modelId="{F6707164-C0EA-4E4F-8E15-104EA07BB968}" type="pres">
      <dgm:prSet presAssocID="{50430D09-E35B-4A9F-80E1-8CC999C873C1}" presName="sibTrans" presStyleLbl="bgSibTrans2D1" presStyleIdx="7" presStyleCnt="8"/>
      <dgm:spPr/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</dgm:pt>
  </dgm:ptLst>
  <dgm:cxnLst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</dgm:pt>
    <dgm:pt modelId="{5E84E6ED-DD37-4538-B65A-98B65FA37059}" type="pres">
      <dgm:prSet presAssocID="{39C143C4-BBED-4BF4-9D10-DB2246FC30CE}" presName="sibTrans" presStyleLbl="bgSibTrans2D1" presStyleIdx="0" presStyleCnt="9"/>
      <dgm:spPr/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</dgm:pt>
    <dgm:pt modelId="{43F4D91C-F0A9-47B6-A23B-CEAAB4A924B7}" type="pres">
      <dgm:prSet presAssocID="{3162859A-C7AE-44B3-9FEB-CAE11B4C2D8E}" presName="sibTrans" presStyleLbl="bgSibTrans2D1" presStyleIdx="1" presStyleCnt="9"/>
      <dgm:spPr/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</dgm:pt>
    <dgm:pt modelId="{5A85D658-0E20-47DF-BEF9-75E3C6BAC908}" type="pres">
      <dgm:prSet presAssocID="{62771646-6A67-4FC5-8881-80357E750AE7}" presName="sibTrans" presStyleLbl="bgSibTrans2D1" presStyleIdx="2" presStyleCnt="9"/>
      <dgm:spPr/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</dgm:pt>
    <dgm:pt modelId="{F23FE025-E973-4C8F-91B5-A819FFFC53F6}" type="pres">
      <dgm:prSet presAssocID="{42B45FD9-0904-4A0D-B95B-62E8183C7FA7}" presName="sibTrans" presStyleLbl="bgSibTrans2D1" presStyleIdx="3" presStyleCnt="9"/>
      <dgm:spPr/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</dgm:pt>
    <dgm:pt modelId="{38035130-4BFA-4AC4-AED3-0D4820F00515}" type="pres">
      <dgm:prSet presAssocID="{95E0281D-CF42-4571-A4F4-1AC8199A51D3}" presName="sibTrans" presStyleLbl="bgSibTrans2D1" presStyleIdx="5" presStyleCnt="9"/>
      <dgm:spPr/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</dgm:pt>
    <dgm:pt modelId="{555815C8-B2E2-4816-8285-0505A35447EF}" type="pres">
      <dgm:prSet presAssocID="{6E459569-B2E7-4D92-994D-BE8441B00239}" presName="sibTrans" presStyleLbl="bgSibTrans2D1" presStyleIdx="6" presStyleCnt="9"/>
      <dgm:spPr/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</dgm:pt>
    <dgm:pt modelId="{DB89C081-2B3F-4D73-8130-83AE845EDAF6}" type="pres">
      <dgm:prSet presAssocID="{98ECCD5E-7478-40A4-843A-A1D974594692}" presName="sibTrans" presStyleLbl="bgSibTrans2D1" presStyleIdx="7" presStyleCnt="9"/>
      <dgm:spPr/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</dgm:pt>
  </dgm:ptLst>
  <dgm:cxnLst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</dgm:pt>
  </dgm:ptLst>
  <dgm:cxnLst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</dgm:pt>
  </dgm:ptLst>
  <dgm:cxnLst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</dgm:pt>
    <dgm:pt modelId="{872A40FE-051E-4818-98C4-819481C269AF}" type="pres">
      <dgm:prSet presAssocID="{B6D9DDBB-DD19-4B43-9E77-982F5B9A0EA2}" presName="sibTrans" presStyleLbl="sibTrans2D1" presStyleIdx="0" presStyleCnt="8"/>
      <dgm:spPr/>
    </dgm:pt>
    <dgm:pt modelId="{E63777ED-B307-4248-98CF-B2ACA97C678B}" type="pres">
      <dgm:prSet presAssocID="{B6D9DDBB-DD19-4B43-9E77-982F5B9A0EA2}" presName="connectorText" presStyleLbl="sibTrans2D1" presStyleIdx="0" presStyleCnt="8"/>
      <dgm:spPr/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</dgm:pt>
    <dgm:pt modelId="{7A292E1E-1FCB-4EAE-BE91-DB4C97085CC9}" type="pres">
      <dgm:prSet presAssocID="{A6C01D68-5E71-463C-A25D-536566D18D13}" presName="sibTrans" presStyleLbl="sibTrans2D1" presStyleIdx="1" presStyleCnt="8"/>
      <dgm:spPr/>
    </dgm:pt>
    <dgm:pt modelId="{7688F0FC-C150-4E4A-82C9-6DAD3A517370}" type="pres">
      <dgm:prSet presAssocID="{A6C01D68-5E71-463C-A25D-536566D18D13}" presName="connectorText" presStyleLbl="sibTrans2D1" presStyleIdx="1" presStyleCnt="8"/>
      <dgm:spPr/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</dgm:pt>
    <dgm:pt modelId="{AA7A5C9B-9869-4E14-91C9-DBA523B916A9}" type="pres">
      <dgm:prSet presAssocID="{96019099-38D7-46F1-888C-1BC754211D6E}" presName="sibTrans" presStyleLbl="sibTrans2D1" presStyleIdx="2" presStyleCnt="8"/>
      <dgm:spPr/>
    </dgm:pt>
    <dgm:pt modelId="{92492E15-BEF2-4C21-8833-8D329D13BDDA}" type="pres">
      <dgm:prSet presAssocID="{96019099-38D7-46F1-888C-1BC754211D6E}" presName="connectorText" presStyleLbl="sibTrans2D1" presStyleIdx="2" presStyleCnt="8"/>
      <dgm:spPr/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</dgm:pt>
    <dgm:pt modelId="{3B364FEE-0B2F-4ED7-9D8A-7ACCCE4EDD31}" type="pres">
      <dgm:prSet presAssocID="{221B80F7-2FEB-40C4-8D41-6F3893CE4A89}" presName="sibTrans" presStyleLbl="sibTrans2D1" presStyleIdx="3" presStyleCnt="8"/>
      <dgm:spPr/>
    </dgm:pt>
    <dgm:pt modelId="{91E569AA-D9AA-4337-83C3-5A6513F076EF}" type="pres">
      <dgm:prSet presAssocID="{221B80F7-2FEB-40C4-8D41-6F3893CE4A89}" presName="connectorText" presStyleLbl="sibTrans2D1" presStyleIdx="3" presStyleCnt="8"/>
      <dgm:spPr/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</dgm:pt>
    <dgm:pt modelId="{B32849FD-81E2-4C8E-ABAF-2A74D7107F59}" type="pres">
      <dgm:prSet presAssocID="{0378111B-D46E-4864-B727-214E0B20E52E}" presName="sibTrans" presStyleLbl="sibTrans2D1" presStyleIdx="4" presStyleCnt="8"/>
      <dgm:spPr/>
    </dgm:pt>
    <dgm:pt modelId="{DE6A0A0B-2D76-41C0-A82F-C1F255709D45}" type="pres">
      <dgm:prSet presAssocID="{0378111B-D46E-4864-B727-214E0B20E52E}" presName="connectorText" presStyleLbl="sibTrans2D1" presStyleIdx="4" presStyleCnt="8"/>
      <dgm:spPr/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</dgm:pt>
    <dgm:pt modelId="{A87596D6-F2FA-4A40-B6F3-5292BA5781DB}" type="pres">
      <dgm:prSet presAssocID="{420106E7-21E1-4649-B337-BDE600FFBF70}" presName="sibTrans" presStyleLbl="sibTrans2D1" presStyleIdx="5" presStyleCnt="8"/>
      <dgm:spPr/>
    </dgm:pt>
    <dgm:pt modelId="{960DDA8B-5794-4773-AA34-4A1C321AE13C}" type="pres">
      <dgm:prSet presAssocID="{420106E7-21E1-4649-B337-BDE600FFBF70}" presName="connectorText" presStyleLbl="sibTrans2D1" presStyleIdx="5" presStyleCnt="8"/>
      <dgm:spPr/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</dgm:pt>
    <dgm:pt modelId="{2AB5BC4A-55BE-4BB9-96B6-6AA60C6411CB}" type="pres">
      <dgm:prSet presAssocID="{51EF32B1-1403-46D1-9D06-B6AFCE91F12A}" presName="sibTrans" presStyleLbl="sibTrans2D1" presStyleIdx="6" presStyleCnt="8"/>
      <dgm:spPr/>
    </dgm:pt>
    <dgm:pt modelId="{67A829AE-0E37-418B-9F19-767E0C021429}" type="pres">
      <dgm:prSet presAssocID="{51EF32B1-1403-46D1-9D06-B6AFCE91F12A}" presName="connectorText" presStyleLbl="sibTrans2D1" presStyleIdx="6" presStyleCnt="8"/>
      <dgm:spPr/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</dgm:pt>
    <dgm:pt modelId="{E54856D4-0159-47D6-9946-853FA7368F3F}" type="pres">
      <dgm:prSet presAssocID="{101FF8DF-A271-41EA-90EA-B6A412B6EFEC}" presName="sibTrans" presStyleLbl="sibTrans2D1" presStyleIdx="7" presStyleCnt="8"/>
      <dgm:spPr/>
    </dgm:pt>
    <dgm:pt modelId="{F883E2F9-0EFD-43AF-874F-170964163412}" type="pres">
      <dgm:prSet presAssocID="{101FF8DF-A271-41EA-90EA-B6A412B6EFEC}" presName="connectorText" presStyleLbl="sibTrans2D1" presStyleIdx="7" presStyleCnt="8"/>
      <dgm:spPr/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</dgm:pt>
  </dgm:ptLst>
  <dgm:cxnLst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</dgm:pt>
    <dgm:pt modelId="{B7DA8343-7A9C-4586-AF3B-01DFD4F9F8B9}" type="pres">
      <dgm:prSet presAssocID="{490272B9-C638-4869-A72E-7FA1614615C1}" presName="sibTrans" presStyleLbl="sibTrans1D1" presStyleIdx="0" presStyleCnt="8"/>
      <dgm:spPr/>
    </dgm:pt>
    <dgm:pt modelId="{198874CB-F80C-4EA6-BECF-040BC92E900C}" type="pres">
      <dgm:prSet presAssocID="{490272B9-C638-4869-A72E-7FA1614615C1}" presName="connectorText" presStyleLbl="sibTrans1D1" presStyleIdx="0" presStyleCnt="8"/>
      <dgm:spPr/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</dgm:pt>
    <dgm:pt modelId="{ECD1A819-A050-498C-B93E-C67D728974F9}" type="pres">
      <dgm:prSet presAssocID="{7254B380-BE5B-4108-82A1-FACB7052DB48}" presName="sibTrans" presStyleLbl="sibTrans1D1" presStyleIdx="1" presStyleCnt="8"/>
      <dgm:spPr/>
    </dgm:pt>
    <dgm:pt modelId="{E42D524B-2F2D-4793-A269-A297064AF8BC}" type="pres">
      <dgm:prSet presAssocID="{7254B380-BE5B-4108-82A1-FACB7052DB48}" presName="connectorText" presStyleLbl="sibTrans1D1" presStyleIdx="1" presStyleCnt="8"/>
      <dgm:spPr/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</dgm:pt>
    <dgm:pt modelId="{D0BC5BD7-BC8C-4882-BAD6-DAEE64DDC556}" type="pres">
      <dgm:prSet presAssocID="{8EBFC15C-15F3-403A-9CF9-2C20C275DFE1}" presName="sibTrans" presStyleLbl="sibTrans1D1" presStyleIdx="2" presStyleCnt="8"/>
      <dgm:spPr/>
    </dgm:pt>
    <dgm:pt modelId="{50E16472-6437-46FE-827F-5980936E3238}" type="pres">
      <dgm:prSet presAssocID="{8EBFC15C-15F3-403A-9CF9-2C20C275DFE1}" presName="connectorText" presStyleLbl="sibTrans1D1" presStyleIdx="2" presStyleCnt="8"/>
      <dgm:spPr/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</dgm:pt>
    <dgm:pt modelId="{79347163-590F-46EA-B3F0-7150F73EE9CB}" type="pres">
      <dgm:prSet presAssocID="{BA42CD56-826C-4FED-8417-C3D53BC5C358}" presName="sibTrans" presStyleLbl="sibTrans1D1" presStyleIdx="3" presStyleCnt="8"/>
      <dgm:spPr/>
    </dgm:pt>
    <dgm:pt modelId="{DFFA9AAA-18FF-4F8A-8A32-7CCF9B772526}" type="pres">
      <dgm:prSet presAssocID="{BA42CD56-826C-4FED-8417-C3D53BC5C358}" presName="connectorText" presStyleLbl="sibTrans1D1" presStyleIdx="3" presStyleCnt="8"/>
      <dgm:spPr/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</dgm:pt>
    <dgm:pt modelId="{21DEEADA-D45B-45ED-8890-B96CB18D3E84}" type="pres">
      <dgm:prSet presAssocID="{894217CD-923B-4FB3-9A9A-9C1D410B22E2}" presName="sibTrans" presStyleLbl="sibTrans1D1" presStyleIdx="4" presStyleCnt="8"/>
      <dgm:spPr/>
    </dgm:pt>
    <dgm:pt modelId="{9C31BAB8-89C4-462D-B9C8-DDA4BDD7A8DD}" type="pres">
      <dgm:prSet presAssocID="{894217CD-923B-4FB3-9A9A-9C1D410B22E2}" presName="connectorText" presStyleLbl="sibTrans1D1" presStyleIdx="4" presStyleCnt="8"/>
      <dgm:spPr/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</dgm:pt>
    <dgm:pt modelId="{BB790762-9925-4753-9E0F-D77F036CC407}" type="pres">
      <dgm:prSet presAssocID="{0C227A66-D622-497D-9A3A-C9D1EB07EB6F}" presName="sibTrans" presStyleLbl="sibTrans1D1" presStyleIdx="5" presStyleCnt="8"/>
      <dgm:spPr/>
    </dgm:pt>
    <dgm:pt modelId="{15794966-17BB-4C2B-BEB8-683D1A293AE6}" type="pres">
      <dgm:prSet presAssocID="{0C227A66-D622-497D-9A3A-C9D1EB07EB6F}" presName="connectorText" presStyleLbl="sibTrans1D1" presStyleIdx="5" presStyleCnt="8"/>
      <dgm:spPr/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</dgm:pt>
    <dgm:pt modelId="{BE172079-DDC3-48E8-A3BC-8EF6F91D072E}" type="pres">
      <dgm:prSet presAssocID="{E1351616-5B08-4048-97DE-F573A0E6C419}" presName="sibTrans" presStyleLbl="sibTrans1D1" presStyleIdx="6" presStyleCnt="8"/>
      <dgm:spPr/>
    </dgm:pt>
    <dgm:pt modelId="{B590FD02-51A9-4BBA-9C81-8894CB405DDA}" type="pres">
      <dgm:prSet presAssocID="{E1351616-5B08-4048-97DE-F573A0E6C419}" presName="connectorText" presStyleLbl="sibTrans1D1" presStyleIdx="6" presStyleCnt="8"/>
      <dgm:spPr/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</dgm:pt>
    <dgm:pt modelId="{88D34397-43D2-4899-A5B9-B55630665CC4}" type="pres">
      <dgm:prSet presAssocID="{37FF2DE4-2E97-498D-8FA4-11B64B5DD33E}" presName="sibTrans" presStyleLbl="sibTrans1D1" presStyleIdx="7" presStyleCnt="8"/>
      <dgm:spPr/>
    </dgm:pt>
    <dgm:pt modelId="{D84528C4-89AD-4008-AA42-77681818F346}" type="pres">
      <dgm:prSet presAssocID="{37FF2DE4-2E97-498D-8FA4-11B64B5DD33E}" presName="connectorText" presStyleLbl="sibTrans1D1" presStyleIdx="7" presStyleCnt="8"/>
      <dgm:spPr/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</dgm:pt>
  </dgm:ptLst>
  <dgm:cxnLst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</dgm:pt>
    <dgm:pt modelId="{56A33001-2FCD-470D-A5A7-44F0EF2B6928}" type="pres">
      <dgm:prSet presAssocID="{488D8FCB-8A83-4065-8369-DEB010D6455A}" presName="textNode" presStyleLbl="bgShp" presStyleIdx="0" presStyleCnt="3"/>
      <dgm:spPr/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</dgm:pt>
    <dgm:pt modelId="{A790F68C-BAC1-4750-AB8E-30B08A127D61}" type="pres">
      <dgm:prSet presAssocID="{72514BE2-B86F-43AE-AE8F-83B9D3060B27}" presName="textNode" presStyleLbl="bgShp" presStyleIdx="1" presStyleCnt="3"/>
      <dgm:spPr/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</dgm:pt>
    <dgm:pt modelId="{DE83FE88-404A-4830-8244-097A01F17947}" type="pres">
      <dgm:prSet presAssocID="{53F7F1C0-9491-43AA-9BF2-17D0D96D70E6}" presName="textNode" presStyleLbl="bgShp" presStyleIdx="2" presStyleCnt="3"/>
      <dgm:spPr/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1" y="1360951"/>
          <a:ext cx="3266624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63" y="1449533"/>
        <a:ext cx="3089460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266624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89460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sz="1200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районного Совета депутатов  от 26.12.2022 года             № 75 «О местном бюджете муниципального образования «Шумячский район» Смоленской области на 2023 год и на плановый период 2024 и 2025 годов» (в редакции решения от 31.03.2023 года № 16, от 30.06.2023 года № 36)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1692771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2024-2025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847730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2021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2025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519,3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550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2023 ГОД И НА ПЛАНОВЫЙ ПЕРИОД 2024-2025 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2023 ГОД И НА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2024 и 2025 ГОДОВ</a:t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района, 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Ю.В.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2023 ГОД И ПЛАНОВЫЙ ПЕРИОД 2024 и 2025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целях мобилизации доходов в консолидированный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доходы 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2023 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2024 и 2025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779538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2021 – 2025 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179760"/>
              </p:ext>
            </p:extLst>
          </p:nvPr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2021 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2024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2025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017327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2021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2024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86637845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«Шумячский район» Смоленской области в динамике на 2023 год и на плановый период 2024 и 2025 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088371"/>
              </p:ext>
            </p:extLst>
          </p:nvPr>
        </p:nvGraphicFramePr>
        <p:xfrm>
          <a:off x="251520" y="980728"/>
          <a:ext cx="8136903" cy="5282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01.01.2022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01.01.2023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01.01.2024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01.01.2025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1 443,2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-5 780,4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1 349,9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1 403,0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</a:t>
                      </a:r>
                      <a:r>
                        <a:rPr lang="ru-RU" sz="1100" baseline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460,4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5 780,4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31 161,8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24 255,9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22 128,0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22 298,1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13 520,1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2023 год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</a:t>
            </a:r>
            <a:r>
              <a:rPr lang="ru-RU" sz="2000" b="1" cap="all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2024-2025 гг.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355226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2024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2025 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8 479 </a:t>
            </a:r>
            <a:r>
              <a:rPr lang="ru-RU" sz="4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2023 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6042229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1301627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2025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171477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2023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627479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763505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2025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6127827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10,7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9,8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 «Шумячи хлеб», производство хлеба и мучных кондитерских изделий, тортов и пирожных недлительного хранения – 6,2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*ПАО «МРСК Центра»,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электросетевая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компания – 5,1 процентов.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309549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310 713,8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314 732,3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271 513,6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266 138,9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28 100,6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29 833,4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32 084,4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34 286,3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282 613,2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284 898,9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239 429,3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231 852,6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8 594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8 573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8 550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8 520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36,7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36171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4 526,6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4 137,9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4 347,4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4 576,2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33738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2023 год и на плановый период 2024 и 2025 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</a:t>
            </a:r>
            <a:r>
              <a:rPr lang="en-US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180995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</a:t>
            </a:r>
            <a:r>
              <a:rPr lang="en-US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620478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</a:t>
            </a:r>
            <a:r>
              <a:rPr lang="en-US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153561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плановый период 202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в  Шумячском районе 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 в 202</a:t>
            </a:r>
            <a:r>
              <a:rPr lang="en-US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025677"/>
              </p:ext>
            </p:extLst>
          </p:nvPr>
        </p:nvGraphicFramePr>
        <p:xfrm>
          <a:off x="1" y="940427"/>
          <a:ext cx="8388423" cy="666162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</a:t>
                      </a:r>
                      <a:r>
                        <a:rPr lang="en-US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175 976,8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59 750,1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32 718,8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34 096,6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575,5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6 349,1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295,9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8897903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3 098,5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1 125,1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92544128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422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5 004,5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</a:t>
            </a:r>
            <a:b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2023-2024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302614"/>
              </p:ext>
            </p:extLst>
          </p:nvPr>
        </p:nvGraphicFramePr>
        <p:xfrm>
          <a:off x="0" y="617123"/>
          <a:ext cx="8388425" cy="71857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19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141 340,4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138 847,5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54 389,3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48 041,9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32 787,1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32 988,3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23 868,7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23 434,8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338,4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451,7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4 347,4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4 576,2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2 503,7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2 615,2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1 116,2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1 160,8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7 522,6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7 522,5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</a:t>
            </a:r>
            <a:r>
              <a:rPr lang="en-US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</a:t>
            </a:r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626529"/>
              </p:ext>
            </p:extLst>
          </p:nvPr>
        </p:nvGraphicFramePr>
        <p:xfrm>
          <a:off x="244489" y="620688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2024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8455885"/>
              </p:ext>
            </p:extLst>
          </p:nvPr>
        </p:nvGraphicFramePr>
        <p:xfrm>
          <a:off x="-30033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2025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021855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2023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864332"/>
              </p:ext>
            </p:extLst>
          </p:nvPr>
        </p:nvGraphicFramePr>
        <p:xfrm>
          <a:off x="0" y="1196752"/>
          <a:ext cx="8388424" cy="3441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2023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39 090,0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8 284,1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424,1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173 468,5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52 373,1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18 624,9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27 223,3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2024-2025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278778"/>
              </p:ext>
            </p:extLst>
          </p:nvPr>
        </p:nvGraphicFramePr>
        <p:xfrm>
          <a:off x="0" y="1196752"/>
          <a:ext cx="8388424" cy="33449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2024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      2025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32 651,1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33 724,0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5 477,6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4 576,2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137 660,8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135 126,7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48 007,5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41 660,1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17 141,1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17 295,6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27 274,6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27 255,3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2023 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033130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2024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479524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2025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746741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372556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2025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8 999,6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7 280,2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3 360,0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3 360,0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565752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20245год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8 999,6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4 185,0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6 741,4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6 741,4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84719333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2019 года и направлены на развитие страны по ряду приоритетных проектов до конца 2024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2023 году в муниципальном образовании «Шумячский район» Смоленской области  предусмотрена реализация 2 национальных проектов, в плановом периоде 2024 и 2025 годов реализация 2 национальных проектов.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2023 году составляет 9 670,4 тыс. рублей, в 2024 году 9 850,9 тыс. рублей, в 2025 году 11 207,1 тыс.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2023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37 704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3 142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2 197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20 459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1 705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634552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6 177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515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2024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31 756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2 646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2 005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168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16 101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1 342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5 615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468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2025</a:t>
            </a: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31 237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2 603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2 030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169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15 860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1 332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4 890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408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834272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147 429,3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150 022,0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99 625,0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95 034,0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20 712,6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7 372,0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18 801,4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3 236,7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116 477,8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128 088,5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128 823,4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133 395,2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507645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24 969,5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27 223,3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27 274,6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27 255,3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024,5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br>
              <a:rPr lang="ru-RU" sz="2400" dirty="0"/>
            </a:b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Вознова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юлия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викторовна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18802</TotalTime>
  <Words>5376</Words>
  <Application>Microsoft Office PowerPoint</Application>
  <PresentationFormat>Экран (4:3)</PresentationFormat>
  <Paragraphs>950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Решению Шямячского районного Совета депутатов  от 26.12.2022 года             № 75 «О местном бюджете муниципального образования «Шумячский район» Смоленской области на 2023 год и на плановый период 2024 и 2025 годов» (в редакции решения от 31.03.2023 года № 16, от 30.06.2023 года № 36)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2023 ГОД И НА ПЛАНОВЫЙ ПЕРИОД  2024 и 2025 ГОДОВ </vt:lpstr>
      <vt:lpstr> ОСНОВНЫЕ НАПРАВЛЕНИЯ НАЛОГОВОЙ ПОЛИТИКИ МУНИЦИПАЛЬНОГО ОБРАЗОВАНИЯ «ШУМЯЧСКИЙ РАЙОН» СМОЛЕНСКОЙ ОБЛАСТИ НА 2023 ГОД И ПЛАНОВЫЙ ПЕРИОД 2024 и 2025 ГОДОВ </vt:lpstr>
      <vt:lpstr> ОСНОВНЫЕ НАПРАВЛЕНИЯ НАЛОГОВОЙ ПОЛИТИКИ МУНИЦИПАЛЬНОГО ОБРАЗОВАНИЯ «ШУМЯЧСКИЙ РАЙОН» СМОЛЕНСКОЙ ОБЛАСТИ НА 2023 ГОД И пЛАНОВЫЙ ПЕРИОД 2024 и 2025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2023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2024-2025 гг. </vt:lpstr>
      <vt:lpstr>III. ДОХОДЫ МЕСТНОГО БЮДЖЕТА</vt:lpstr>
      <vt:lpstr>Состав Доходов местного бюджета </vt:lpstr>
      <vt:lpstr>Структура доходов местного бюджета На 2023 год </vt:lpstr>
      <vt:lpstr>Структура доходов местного бюджета на 2024 год </vt:lpstr>
      <vt:lpstr>Структура доходов местного бюджета на 2025 год </vt:lpstr>
      <vt:lpstr>Структура налоговых и неналоговых доходов местного бюджета на 2023 год </vt:lpstr>
      <vt:lpstr>Структура налоговых и неналоговых доходов местного бюджета на 2024 год </vt:lpstr>
      <vt:lpstr>Структура налоговых и неналоговых доходов местного бюджета на 2025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2023 год  </vt:lpstr>
      <vt:lpstr>Безвозмездные поступления  на 2024 год  </vt:lpstr>
      <vt:lpstr>Безвозмездные поступления  на 2025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2023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2023-2024 гг.</vt:lpstr>
      <vt:lpstr>ДИНАМИКА РАСПРЕДЕЛЕНИЯ БЮДЖЕТНЫХ АССИГНОВАНИЙ В РАЗРЕЗЕ МУНИЦИПАЛЬНЫХ ПРОГРАММ И НЕПРОГРАММНЫХ НАПРАВЛЕНИЙ ДЕЯТЕЛЬНОСТИ В 2023 ГОДУ</vt:lpstr>
      <vt:lpstr>ДИНАМИКА РАСПРЕДЕЛЕНИЯ БЮДЖЕТНЫХ АССИГНОВАНИЙ В РАЗРЕЗЕ МУНИЦИПАЛЬНЫХ ПРОГРАММ И НЕПРОГРАММНЫХ НАПРАВЛЕНИЙ ДЕЯТЕЛЬНОСТИ В 2024 ГОДУ</vt:lpstr>
      <vt:lpstr>ДИНАМИКА РАСПРЕДЕЛЕНИЯ БЮДЖЕТНЫХ АССИГНОВАНИЙ В РАЗРЕЗЕ МУНИЦИПАЛЬНЫХ ПРОГРАММ И НЕПРОГРАММНЫХ НАПРАВЛЕНИЙ ДЕЯТЕЛЬНОСТИ В 2025 ГОДУ</vt:lpstr>
      <vt:lpstr>Расходы бюджета муниципального образования «Шумячский район» Смоленской области по разделам бюджетной классификации на 2023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2024-2025 гг.</vt:lpstr>
      <vt:lpstr>ДИНАМИКА РАСПРЕДЕЛЕНИЯ БЮДЖЕТНЫХ АССИГНОВАНИЙ ПО РАЗДЕЛАМ БЮДЖЕТНОЙ КЛАССИФИКАЦИИ В 2023 ГОДУ</vt:lpstr>
      <vt:lpstr>ДИНАМИКА РАСПРЕДЕЛЕНИЯ БЮДЖЕТНЫХ АССИГНОВАНИЙ ПО РАЗДЕЛАМ БЮДЖЕТНОЙ КЛАССИФИКАЦИИ В 2024 ГОДУ</vt:lpstr>
      <vt:lpstr>ДИНАМИКА РАСПРЕДЕЛЕНИЯ БЮДЖЕТНЫХ АССИГНОВАНИЙ ПО РАЗДЕЛАМ БЮДЖЕТНОЙ КЛАССИФИКАЦИИ В 2025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Вознова  юлия викторовна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1966</cp:revision>
  <cp:lastPrinted>2023-08-29T14:41:58Z</cp:lastPrinted>
  <dcterms:created xsi:type="dcterms:W3CDTF">2015-12-24T11:55:56Z</dcterms:created>
  <dcterms:modified xsi:type="dcterms:W3CDTF">2023-08-30T06:51:59Z</dcterms:modified>
</cp:coreProperties>
</file>