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308592.59999999998</c:v>
                </c:pt>
                <c:pt idx="3">
                  <c:v>272517.5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312549.3</c:v>
                </c:pt>
                <c:pt idx="3">
                  <c:v>272517.5</c:v>
                </c:pt>
                <c:pt idx="4">
                  <c:v>267142.8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-3956.7000000000116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99625</c:v>
                </c:pt>
                <c:pt idx="1">
                  <c:v>11805.3</c:v>
                </c:pt>
                <c:pt idx="2">
                  <c:v>128823.4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95034</c:v>
                </c:pt>
                <c:pt idx="1">
                  <c:v>4240.6000000000004</c:v>
                </c:pt>
                <c:pt idx="2">
                  <c:v>133395.20000000001</c:v>
                </c:pt>
                <c:pt idx="3">
                  <c:v>186.7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6"/>
              <c:layout>
                <c:manualLayout>
                  <c:x val="0.17382727783486698"/>
                  <c:y val="-0.16680355410725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168201</c:v>
                </c:pt>
                <c:pt idx="1">
                  <c:v>57314.1</c:v>
                </c:pt>
                <c:pt idx="2">
                  <c:v>32718.799999999999</c:v>
                </c:pt>
                <c:pt idx="3">
                  <c:v>34746.5</c:v>
                </c:pt>
                <c:pt idx="4">
                  <c:v>575.5</c:v>
                </c:pt>
                <c:pt idx="5">
                  <c:v>6349.1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400</c:v>
                </c:pt>
                <c:pt idx="12">
                  <c:v>3098.5</c:v>
                </c:pt>
                <c:pt idx="13">
                  <c:v>1125.0999999999999</c:v>
                </c:pt>
                <c:pt idx="14">
                  <c:v>61</c:v>
                </c:pt>
                <c:pt idx="15">
                  <c:v>422</c:v>
                </c:pt>
                <c:pt idx="16">
                  <c:v>7522.6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53.815847233011638</c:v>
                </c:pt>
                <c:pt idx="1">
                  <c:v>18.337624924331912</c:v>
                </c:pt>
                <c:pt idx="2">
                  <c:v>10.468367860164095</c:v>
                </c:pt>
                <c:pt idx="3">
                  <c:v>11.117129719097026</c:v>
                </c:pt>
                <c:pt idx="4">
                  <c:v>0.18413101041372046</c:v>
                </c:pt>
                <c:pt idx="5">
                  <c:v>2.0313921776155563</c:v>
                </c:pt>
                <c:pt idx="6" formatCode="0.000">
                  <c:v>9.598488813921135E-4</c:v>
                </c:pt>
                <c:pt idx="7" formatCode="0.000">
                  <c:v>1.5997481356535227E-3</c:v>
                </c:pt>
                <c:pt idx="8" formatCode="0.000">
                  <c:v>9.598488813921135E-4</c:v>
                </c:pt>
                <c:pt idx="9" formatCode="0.000">
                  <c:v>9.598488813921135E-4</c:v>
                </c:pt>
                <c:pt idx="10" formatCode="0.000">
                  <c:v>3.1994962713070455E-4</c:v>
                </c:pt>
                <c:pt idx="11" formatCode="0.000">
                  <c:v>0.12797985085228183</c:v>
                </c:pt>
                <c:pt idx="12">
                  <c:v>0.99136391966448789</c:v>
                </c:pt>
                <c:pt idx="13">
                  <c:v>0.35997532548475564</c:v>
                </c:pt>
                <c:pt idx="14">
                  <c:v>1.9516927254972977E-2</c:v>
                </c:pt>
                <c:pt idx="15">
                  <c:v>0.13501874264915731</c:v>
                </c:pt>
                <c:pt idx="16">
                  <c:v>2.4068530650534381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257244425554873"/>
                  <c:y val="-0.31346642744384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142344.29999999999</c:v>
                </c:pt>
                <c:pt idx="1">
                  <c:v>54389.3</c:v>
                </c:pt>
                <c:pt idx="2">
                  <c:v>32787.1</c:v>
                </c:pt>
                <c:pt idx="3">
                  <c:v>23868.7</c:v>
                </c:pt>
                <c:pt idx="4">
                  <c:v>338.4</c:v>
                </c:pt>
                <c:pt idx="5">
                  <c:v>4347.3999999999996</c:v>
                </c:pt>
                <c:pt idx="6">
                  <c:v>2503.6999999999998</c:v>
                </c:pt>
                <c:pt idx="7">
                  <c:v>1116.2</c:v>
                </c:pt>
                <c:pt idx="8">
                  <c:v>7522.6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52.873306621369998</c:v>
                </c:pt>
                <c:pt idx="1">
                  <c:v>20.202720697784734</c:v>
                </c:pt>
                <c:pt idx="2">
                  <c:v>12.178656901087857</c:v>
                </c:pt>
                <c:pt idx="3">
                  <c:v>8.8659475212811056</c:v>
                </c:pt>
                <c:pt idx="4">
                  <c:v>0.12569753028868461</c:v>
                </c:pt>
                <c:pt idx="5">
                  <c:v>1.6148269597429887</c:v>
                </c:pt>
                <c:pt idx="6" formatCode="0">
                  <c:v>0.92999085869911235</c:v>
                </c:pt>
                <c:pt idx="7">
                  <c:v>0.4146086977193551</c:v>
                </c:pt>
                <c:pt idx="8">
                  <c:v>2.7942442120261788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5.9418578022824686E-2"/>
                  <c:y val="3.5065585514762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4360230595089427E-2"/>
                  <c:y val="0.118850050401628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048103150644655"/>
                  <c:y val="-0.160513652818370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4.9058950018000078E-2"/>
                  <c:y val="-0.25583343371393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3771070039231429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6205961665167467"/>
                  <c:y val="-0.348466871231765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495839482956205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7316663610049383"/>
                  <c:y val="-0.318897440611666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139851.4</c:v>
                </c:pt>
                <c:pt idx="1">
                  <c:v>48041.9</c:v>
                </c:pt>
                <c:pt idx="2">
                  <c:v>32988.300000000003</c:v>
                </c:pt>
                <c:pt idx="3">
                  <c:v>23434.799999999999</c:v>
                </c:pt>
                <c:pt idx="4">
                  <c:v>451.7</c:v>
                </c:pt>
                <c:pt idx="5">
                  <c:v>4576.2</c:v>
                </c:pt>
                <c:pt idx="6">
                  <c:v>2615.1999999999998</c:v>
                </c:pt>
                <c:pt idx="7">
                  <c:v>1160.8</c:v>
                </c:pt>
                <c:pt idx="8">
                  <c:v>7522.5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9"/>
                <c:pt idx="0">
                  <c:v>53.656345005501784</c:v>
                </c:pt>
                <c:pt idx="1">
                  <c:v>18.432084062939779</c:v>
                </c:pt>
                <c:pt idx="2">
                  <c:v>12.656516888247058</c:v>
                </c:pt>
                <c:pt idx="3">
                  <c:v>8.9911557119552121</c:v>
                </c:pt>
                <c:pt idx="4">
                  <c:v>0.17330231259025763</c:v>
                </c:pt>
                <c:pt idx="5">
                  <c:v>1.7557362029566901</c:v>
                </c:pt>
                <c:pt idx="6">
                  <c:v>1.0033655255391671</c:v>
                </c:pt>
                <c:pt idx="7">
                  <c:v>0.4453604703448551</c:v>
                </c:pt>
                <c:pt idx="8">
                  <c:v>2.8861338199252002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39451.9</c:v>
                </c:pt>
                <c:pt idx="1">
                  <c:v>8284.1</c:v>
                </c:pt>
                <c:pt idx="2">
                  <c:v>728.2</c:v>
                </c:pt>
                <c:pt idx="3">
                  <c:v>165246.6</c:v>
                </c:pt>
                <c:pt idx="4">
                  <c:v>50233.1</c:v>
                </c:pt>
                <c:pt idx="5">
                  <c:v>21181.3</c:v>
                </c:pt>
                <c:pt idx="6">
                  <c:v>200</c:v>
                </c:pt>
                <c:pt idx="7">
                  <c:v>1</c:v>
                </c:pt>
                <c:pt idx="8">
                  <c:v>27223.3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12.622608578801117</c:v>
                </c:pt>
                <c:pt idx="1">
                  <c:v>2.6504921620415329</c:v>
                </c:pt>
                <c:pt idx="2" formatCode="0.00">
                  <c:v>0.23298709484417668</c:v>
                </c:pt>
                <c:pt idx="3">
                  <c:v>52.870537306890583</c:v>
                </c:pt>
                <c:pt idx="4">
                  <c:v>16.072046187883839</c:v>
                </c:pt>
                <c:pt idx="5">
                  <c:v>6.7769425323028836</c:v>
                </c:pt>
                <c:pt idx="6">
                  <c:v>6.3989864005541519E-2</c:v>
                </c:pt>
                <c:pt idx="7" formatCode="0.0000">
                  <c:v>3.199493200277076E-4</c:v>
                </c:pt>
                <c:pt idx="8">
                  <c:v>8.7100763239102932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32651.1</c:v>
                </c:pt>
                <c:pt idx="1">
                  <c:v>5477.6</c:v>
                </c:pt>
                <c:pt idx="2">
                  <c:v>138664.70000000001</c:v>
                </c:pt>
                <c:pt idx="3">
                  <c:v>48007.5</c:v>
                </c:pt>
                <c:pt idx="4">
                  <c:v>17141.099999999999</c:v>
                </c:pt>
                <c:pt idx="5">
                  <c:v>1</c:v>
                </c:pt>
                <c:pt idx="6">
                  <c:v>27274.6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12.128144668104907</c:v>
                </c:pt>
                <c:pt idx="1">
                  <c:v>2.0346366656563317</c:v>
                </c:pt>
                <c:pt idx="2">
                  <c:v>51.506550834715114</c:v>
                </c:pt>
                <c:pt idx="3">
                  <c:v>17.832229393620622</c:v>
                </c:pt>
                <c:pt idx="4">
                  <c:v>6.3670057232513759</c:v>
                </c:pt>
                <c:pt idx="5" formatCode="0.0000">
                  <c:v>3.7144674048056287E-4</c:v>
                </c:pt>
                <c:pt idx="6">
                  <c:v>10.131061267911159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33724</c:v>
                </c:pt>
                <c:pt idx="1">
                  <c:v>4576.2</c:v>
                </c:pt>
                <c:pt idx="2">
                  <c:v>136130.6</c:v>
                </c:pt>
                <c:pt idx="3">
                  <c:v>41660.1</c:v>
                </c:pt>
                <c:pt idx="4">
                  <c:v>17295.599999999999</c:v>
                </c:pt>
                <c:pt idx="5">
                  <c:v>1</c:v>
                </c:pt>
                <c:pt idx="6">
                  <c:v>27255.3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12.938780584002318</c:v>
                </c:pt>
                <c:pt idx="1">
                  <c:v>1.7557362029566901</c:v>
                </c:pt>
                <c:pt idx="2">
                  <c:v>52.228797419303355</c:v>
                </c:pt>
                <c:pt idx="3">
                  <c:v>15.983599009832611</c:v>
                </c:pt>
                <c:pt idx="4">
                  <c:v>6.635748234748859</c:v>
                </c:pt>
                <c:pt idx="5">
                  <c:v>3.836668421303024E-4</c:v>
                </c:pt>
                <c:pt idx="6">
                  <c:v>10.456954882314031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29833.4</c:v>
                </c:pt>
                <c:pt idx="1">
                  <c:v>278759.3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9.6675650460947402</c:v>
                </c:pt>
                <c:pt idx="1">
                  <c:v>90.332434953905249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32084.400000000001</c:v>
                </c:pt>
                <c:pt idx="1">
                  <c:v>240433.2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11.773331337131985</c:v>
                </c:pt>
                <c:pt idx="1">
                  <c:v>88.226668662868008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34286.300000000003</c:v>
                </c:pt>
                <c:pt idx="1">
                  <c:v>232856.5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12.834446595603552</c:v>
                </c:pt>
                <c:pt idx="1">
                  <c:v>87.165553404396462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21749.599999999999</c:v>
                </c:pt>
                <c:pt idx="1">
                  <c:v>4137.8999999999996</c:v>
                </c:pt>
                <c:pt idx="2">
                  <c:v>1383.1</c:v>
                </c:pt>
                <c:pt idx="3">
                  <c:v>5.2</c:v>
                </c:pt>
                <c:pt idx="4">
                  <c:v>91.8</c:v>
                </c:pt>
                <c:pt idx="5">
                  <c:v>401.2</c:v>
                </c:pt>
                <c:pt idx="6" formatCode="General">
                  <c:v>1214.5999999999999</c:v>
                </c:pt>
                <c:pt idx="7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72.903524237934676</c:v>
                </c:pt>
                <c:pt idx="1">
                  <c:v>13.870024871452802</c:v>
                </c:pt>
                <c:pt idx="3">
                  <c:v>1.7430128647757212E-2</c:v>
                </c:pt>
                <c:pt idx="4">
                  <c:v>0.30770880958925234</c:v>
                </c:pt>
                <c:pt idx="5">
                  <c:v>1.3448014641308066</c:v>
                </c:pt>
                <c:pt idx="6">
                  <c:v>4.0712758183780595</c:v>
                </c:pt>
                <c:pt idx="7">
                  <c:v>2.8491556443449291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23201.7</c:v>
                </c:pt>
                <c:pt idx="1">
                  <c:v>4347.3999999999996</c:v>
                </c:pt>
                <c:pt idx="2">
                  <c:v>4.4000000000000004</c:v>
                </c:pt>
                <c:pt idx="3">
                  <c:v>1403.8</c:v>
                </c:pt>
                <c:pt idx="4">
                  <c:v>96.6</c:v>
                </c:pt>
                <c:pt idx="5">
                  <c:v>417.3</c:v>
                </c:pt>
                <c:pt idx="6" formatCode="General">
                  <c:v>1263.2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72.314582787896924</c:v>
                </c:pt>
                <c:pt idx="1">
                  <c:v>13.549887172582315</c:v>
                </c:pt>
                <c:pt idx="3">
                  <c:v>4.3753350537956139</c:v>
                </c:pt>
                <c:pt idx="4">
                  <c:v>0.30108089912854846</c:v>
                </c:pt>
                <c:pt idx="5">
                  <c:v>1.3006320828814004</c:v>
                </c:pt>
                <c:pt idx="6">
                  <c:v>3.9371158569273548</c:v>
                </c:pt>
                <c:pt idx="7">
                  <c:v>4.207652317013876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25074.799999999999</c:v>
                </c:pt>
                <c:pt idx="1">
                  <c:v>4576.2</c:v>
                </c:pt>
                <c:pt idx="2">
                  <c:v>1431.8</c:v>
                </c:pt>
                <c:pt idx="3">
                  <c:v>3.7</c:v>
                </c:pt>
                <c:pt idx="4">
                  <c:v>102</c:v>
                </c:pt>
                <c:pt idx="5">
                  <c:v>434</c:v>
                </c:pt>
                <c:pt idx="6" formatCode="General">
                  <c:v>1313.8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73.133583967940538</c:v>
                </c:pt>
                <c:pt idx="1">
                  <c:v>13.347021988374363</c:v>
                </c:pt>
                <c:pt idx="4">
                  <c:v>0.2974949177951543</c:v>
                </c:pt>
                <c:pt idx="5">
                  <c:v>1.2658117090499703</c:v>
                </c:pt>
                <c:pt idx="6">
                  <c:v>3.8318512058752328</c:v>
                </c:pt>
                <c:pt idx="7">
                  <c:v>3.937432735524101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147836</c:v>
                </c:pt>
                <c:pt idx="1">
                  <c:v>7051</c:v>
                </c:pt>
                <c:pt idx="2">
                  <c:v>124455.7</c:v>
                </c:pt>
                <c:pt idx="3">
                  <c:v>171.1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01.06.2023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4773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2023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2024 и 2025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ПЛАНОВЫЙ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444030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2021 – 2025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760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7327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6637845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2023 год и на плановый период 2024 и 2025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8837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2023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5522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2025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8 479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933595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04847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17147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62747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6350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2782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617581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310 713,8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308 592,6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272 517,5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267 142,8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28 100,6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29 833,4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32 084,4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34 286,3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282 613,2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278 759,3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240 433,2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232 856,5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6171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2023 год и на плановый период 2024 и 2025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416069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50775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539422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</a:t>
            </a:r>
            <a:r>
              <a:rPr lang="en-US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67183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168 201,0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57 314,1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32 718,8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34 746,5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3 098,5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1 125,1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7 522,6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501761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142 344,3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139 851,4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54 389,3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48 041,9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32 988,3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23 868,7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23 434,8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</a:t>
            </a:r>
            <a:r>
              <a:rPr lang="en-US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647206"/>
              </p:ext>
            </p:extLst>
          </p:nvPr>
        </p:nvGraphicFramePr>
        <p:xfrm>
          <a:off x="244489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684930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784148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057514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39 451,9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8 284,1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728</a:t>
                      </a:r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,</a:t>
                      </a:r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165 246,6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50 233,1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21 181,3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27 223,3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627185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2024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2025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32 651,1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33 724,0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5 477,6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138 664,7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136 130,6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48 007,5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41 660,1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17 141,1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17 295,6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62660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617991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18250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13192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7 213,0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96505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20245год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4 932,4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2023 году в муниципальном образовании «Шумячский район» Смоленской области  предусмотрена реализация 2 национальных проектов, в плановом периоде 2024 и 2025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2023 году составляет 9 670,4 тыс. рублей, в 2024 году 9 850,9 тыс. рублей, в 2025 году 11 207,1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36 862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3 072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2 498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19 489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1 624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634552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5 924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494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31 873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2 656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2 005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16 218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1 352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5 615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31 355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2 613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2 030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15 978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1 332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560605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147 429,3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147 836,0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99 625,0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95 034,0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20 712,6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7 051,0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11 805,3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4 240,6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116 477,8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124 455,7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128 823,4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133 395,2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07645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024,5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18455</TotalTime>
  <Words>5418</Words>
  <Application>Microsoft Office PowerPoint</Application>
  <PresentationFormat>Экран (4:3)</PresentationFormat>
  <Paragraphs>991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2023 ГОД И НА ПЛАНОВЫЙ ПЕРИОД 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2023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2024-2025 гг. </vt:lpstr>
      <vt:lpstr>III. ДОХОДЫ МЕСТНОГО БЮДЖЕТА</vt:lpstr>
      <vt:lpstr>Состав Доходов местного бюджета </vt:lpstr>
      <vt:lpstr>Структура доходов местного бюджета На 2023 год </vt:lpstr>
      <vt:lpstr>Структура доходов местного бюджета на 2024 год </vt:lpstr>
      <vt:lpstr>Структура доходов местного бюджета на 2025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2023 год  </vt:lpstr>
      <vt:lpstr>Безвозмездные поступления  на 2024 год  </vt:lpstr>
      <vt:lpstr>Безвозмездные поступления  на 2025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Расходы бюджета муниципального образования «Шумячский район» Смоленской области по разделам бюджетной классификации на 2023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2024-2025 гг.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1948</cp:revision>
  <cp:lastPrinted>2020-12-15T06:52:46Z</cp:lastPrinted>
  <dcterms:created xsi:type="dcterms:W3CDTF">2015-12-24T11:55:56Z</dcterms:created>
  <dcterms:modified xsi:type="dcterms:W3CDTF">2023-06-01T11:40:07Z</dcterms:modified>
</cp:coreProperties>
</file>