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66" r:id="rId4"/>
    <p:sldId id="264" r:id="rId5"/>
    <p:sldId id="265" r:id="rId6"/>
    <p:sldId id="267" r:id="rId7"/>
    <p:sldId id="257" r:id="rId8"/>
    <p:sldId id="268" r:id="rId9"/>
    <p:sldId id="269" r:id="rId10"/>
    <p:sldId id="270" r:id="rId11"/>
    <p:sldId id="271" r:id="rId12"/>
    <p:sldId id="272" r:id="rId13"/>
    <p:sldId id="273" r:id="rId14"/>
    <p:sldId id="258" r:id="rId15"/>
    <p:sldId id="262" r:id="rId16"/>
    <p:sldId id="275" r:id="rId17"/>
    <p:sldId id="274" r:id="rId18"/>
    <p:sldId id="259" r:id="rId19"/>
    <p:sldId id="26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7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3947266503099"/>
          <c:y val="4.3249361182090745E-2"/>
          <c:w val="0.86016052733496906"/>
          <c:h val="0.92845120383449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323378399285327E-2"/>
                  <c:y val="-4.84507673750535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324 346,9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-324346.90000000002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7-4548-87BA-998C6AD85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321112969429815"/>
                  <c:y val="-7.64240481216372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326 433,2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331565.09999999998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7-4548-87BA-998C6AD85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653594771242004E-2"/>
                  <c:y val="-6.666666666666669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-2 844,0</a:t>
                    </a:r>
                    <a:endParaRPr lang="en-US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</c:formatCode>
                <c:ptCount val="1"/>
                <c:pt idx="0">
                  <c:v>4956.7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87-4548-87BA-998C6AD855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936256"/>
        <c:axId val="91937792"/>
        <c:axId val="0"/>
      </c:bar3DChart>
      <c:catAx>
        <c:axId val="9193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937792"/>
        <c:crosses val="autoZero"/>
        <c:auto val="1"/>
        <c:lblAlgn val="ctr"/>
        <c:lblOffset val="100"/>
        <c:noMultiLvlLbl val="0"/>
      </c:catAx>
      <c:valAx>
        <c:axId val="91937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91936256"/>
        <c:crosses val="autoZero"/>
        <c:crossBetween val="between"/>
      </c:valAx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l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9998234323170461"/>
          <c:w val="0.32155223493686502"/>
          <c:h val="0.1996909073595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872E-2"/>
          <c:y val="8.5874159899234762E-2"/>
          <c:w val="0.8902777777777775"/>
          <c:h val="0.87287523608490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7502351268591429E-2"/>
                  <c:y val="2.1043846533785496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НАЛОГОВЫЕ
И НЕНАЛОГОВЫЕ </a:t>
                    </a:r>
                    <a:r>
                      <a:rPr lang="ru-RU" sz="1700" baseline="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ru-RU" sz="1700" baseline="0" dirty="0" smtClean="0">
                        <a:solidFill>
                          <a:srgbClr val="C00000"/>
                        </a:solidFill>
                      </a:rPr>
                      <a:t>32 641,4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10,0 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B1-484F-A23A-D74238779E42}"/>
                </c:ext>
              </c:extLst>
            </c:dLbl>
            <c:dLbl>
              <c:idx val="1"/>
              <c:layout>
                <c:manualLayout>
                  <c:x val="0.20152034120734913"/>
                  <c:y val="-0.3123648911834431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293</a:t>
                    </a:r>
                    <a:r>
                      <a:rPr lang="ru-RU" sz="1700" baseline="0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791,8</a:t>
                    </a:r>
                    <a:endParaRPr lang="ru-RU" sz="1700" dirty="0">
                      <a:solidFill>
                        <a:srgbClr val="C00000"/>
                      </a:solidFill>
                    </a:endParaRPr>
                  </a:p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90,0 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B1-484F-A23A-D74238779E42}"/>
                </c:ext>
              </c:extLst>
            </c:dLbl>
            <c:dLbl>
              <c:idx val="2"/>
              <c:layout>
                <c:manualLayout>
                  <c:x val="0.1978063210848644"/>
                  <c:y val="-0.3162501689905943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116 981,9
90,2%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1-484F-A23A-D74238779E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32641.4</c:v>
                </c:pt>
                <c:pt idx="1">
                  <c:v>293791.8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НАЛОГОВЫЕ И НЕНАЛОГОВЫЕ</c:v>
                      </c:pt>
                      <c:pt idx="1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7B1-484F-A23A-D74238779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9.9994118245325545</c:v>
                      </c:pt>
                      <c:pt idx="1">
                        <c:v>90.000588175467442</c:v>
                      </c:pt>
                    </c:numCache>
                  </c:numRef>
                </c:val>
                <c:extLst>
                  <c:ext uri="{02D57815-91ED-43cb-92C2-25804820EDAC}">
                    <c15:filteredCategoryTitle>
                      <c15:cat>
                        <c:strRef>
                          <c:extLst>
                            <c:ext uri="{02D57815-91ED-43cb-92C2-25804820EDAC}">
                              <c15:formulaRef>
                                <c15:sqref>Лист1!$A$2:$A$3</c15:sqref>
                              </c15:formulaRef>
                            </c:ext>
                          </c:extLst>
                          <c:strCache>
                            <c:ptCount val="2"/>
                            <c:pt idx="0">
                              <c:v>НАЛОГОВЫЕ И НЕНАЛОГОВЫЕ</c:v>
                            </c:pt>
                            <c:pt idx="1">
                              <c:v>БЕЗВОЗМЕЗДНЫЕ ПОСТУПЛЕНИЯ</c:v>
                            </c:pt>
                          </c:strCache>
                        </c:strRef>
                      </c15:cat>
                    </c15:filteredCategoryTitle>
                  </c:ext>
                  <c:ext xmlns:c16="http://schemas.microsoft.com/office/drawing/2014/chart" uri="{C3380CC4-5D6E-409C-BE32-E72D297353CC}">
                    <c16:uniqueId val="{00000004-67B1-484F-A23A-D74238779E42}"/>
                  </c:ext>
                </c:extLst>
              </c15:ser>
            </c15:filteredPieSeries>
          </c:ext>
        </c:extLst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21388899855941"/>
          <c:y val="0.48476575964493973"/>
          <c:w val="0.52724028992601457"/>
          <c:h val="0.51523416458769256"/>
        </c:manualLayout>
      </c:layout>
      <c:pie3DChart>
        <c:varyColors val="1"/>
        <c:ser>
          <c:idx val="0"/>
          <c:order val="0"/>
          <c:explosion val="37"/>
          <c:dLbls>
            <c:dLbl>
              <c:idx val="0"/>
              <c:layout/>
              <c:tx>
                <c:rich>
                  <a:bodyPr/>
                  <a:lstStyle/>
                  <a:p>
                    <a:fld id="{5D076DE7-3794-432A-A83A-67564E52A60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A5DBA5B-D62A-4A87-BE60-9A5050DBF740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27,9%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8A-414F-8C0A-D54336840521}"/>
                </c:ext>
              </c:extLst>
            </c:dLbl>
            <c:dLbl>
              <c:idx val="1"/>
              <c:layout>
                <c:manualLayout>
                  <c:x val="-3.0825371837078619E-2"/>
                  <c:y val="8.9755397548420462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41127754-081B-4C7A-9B59-E4425B8DF3DD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2F00F61-DFF7-4CA0-8D88-E433C2C812AF}" type="VALUE">
                      <a:rPr lang="ru-RU" baseline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457335778118316E-2"/>
                      <c:h val="0.24499503616407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C2-4B48-AFAA-2CCB6CB9878D}"/>
                </c:ext>
              </c:extLst>
            </c:dLbl>
            <c:dLbl>
              <c:idx val="2"/>
              <c:layout>
                <c:manualLayout>
                  <c:x val="-0.24466977840952256"/>
                  <c:y val="0.22305440562063492"/>
                </c:manualLayout>
              </c:layout>
              <c:tx>
                <c:rich>
                  <a:bodyPr/>
                  <a:lstStyle/>
                  <a:p>
                    <a:fld id="{07872804-97A4-4289-8A1D-EC64322DD61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3 256,0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C2-4B48-AFAA-2CCB6CB9878D}"/>
                </c:ext>
              </c:extLst>
            </c:dLbl>
            <c:dLbl>
              <c:idx val="3"/>
              <c:layout>
                <c:manualLayout>
                  <c:x val="-0.13726410780045048"/>
                  <c:y val="0.14141211332955939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D4909597-7888-4862-91D5-4A8227B46AF1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-32,8
0,0%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3C2-4B48-AFAA-2CCB6CB9878D}"/>
                </c:ext>
              </c:extLst>
            </c:dLbl>
            <c:dLbl>
              <c:idx val="4"/>
              <c:layout>
                <c:manualLayout>
                  <c:x val="0.37825884674576571"/>
                  <c:y val="-7.0562900418472102E-2"/>
                </c:manualLayout>
              </c:layout>
              <c:tx>
                <c:rich>
                  <a:bodyPr/>
                  <a:lstStyle/>
                  <a:p>
                    <a:fld id="{0298944D-8E2E-479F-BBFF-35A63B7D299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222FB09-A55D-49C8-9C79-789CD1BF3F5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0,1%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C2-4B48-AFAA-2CCB6CB9878D}"/>
                </c:ext>
              </c:extLst>
            </c:dLbl>
            <c:dLbl>
              <c:idx val="5"/>
              <c:layout>
                <c:manualLayout>
                  <c:x val="-0.31844831749640307"/>
                  <c:y val="-6.9025984292343634E-2"/>
                </c:manualLayout>
              </c:layout>
              <c:tx>
                <c:rich>
                  <a:bodyPr/>
                  <a:lstStyle/>
                  <a:p>
                    <a:fld id="{ED571511-920C-4F26-8181-DBDECD8A6C2B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186,4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C2-4B48-AFAA-2CCB6CB9878D}"/>
                </c:ext>
              </c:extLst>
            </c:dLbl>
            <c:dLbl>
              <c:idx val="6"/>
              <c:layout>
                <c:manualLayout>
                  <c:x val="-0.23871647411077537"/>
                  <c:y val="-0.26801242169673456"/>
                </c:manualLayout>
              </c:layout>
              <c:tx>
                <c:rich>
                  <a:bodyPr/>
                  <a:lstStyle/>
                  <a:p>
                    <a:fld id="{BC099C25-A2D1-4CCD-859A-F4D90359D29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1 110,3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C2-4B48-AFAA-2CCB6CB9878D}"/>
                </c:ext>
              </c:extLst>
            </c:dLbl>
            <c:dLbl>
              <c:idx val="7"/>
              <c:layout>
                <c:manualLayout>
                  <c:x val="-8.3510578714394448E-2"/>
                  <c:y val="-0.16365079805947488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A822EF4C-4FDC-4157-927D-59954266E12E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3F0CF8B-9B4C-45FD-835B-B039455B5AA6}" type="CELLREF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[ССЫЛКА НА ЯЧЕЙКУ]</a:t>
                    </a:fld>
                    <a:r>
                      <a:rPr lang="ru-RU" baseline="0" dirty="0"/>
                      <a:t>
</a:t>
                    </a:r>
                    <a:fld id="{40C477A5-B528-46F3-921E-B51F85CCA762}" type="PERCENTAGE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831142269775351"/>
                      <c:h val="0.30909849048111465"/>
                    </c:manualLayout>
                  </c15:layout>
                  <c15:dlblFieldTable>
                    <c15:dlblFTEntry>
                      <c15:txfldGUID>{B3F0CF8B-9B4C-45FD-835B-B039455B5AA6}</c15:txfldGUID>
                      <c15:f>Лист1!$B$9</c15:f>
                      <c15:dlblFieldTableCache>
                        <c:ptCount val="1"/>
                        <c:pt idx="0">
                          <c:v>0,0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E3C2-4B48-AFAA-2CCB6CB9878D}"/>
                </c:ext>
              </c:extLst>
            </c:dLbl>
            <c:dLbl>
              <c:idx val="8"/>
              <c:layout>
                <c:manualLayout>
                  <c:x val="1.6675718308616614E-3"/>
                  <c:y val="-6.8965004600628418E-2"/>
                </c:manualLayout>
              </c:layout>
              <c:tx>
                <c:rich>
                  <a:bodyPr/>
                  <a:lstStyle/>
                  <a:p>
                    <a:fld id="{2B89AAB3-8662-4ADE-930A-217639E8E8DD}" type="CATEGORYNAME">
                      <a:rPr lang="ru-RU" sz="800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DD0189B-BA02-4836-A1CE-EE420EE7E477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93244735892521"/>
                      <c:h val="0.349889542187620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C2-4B48-AFAA-2CCB6CB9878D}"/>
                </c:ext>
              </c:extLst>
            </c:dLbl>
            <c:dLbl>
              <c:idx val="9"/>
              <c:layout>
                <c:manualLayout>
                  <c:x val="0.17327459483381552"/>
                  <c:y val="-0.18618675560265383"/>
                </c:manualLayout>
              </c:layout>
              <c:tx>
                <c:rich>
                  <a:bodyPr anchorCtr="0"/>
                  <a:lstStyle/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ECB244D-84FC-40C6-8ED4-661F7B106462}" type="CATEGORYNAME">
                      <a:rPr lang="ru-RU"/>
                      <a:pPr lvl="1" algn="ctr" rtl="0">
                        <a:defRPr sz="1000" b="1" i="0" u="none" strike="noStrike" kern="1200" baseline="0">
                          <a:solidFill>
                            <a:srgbClr val="C17529">
                              <a:lumMod val="50000"/>
                            </a:srgbClr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55,6</a:t>
                    </a:r>
                    <a:endParaRPr lang="ru-RU" baseline="0" dirty="0"/>
                  </a:p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0,1%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3C2-4B48-AFAA-2CCB6CB9878D}"/>
                </c:ext>
              </c:extLst>
            </c:dLbl>
            <c:dLbl>
              <c:idx val="10"/>
              <c:layout>
                <c:manualLayout>
                  <c:x val="0.39531672789341127"/>
                  <c:y val="-4.7857752272539557E-2"/>
                </c:manualLayout>
              </c:layout>
              <c:tx>
                <c:rich>
                  <a:bodyPr/>
                  <a:lstStyle/>
                  <a:p>
                    <a:fld id="{25930CBC-4429-4C80-8508-79CE9961DB0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0AA1C1E-7F34-4A5F-A221-33C65FF453B3}" type="CELLREF">
                      <a:rPr lang="ru-RU" baseline="0" smtClean="0"/>
                      <a:pPr/>
                      <a:t>[ССЫЛКА НА ЯЧЕЙКУ]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{80AA1C1E-7F34-4A5F-A221-33C65FF453B3}</c15:txfldGUID>
                      <c15:f>Лист1!$B$12</c15:f>
                      <c15:dlblFieldTableCache>
                        <c:ptCount val="1"/>
                        <c:pt idx="0">
                          <c:v>316,2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B697-4B4A-9677-AC28FBCE03D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2-4B48-AFAA-2CCB6CB987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C2-4B48-AFAA-2CCB6CB9878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6-4C7D-B977-B97F1FF84C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Налог с продаж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21048.6</c:v>
                </c:pt>
                <c:pt idx="1">
                  <c:v>4816.3999999999996</c:v>
                </c:pt>
                <c:pt idx="2">
                  <c:v>3256</c:v>
                </c:pt>
                <c:pt idx="3">
                  <c:v>-32.5</c:v>
                </c:pt>
                <c:pt idx="4">
                  <c:v>31.6</c:v>
                </c:pt>
                <c:pt idx="5">
                  <c:v>186.4</c:v>
                </c:pt>
                <c:pt idx="6">
                  <c:v>1110.3</c:v>
                </c:pt>
                <c:pt idx="7">
                  <c:v>0</c:v>
                </c:pt>
                <c:pt idx="8">
                  <c:v>1268.9000000000001</c:v>
                </c:pt>
                <c:pt idx="9">
                  <c:v>55.6</c:v>
                </c:pt>
                <c:pt idx="10">
                  <c:v>316.2</c:v>
                </c:pt>
                <c:pt idx="11">
                  <c:v>225.6</c:v>
                </c:pt>
                <c:pt idx="12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C2-4B48-AFAA-2CCB6CB9878D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Налог с продаж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27.877131153077485</c:v>
                </c:pt>
                <c:pt idx="1">
                  <c:v>6.3789237519684159</c:v>
                </c:pt>
                <c:pt idx="2">
                  <c:v>4.3123029101422556</c:v>
                </c:pt>
                <c:pt idx="3">
                  <c:v>-4.304356406008087E-2</c:v>
                </c:pt>
                <c:pt idx="4">
                  <c:v>4.185158843995556E-2</c:v>
                </c:pt>
                <c:pt idx="5">
                  <c:v>0.24687139510150999</c:v>
                </c:pt>
                <c:pt idx="6">
                  <c:v>1.470500590027932</c:v>
                </c:pt>
                <c:pt idx="7">
                  <c:v>0</c:v>
                </c:pt>
                <c:pt idx="8">
                  <c:v>1.6805531826411269</c:v>
                </c:pt>
                <c:pt idx="9">
                  <c:v>7.3637604976630661E-2</c:v>
                </c:pt>
                <c:pt idx="10">
                  <c:v>0.41878076787069446</c:v>
                </c:pt>
                <c:pt idx="11">
                  <c:v>0.29878855544474597</c:v>
                </c:pt>
                <c:pt idx="12">
                  <c:v>0.39864962406413357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C2-4B48-AFAA-2CCB6CB98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accent2">
              <a:lumMod val="50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185001259479"/>
          <c:y val="7.8533481849781386E-2"/>
          <c:w val="0.51415803015581762"/>
          <c:h val="0.824608953983479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46"/>
            <c:extLst>
              <c:ext xmlns:c16="http://schemas.microsoft.com/office/drawing/2014/chart" uri="{C3380CC4-5D6E-409C-BE32-E72D297353CC}">
                <c16:uniqueId val="{00000000-B67C-4A87-86DC-C80809381399}"/>
              </c:ext>
            </c:extLst>
          </c:dPt>
          <c:dPt>
            <c:idx val="2"/>
            <c:bubble3D val="0"/>
            <c:explosion val="62"/>
            <c:extLst>
              <c:ext xmlns:c16="http://schemas.microsoft.com/office/drawing/2014/chart" uri="{C3380CC4-5D6E-409C-BE32-E72D297353CC}">
                <c16:uniqueId val="{00000001-B67C-4A87-86DC-C80809381399}"/>
              </c:ext>
            </c:extLst>
          </c:dPt>
          <c:dLbls>
            <c:dLbl>
              <c:idx val="0"/>
              <c:layout>
                <c:manualLayout>
                  <c:x val="0.18457899258699753"/>
                  <c:y val="-0.1324971828527017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CEAAD05-A648-4757-BBFA-A0B229DF1CBC}" type="CATEGORYNAME">
                      <a:rPr lang="ru-RU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E84298C-57FB-44C3-A5B2-464B24BC90A5}" type="VALUE">
                      <a:rPr lang="ru-RU" baseline="0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47,0</a:t>
                    </a:r>
                    <a:r>
                      <a:rPr lang="ru-RU" baseline="0" dirty="0"/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7C-4A87-86DC-C80809381399}"/>
                </c:ext>
              </c:extLst>
            </c:dLbl>
            <c:dLbl>
              <c:idx val="1"/>
              <c:layout>
                <c:manualLayout>
                  <c:x val="0.20113657832235768"/>
                  <c:y val="0.161801466503721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280B32F1-33DF-414C-B9FC-5600831D0A8E}" type="CATEGORYNAME">
                      <a:rPr lang="ru-RU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AC721AC-0EBA-4E34-AF9D-3170E0DDB8DA}" type="VALUE">
                      <a:rPr lang="ru-RU" baseline="0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5,0%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67C-4A87-86DC-C80809381399}"/>
                </c:ext>
              </c:extLst>
            </c:dLbl>
            <c:dLbl>
              <c:idx val="2"/>
              <c:layout>
                <c:manualLayout>
                  <c:x val="-9.0550555075750702E-2"/>
                  <c:y val="0.2836506621919354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515693B2-3037-43E5-89CB-A4E2AD6AE0A9}" type="CATEGORYNAME">
                      <a:rPr lang="ru-RU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94B0455-38EF-4683-B25D-A5C1C6F479A7}" type="VALUE">
                      <a:rPr lang="ru-RU" baseline="0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37,9%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7C-4A87-86DC-C80809381399}"/>
                </c:ext>
              </c:extLst>
            </c:dLbl>
            <c:dLbl>
              <c:idx val="3"/>
              <c:layout>
                <c:manualLayout>
                  <c:x val="-9.363934470473928E-2"/>
                  <c:y val="-0.2119098960144399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13168C9C-1B00-48FA-86D0-9BB850688149}" type="CATEGORYNAME">
                      <a:rPr lang="ru-RU"/>
                      <a:pPr>
                        <a:defRPr sz="12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DFFB6000-0765-4469-8F1C-93C62E8CA224}" type="VALUE">
                      <a:rPr lang="ru-RU" baseline="0"/>
                      <a:pPr>
                        <a:defRPr sz="12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7C-4A87-86DC-C808093813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C-4A87-86DC-C808093813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153.5</c:v>
                </c:pt>
                <c:pt idx="1">
                  <c:v>16433.5</c:v>
                </c:pt>
                <c:pt idx="2">
                  <c:v>123664.8</c:v>
                </c:pt>
                <c:pt idx="3">
                  <c:v>974.5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C-4A87-86DC-C808093813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5.2247884386153735E-2</c:v>
                </c:pt>
                <c:pt idx="1">
                  <c:v>5.5935870231912537</c:v>
                </c:pt>
                <c:pt idx="2">
                  <c:v>42.092665622389738</c:v>
                </c:pt>
                <c:pt idx="3">
                  <c:v>0.33169748100525615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7C-4A87-86DC-C808093813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5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0.89256</cdr:x>
      <cdr:y>0.03846</cdr:y>
    </cdr:from>
    <cdr:to>
      <cdr:x>0.97897</cdr:x>
      <cdr:y>0.08865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6864" y="216024"/>
          <a:ext cx="752887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78EB-9702-4D6C-B477-C4178050C37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745-353E-4209-8C2D-8A66D73AD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C14D2-F44A-4A50-812E-7604973D8BC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932040" y="4005064"/>
            <a:ext cx="4036481" cy="2852936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9442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120880" cy="196024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к решению об исполнении местного бюджета муниципального образования «</a:t>
            </a:r>
            <a:r>
              <a:rPr lang="ru-RU" sz="5900" b="1" i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Шумячский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 район» Смоленской области </a:t>
            </a:r>
          </a:p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</a:t>
            </a:r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2023 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года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ЗА </a:t>
            </a:r>
            <a:r>
              <a:rPr lang="ru-RU" sz="2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2023 ГОД</a:t>
            </a:r>
            <a:endParaRPr lang="ru-RU" sz="24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652772"/>
              </p:ext>
            </p:extLst>
          </p:nvPr>
        </p:nvGraphicFramePr>
        <p:xfrm>
          <a:off x="251520" y="980728"/>
          <a:ext cx="867642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83671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</a:t>
            </a:r>
            <a:r>
              <a:rPr lang="ru-RU" sz="3600" b="1" i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/>
            </a:r>
            <a:br>
              <a:rPr lang="ru-RU" sz="3600" b="1" i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endParaRPr lang="ru-RU" sz="36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22802"/>
              </p:ext>
            </p:extLst>
          </p:nvPr>
        </p:nvGraphicFramePr>
        <p:xfrm>
          <a:off x="107504" y="2564903"/>
          <a:ext cx="8964488" cy="36870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0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НА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01.01.2024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ГОД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09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Дотации бюджетам бюджетной системы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153 473,5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Субсидии</a:t>
                      </a:r>
                      <a:r>
                        <a:rPr lang="ru-RU" sz="1600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16 433,5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Субвенции бюджетам бюджетной системы 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123 664,8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Иные межбюджетные трансферты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974,5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3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-754,5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496943" cy="194421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 БЮДЖЕТАМ БЮДЖЕТНОЙ СИСТЕМЫ</a:t>
            </a:r>
            <a:r>
              <a:rPr lang="ru-RU" b="1" i="1" dirty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b="1" i="1" dirty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54952"/>
              </p:ext>
            </p:extLst>
          </p:nvPr>
        </p:nvGraphicFramePr>
        <p:xfrm>
          <a:off x="190524" y="2286000"/>
          <a:ext cx="8910263" cy="186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60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межбюджетные трансферты общего характера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786,1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investment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23611"/>
            <a:ext cx="4029334" cy="24343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635631"/>
              </p:ext>
            </p:extLst>
          </p:nvPr>
        </p:nvGraphicFramePr>
        <p:xfrm>
          <a:off x="179512" y="2094066"/>
          <a:ext cx="8910263" cy="168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1883821936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3552596927"/>
                    </a:ext>
                  </a:extLst>
                </a:gridCol>
              </a:tblGrid>
              <a:tr h="7668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21525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на выравнивание бюджетной обеспеченности бюджетам субъектов</a:t>
                      </a:r>
                      <a:r>
                        <a:rPr lang="ru-RU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Российской Федерации и муниципальных образований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27 223,3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452514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147796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14667"/>
              </p:ext>
            </p:extLst>
          </p:nvPr>
        </p:nvGraphicFramePr>
        <p:xfrm>
          <a:off x="179512" y="2708920"/>
          <a:ext cx="8784976" cy="2952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8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r>
                        <a:rPr lang="ru-RU" sz="1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2023 </a:t>
                      </a:r>
                      <a:r>
                        <a:rPr lang="ru-RU" sz="1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доходов,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326 433,2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</a:t>
                      </a:r>
                      <a:r>
                        <a:rPr lang="ru-RU" sz="16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неналоговые доходы, тыс.руб.</a:t>
                      </a:r>
                      <a:endParaRPr lang="ru-RU" sz="16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32 641,4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293 791,8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 населения, среднегодовая чел.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8 573                                                                    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на душу населения,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38,1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05459"/>
              </p:ext>
            </p:extLst>
          </p:nvPr>
        </p:nvGraphicFramePr>
        <p:xfrm>
          <a:off x="251520" y="1988840"/>
          <a:ext cx="8640959" cy="419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2023 год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01.01.2024 </a:t>
                      </a: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Г.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ОБЩЕГОСУДАРСТВЕННЫЕ ВОПРОСЫ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42 234,9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42 162,0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99,8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ЭКОНОМИКА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7 981,9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6 472,1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81,1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528,1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514,5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97,4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173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447,7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172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793,0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99,6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4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КУЛЬТУРА, КИНЕМАТОГРАФИЯ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60 027,8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60 027,8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СОЦИАЛЬНАЯ ПОЛИТИКА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19 109,5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19 072,7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99,8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224,8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224,8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9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ОБСЛУЖИВАНИЕ </a:t>
                      </a:r>
                      <a:r>
                        <a:rPr lang="ru-RU" sz="15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ГОСУДАРСТВЕННОГО (МУНИЦИПАЛЬНОГО) </a:t>
                      </a:r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ДОЛГА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kumimoji="0" lang="ru-RU" sz="1400" kern="12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МЕЖБЮДЖЕТНЫЕ ТРАНСФЕРТЫ</a:t>
                      </a:r>
                      <a:r>
                        <a:rPr lang="ru-RU" sz="15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ОБЩЕГО ХАРАКТЕРА БЮДЖЕТАМ БЮДЖЕТНОЙ СИСТЕМЫ РФ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28 009,4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28 009,4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336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РАЗДЕЛАМ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5651500" cy="69215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38897"/>
              </p:ext>
            </p:extLst>
          </p:nvPr>
        </p:nvGraphicFramePr>
        <p:xfrm>
          <a:off x="251520" y="870586"/>
          <a:ext cx="8640961" cy="589030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5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  <a:r>
                        <a:rPr lang="ru-RU" sz="10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01.01.2024 </a:t>
                      </a:r>
                      <a:r>
                        <a:rPr lang="ru-RU" sz="10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молодежной политики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170 795,0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170 498,6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и спорта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67 157,2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67 157,2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34 235,3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34 228,1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эффективного управления муниципальным образованием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35 692,7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35 607,8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семей»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«Капитальный ремонт и ремонт автомобильных дорог общего пользования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6 349,1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4 839,3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099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обеспечения безопасности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жизнедеятельности населения муниципального образования «</a:t>
                      </a:r>
                      <a:r>
                        <a:rPr lang="ru-RU" sz="1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55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«Гражданско-патриотическое воспитание граждан на территории муниципального образования «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«Повышение значений доступности для инвалидов объектов и услуг в 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добровольчества (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</a:t>
                      </a:r>
                      <a:r>
                        <a:rPr lang="ru-RU" sz="1000" b="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350,9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350,9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315 162,7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313 264,4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kumimoji="0"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08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285811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12056"/>
              </p:ext>
            </p:extLst>
          </p:nvPr>
        </p:nvGraphicFramePr>
        <p:xfrm>
          <a:off x="323528" y="1187366"/>
          <a:ext cx="8352928" cy="281622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9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01.01.2024 </a:t>
                      </a:r>
                      <a:r>
                        <a:rPr lang="ru-RU" sz="11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9 951,2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3 184,0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3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законодательного и исполнительного органов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3 984,2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3 983,4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</a:t>
                      </a:r>
                      <a:r>
                        <a:rPr lang="ru-RU" sz="11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1 280,2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1 279,6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расходы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4 652,2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4 293,8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 власти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6 381,4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6 351,6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193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ser_person_people_6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1473620" cy="1473620"/>
          </a:xfrm>
          <a:prstGeom prst="rect">
            <a:avLst/>
          </a:prstGeom>
        </p:spPr>
      </p:pic>
      <p:pic>
        <p:nvPicPr>
          <p:cNvPr id="6" name="Рисунок 5" descr="customer_person_people_woman_you_16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720080" cy="72008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784976" cy="4001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РАСХОДЫ В РАСЧЕТЕ НА ДУШУ НАСЕЛЕНИЯ </a:t>
            </a: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2023 </a:t>
            </a:r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год</a:t>
            </a:r>
          </a:p>
        </p:txBody>
      </p:sp>
      <p:pic>
        <p:nvPicPr>
          <p:cNvPr id="5" name="Рисунок 4" descr="bootloader_users_person_people_6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1008112" cy="1008112"/>
          </a:xfrm>
          <a:prstGeom prst="rect">
            <a:avLst/>
          </a:prstGeom>
        </p:spPr>
      </p:pic>
      <p:pic>
        <p:nvPicPr>
          <p:cNvPr id="7" name="Рисунок 6" descr="customer_person_people_man_user_client_16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22186" y="4077072"/>
            <a:ext cx="792088" cy="792088"/>
          </a:xfrm>
          <a:prstGeom prst="rect">
            <a:avLst/>
          </a:prstGeom>
        </p:spPr>
      </p:pic>
      <p:pic>
        <p:nvPicPr>
          <p:cNvPr id="9" name="Рисунок 8" descr="law_221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1656184" cy="1728192"/>
          </a:xfrm>
          <a:prstGeom prst="rect">
            <a:avLst/>
          </a:prstGeom>
        </p:spPr>
      </p:pic>
      <p:pic>
        <p:nvPicPr>
          <p:cNvPr id="10" name="Рисунок 9" descr="research_books_22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1368152" cy="1368152"/>
          </a:xfrm>
          <a:prstGeom prst="rect">
            <a:avLst/>
          </a:prstGeom>
        </p:spPr>
      </p:pic>
      <p:pic>
        <p:nvPicPr>
          <p:cNvPr id="11" name="Рисунок 10" descr="movies_movie_oscar_themedia_17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556792"/>
            <a:ext cx="1152128" cy="1152128"/>
          </a:xfrm>
          <a:prstGeom prst="rect">
            <a:avLst/>
          </a:prstGeom>
        </p:spPr>
      </p:pic>
      <p:pic>
        <p:nvPicPr>
          <p:cNvPr id="12" name="Рисунок 11" descr="musician_person_people_man_166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4293096"/>
            <a:ext cx="1080120" cy="1080120"/>
          </a:xfrm>
          <a:prstGeom prst="rect">
            <a:avLst/>
          </a:prstGeom>
        </p:spPr>
      </p:pic>
      <p:pic>
        <p:nvPicPr>
          <p:cNvPr id="13" name="Рисунок 12" descr="1_-_Home_256x256_3538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1412776"/>
            <a:ext cx="1656184" cy="1656184"/>
          </a:xfrm>
          <a:prstGeom prst="rect">
            <a:avLst/>
          </a:prstGeom>
        </p:spPr>
      </p:pic>
      <p:pic>
        <p:nvPicPr>
          <p:cNvPr id="14" name="Рисунок 13" descr="engineer_person_man_2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4653136"/>
            <a:ext cx="1008112" cy="1008112"/>
          </a:xfrm>
          <a:prstGeom prst="rect">
            <a:avLst/>
          </a:prstGeom>
        </p:spPr>
      </p:pic>
      <p:pic>
        <p:nvPicPr>
          <p:cNvPr id="18" name="Рисунок 17" descr="teacher_man_avatar_person_28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4941168"/>
            <a:ext cx="1080120" cy="1080120"/>
          </a:xfrm>
          <a:prstGeom prst="rect">
            <a:avLst/>
          </a:prstGeom>
        </p:spPr>
      </p:pic>
      <p:pic>
        <p:nvPicPr>
          <p:cNvPr id="19" name="Рисунок 18" descr="user_person_customer_man_153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4797152"/>
            <a:ext cx="936104" cy="936104"/>
          </a:xfrm>
          <a:prstGeom prst="rect">
            <a:avLst/>
          </a:prstGeom>
        </p:spPr>
      </p:pic>
      <p:pic>
        <p:nvPicPr>
          <p:cNvPr id="20" name="Рисунок 19" descr="person_user_customer_female_people_169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5896" y="335699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4472" y="2972271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 на жилищно-коммунальное хозяйство приходится на одного гражданина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60932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социальную политику приходится на одного гражданина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537321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образование  приходится на одного гражданина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263691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культуру,  кинематографию приходится на одного гражданина</a:t>
            </a:r>
          </a:p>
        </p:txBody>
      </p:sp>
      <p:sp>
        <p:nvSpPr>
          <p:cNvPr id="26" name="Стрелка вправо 25"/>
          <p:cNvSpPr/>
          <p:nvPr/>
        </p:nvSpPr>
        <p:spPr>
          <a:xfrm rot="20388936">
            <a:off x="5516103" y="171113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82442">
            <a:off x="5590263" y="382325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999592" y="2732894"/>
            <a:ext cx="12241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38 834</a:t>
            </a:r>
            <a:endParaRPr lang="ru-RU" sz="1400" b="1" dirty="0"/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8946" y="2783333"/>
            <a:ext cx="12241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3 236                                            </a:t>
            </a:r>
            <a:endParaRPr lang="ru-RU" sz="1400" b="1" dirty="0"/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2240" y="836712"/>
            <a:ext cx="1224136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61 </a:t>
            </a:r>
            <a:r>
              <a:rPr lang="ru-RU" sz="1400" dirty="0" err="1"/>
              <a:t>руб.в</a:t>
            </a:r>
            <a:r>
              <a:rPr lang="ru-RU" sz="1400" dirty="0"/>
              <a:t> год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2360" y="1052736"/>
            <a:ext cx="122515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5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4077072"/>
            <a:ext cx="122413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2 249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8647" y="4713774"/>
            <a:ext cx="12418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187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512" y="3501008"/>
            <a:ext cx="12241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20 379</a:t>
            </a:r>
            <a:endParaRPr lang="ru-RU" sz="1400" b="1" dirty="0"/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624" y="3717032"/>
            <a:ext cx="12241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1 698</a:t>
            </a:r>
            <a:endParaRPr lang="ru-RU" sz="1400" b="1" dirty="0"/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520" y="836712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7 080</a:t>
            </a:r>
            <a:r>
              <a:rPr lang="ru-RU" sz="1400" dirty="0" smtClean="0"/>
              <a:t>руб</a:t>
            </a:r>
            <a:r>
              <a:rPr lang="ru-RU" sz="1400" dirty="0"/>
              <a:t>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3648" y="980728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590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2147344" flipV="1">
            <a:off x="2491115" y="149119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9017010">
            <a:off x="2279512" y="373860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136904" cy="52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ДЕФИЦИТ ( - )           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-7 218,2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8964488" cy="685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ДЕФИЦИТ (-)                                           2 844,0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65726">
            <a:off x="403328" y="136811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955601">
            <a:off x="5660078" y="130834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</a:p>
        </p:txBody>
      </p:sp>
      <p:pic>
        <p:nvPicPr>
          <p:cNvPr id="16" name="Рисунок 15" descr="1437389527_scales-09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3474710" cy="4325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3888" y="41490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79715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797152"/>
            <a:ext cx="215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tretch>
            <a:fillRect/>
          </a:stretch>
        </p:blipFill>
        <p:spPr>
          <a:xfrm>
            <a:off x="5039544" y="3284984"/>
            <a:ext cx="4104456" cy="401610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04856" cy="2880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–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Юлия Викторовна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с 9:00 до 18:00, перерыв с 13:00 до 14:00.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216410, Смоленская область, п. Шумячи,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Школьная, д.1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(848133) 4-19-44 , факс (848133)4-19-44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fsh20@mail.ru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КОНТАКТНАЯ ИНФОРМАЦИЯ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ШУМЯЧСКОГО РАЙОНА!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3277344"/>
          </a:xfrm>
        </p:spPr>
        <p:txBody>
          <a:bodyPr>
            <a:normAutofit fontScale="70000" lnSpcReduction="20000"/>
          </a:bodyPr>
          <a:lstStyle/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основные показатели исполнения местного бюджета муниципального образования «Шумячский район» Смоленской области за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главных задач этого проекта является обеспечение прозрачности и открытости бюджетного процесса произошедшего за данный период.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Ю.В.</a:t>
            </a:r>
          </a:p>
        </p:txBody>
      </p:sp>
      <p:pic>
        <p:nvPicPr>
          <p:cNvPr id="5" name="Рисунок 4" descr="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672408" cy="2786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71400"/>
            <a:ext cx="8389440" cy="6408712"/>
          </a:xfrm>
        </p:spPr>
        <p:txBody>
          <a:bodyPr>
            <a:normAutofit/>
          </a:bodyPr>
          <a:lstStyle/>
          <a:p>
            <a:pPr indent="450850" algn="just"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Решением Шумячского районного Совета депутатов от 26.12.2022 года №75 «О местном бюджете муниципального образования «Шумячский район» Смоленской области на 2023 год и на плановый период 2024 и 2025 годов»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редакции Решения Шумячского                        районного Совета депутатов от 31.03.2023 года №16, от 30.06.2023 года №36, от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31.08.2023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№45,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29.09.2023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№56,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22.12.2023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№86)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820471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</p:txBody>
      </p:sp>
      <p:pic>
        <p:nvPicPr>
          <p:cNvPr id="1028" name="Picture 4" descr="C:\Documents and Settings\Сидоренкова\Рабочий стол\Byudzhet_Rost-tar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512" y="5301208"/>
            <a:ext cx="2986488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655272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58326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58326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56166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4604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— средства, предоставляемые одним бюджетом бюджетной 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7128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</a:t>
            </a:r>
            <a:r>
              <a:rPr lang="ru-RU" sz="1600" dirty="0">
                <a:solidFill>
                  <a:schemeClr val="accent2"/>
                </a:solidFill>
                <a:cs typeface="Times New Roman" pitchFamily="18" charset="0"/>
              </a:rPr>
              <a:t>ления.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59778-las-ganancias-y-el-exito-del-negocio-grafico-con-una-flecha-azul-apuntando-hacia-arriba-y-el-aumen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284984"/>
            <a:ext cx="2524566" cy="255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56376" cy="108012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МУНИЦИПАЛЬНОГО ОБРАЗОВАНИЯ «ШУМЯЧСКИЙ РАЙОН» СМОЛЕНСКОЙ ОБЛАСТИ ЗА </a:t>
            </a:r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</a:t>
            </a:r>
            <a:b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060476"/>
              </p:ext>
            </p:extLst>
          </p:nvPr>
        </p:nvGraphicFramePr>
        <p:xfrm>
          <a:off x="899592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155679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магнитный диск 6"/>
          <p:cNvSpPr/>
          <p:nvPr/>
        </p:nvSpPr>
        <p:spPr>
          <a:xfrm>
            <a:off x="323528" y="2924944"/>
            <a:ext cx="1944216" cy="244827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ИСПОЛНЕНИЕ БЮДЖЕТА МУНИЦИПАЛЬНОГО ОБРАЗОВАНИЯ «ШУМЯЧСКИЙ РАЙОН» СМОЛЕНСКОЙ ОБЛАСТИ ЗА 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2023 </a:t>
            </a: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06489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Бюджет муниципального образования «Шумячский район» Смоленской области за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по доходам исполнен в сумме 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326 433,2тыс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 при плане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324 346,9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100,6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плановых назначений.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72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 расходам исполнение на отчетную дату составило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329 277,2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331 565,1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,3%.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При запланированном дефиците бюджета в сумме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7 218,2тыс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рублей на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01.01.2024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года бюджет исполнен с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дефицитом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2 844,0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619672" y="4437112"/>
            <a:ext cx="1728192" cy="1080120"/>
          </a:xfrm>
          <a:prstGeom prst="flowChartMagneticDisk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508104" y="2996952"/>
            <a:ext cx="2016224" cy="244827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7020272" y="4653136"/>
            <a:ext cx="1728192" cy="86409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575284">
            <a:off x="5597335" y="401616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331 565,1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5595" y="4795964"/>
            <a:ext cx="174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326 433,2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8" name="TextBox 17"/>
          <p:cNvSpPr txBox="1"/>
          <p:nvPr/>
        </p:nvSpPr>
        <p:spPr>
          <a:xfrm rot="19179464">
            <a:off x="378108" y="404107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324 346,9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7835" y="3140969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437112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212976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4643844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4941168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329 277,2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059832" y="3645024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РАСХОД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АМ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3059832" y="4149080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31840" y="4149080"/>
            <a:ext cx="2160240" cy="2616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ДОХОДАМ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772400" cy="1338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12993"/>
              </p:ext>
            </p:extLst>
          </p:nvPr>
        </p:nvGraphicFramePr>
        <p:xfrm>
          <a:off x="179512" y="2552074"/>
          <a:ext cx="8784976" cy="253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0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2023 ГОД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</a:t>
                      </a:r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01.01.2024</a:t>
                      </a:r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776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и НЕНАЛОГОВЫЕ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29 </a:t>
                      </a: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877,4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32 641,4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109,3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87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294 469,5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293 791,8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99,8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98984"/>
          </a:xfr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СТРУКТУРА ДОХОДОВ МЕСТНОГО БЮДЖЕТА ЗА </a:t>
            </a:r>
            <a:r>
              <a:rPr lang="ru-RU" sz="28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2023 </a:t>
            </a:r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373768"/>
              </p:ext>
            </p:extLst>
          </p:nvPr>
        </p:nvGraphicFramePr>
        <p:xfrm>
          <a:off x="0" y="1196752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И НЕНАЛОГОВЫХ ДОХОДОВ МЕСТНОГО БЮДЖЕТА ЗА </a:t>
            </a: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2023 год</a:t>
            </a:r>
            <a:endParaRPr lang="ru-RU" sz="20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792747"/>
              </p:ext>
            </p:extLst>
          </p:nvPr>
        </p:nvGraphicFramePr>
        <p:xfrm>
          <a:off x="323527" y="1340768"/>
          <a:ext cx="836327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54990</TotalTime>
  <Words>1215</Words>
  <Application>Microsoft Office PowerPoint</Application>
  <PresentationFormat>Экран (4:3)</PresentationFormat>
  <Paragraphs>286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Times New Roman</vt:lpstr>
      <vt:lpstr>Trebuchet MS</vt:lpstr>
      <vt:lpstr>Wingdings 2</vt:lpstr>
      <vt:lpstr>Трек</vt:lpstr>
      <vt:lpstr>БЮДЖЕТ ДЛЯ ГРАЖДАН</vt:lpstr>
      <vt:lpstr>УВАЖАЕМЫЕ ЖИТЕЛИ ШУМЯЧСКОГО РАЙОНА!</vt:lpstr>
      <vt:lpstr>МЕСТНЫЙ БЮДЖЕТ</vt:lpstr>
      <vt:lpstr>ГЛОССАРИЙ</vt:lpstr>
      <vt:lpstr>ОСНОВНЫЕ ХАРАКТЕРИСТИКИ МЕСТНОГО БЮДЖЕТА МУНИЦИПАЛЬНОГО ОБРАЗОВАНИЯ «ШУМЯЧСКИЙ РАЙОН» СМОЛЕНСКОЙ ОБЛАСТИ ЗА 2023 год </vt:lpstr>
      <vt:lpstr>ИСПОЛНЕНИЕ БЮДЖЕТА МУНИЦИПАЛЬНОГО ОБРАЗОВАНИЯ «ШУМЯЧСКИЙ РАЙОН» СМОЛЕНСКОЙ ОБЛАСТИ ЗА 2023 год</vt:lpstr>
      <vt:lpstr>ДОХОДЫ</vt:lpstr>
      <vt:lpstr>СТРУКТУРА ДОХОДОВ МЕСТНОГО БЮДЖЕТА ЗА 2023 год</vt:lpstr>
      <vt:lpstr>СТРУКТУРА НАЛОГОВЫХ И НЕНАЛОГОВЫХ ДОХОДОВ МЕСТНОГО БЮДЖЕТА ЗА 2023 год</vt:lpstr>
      <vt:lpstr>БЕЗВОЗМЕЗДНЫЕ ПОСТУПЛЕНИЯ ЗА 2023 ГОД</vt:lpstr>
      <vt:lpstr>МЕЖБЮДЖЕТНЫЕ ТРАНСФЕРТЫ </vt:lpstr>
      <vt:lpstr>МЕЖБЮДЖЕТНЫЕ ТРАНСФЕРТЫ БЮДЖЕТАМ БЮДЖЕТНОЙ СИСТЕМЫ </vt:lpstr>
      <vt:lpstr>ИНФОРМАЦИЯ ОБ ОБЪЕМЕ ДОХОДОВ МЕСТНОГО БЮДЖЕТА МУНИЦИПАЛЬНОГО ОБРАЗОВАНИЯ «ШУМЯЧСКИЙ РАЙОН» СМОЛЕНСКОЙ ОБЛАСТИ В РАСЧЕТЕ НА ДУШУ НАСЕЛЕНИЯ</vt:lpstr>
      <vt:lpstr>РАСХОДЫ</vt:lpstr>
      <vt:lpstr>РАСХОДЫ</vt:lpstr>
      <vt:lpstr>Презентация PowerPoint</vt:lpstr>
      <vt:lpstr>РАСХОДЫ В РАСЧЕТЕ НА ДУШУ НАСЕЛЕНИЯ ЗА 2023 год</vt:lpstr>
      <vt:lpstr>ДЕФИЦИТ ( - )            -7 218,2</vt:lpstr>
      <vt:lpstr>КОНТАКТНАЯ ИНФОРМАЦИЯ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Тимофеева</dc:creator>
  <cp:lastModifiedBy>ADMIN</cp:lastModifiedBy>
  <cp:revision>796</cp:revision>
  <cp:lastPrinted>2023-08-15T09:42:19Z</cp:lastPrinted>
  <dcterms:created xsi:type="dcterms:W3CDTF">2017-04-19T10:14:44Z</dcterms:created>
  <dcterms:modified xsi:type="dcterms:W3CDTF">2024-12-16T14:51:45Z</dcterms:modified>
</cp:coreProperties>
</file>