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</p:sldIdLst>
  <p:sldSz cx="11879263" cy="82804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8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000"/>
    <a:srgbClr val="B67A59"/>
    <a:srgbClr val="D40000"/>
    <a:srgbClr val="008000"/>
    <a:srgbClr val="FF3300"/>
    <a:srgbClr val="0033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65" d="100"/>
          <a:sy n="65" d="100"/>
        </p:scale>
        <p:origin x="1254" y="66"/>
      </p:cViewPr>
      <p:guideLst>
        <p:guide orient="horz" pos="2608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945" y="1355149"/>
            <a:ext cx="10097374" cy="2882806"/>
          </a:xfrm>
        </p:spPr>
        <p:txBody>
          <a:bodyPr anchor="b"/>
          <a:lstStyle>
            <a:lvl1pPr algn="ctr">
              <a:defRPr sz="724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908" y="4349128"/>
            <a:ext cx="8909447" cy="1999179"/>
          </a:xfrm>
        </p:spPr>
        <p:txBody>
          <a:bodyPr/>
          <a:lstStyle>
            <a:lvl1pPr marL="0" indent="0" algn="ctr">
              <a:buNone/>
              <a:defRPr sz="2898"/>
            </a:lvl1pPr>
            <a:lvl2pPr marL="552023" indent="0" algn="ctr">
              <a:buNone/>
              <a:defRPr sz="2415"/>
            </a:lvl2pPr>
            <a:lvl3pPr marL="1104047" indent="0" algn="ctr">
              <a:buNone/>
              <a:defRPr sz="2173"/>
            </a:lvl3pPr>
            <a:lvl4pPr marL="1656070" indent="0" algn="ctr">
              <a:buNone/>
              <a:defRPr sz="1932"/>
            </a:lvl4pPr>
            <a:lvl5pPr marL="2208093" indent="0" algn="ctr">
              <a:buNone/>
              <a:defRPr sz="1932"/>
            </a:lvl5pPr>
            <a:lvl6pPr marL="2760116" indent="0" algn="ctr">
              <a:buNone/>
              <a:defRPr sz="1932"/>
            </a:lvl6pPr>
            <a:lvl7pPr marL="3312140" indent="0" algn="ctr">
              <a:buNone/>
              <a:defRPr sz="1932"/>
            </a:lvl7pPr>
            <a:lvl8pPr marL="3864163" indent="0" algn="ctr">
              <a:buNone/>
              <a:defRPr sz="1932"/>
            </a:lvl8pPr>
            <a:lvl9pPr marL="4416186" indent="0" algn="ctr">
              <a:buNone/>
              <a:defRPr sz="1932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478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43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98" y="440855"/>
            <a:ext cx="2561466" cy="70172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6700" y="440855"/>
            <a:ext cx="7535907" cy="701725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67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513" y="2064352"/>
            <a:ext cx="10245864" cy="3444416"/>
          </a:xfrm>
        </p:spPr>
        <p:txBody>
          <a:bodyPr anchor="b"/>
          <a:lstStyle>
            <a:lvl1pPr>
              <a:defRPr sz="724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513" y="5541353"/>
            <a:ext cx="10245864" cy="1811337"/>
          </a:xfrm>
        </p:spPr>
        <p:txBody>
          <a:bodyPr/>
          <a:lstStyle>
            <a:lvl1pPr marL="0" indent="0">
              <a:buNone/>
              <a:defRPr sz="2898">
                <a:solidFill>
                  <a:schemeClr val="tx1"/>
                </a:solidFill>
              </a:defRPr>
            </a:lvl1pPr>
            <a:lvl2pPr marL="552023" indent="0">
              <a:buNone/>
              <a:defRPr sz="2415">
                <a:solidFill>
                  <a:schemeClr val="tx1">
                    <a:tint val="75000"/>
                  </a:schemeClr>
                </a:solidFill>
              </a:defRPr>
            </a:lvl2pPr>
            <a:lvl3pPr marL="1104047" indent="0">
              <a:buNone/>
              <a:defRPr sz="2173">
                <a:solidFill>
                  <a:schemeClr val="tx1">
                    <a:tint val="75000"/>
                  </a:schemeClr>
                </a:solidFill>
              </a:defRPr>
            </a:lvl3pPr>
            <a:lvl4pPr marL="165607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4pPr>
            <a:lvl5pPr marL="220809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5pPr>
            <a:lvl6pPr marL="276011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6pPr>
            <a:lvl7pPr marL="331214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7pPr>
            <a:lvl8pPr marL="386416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8pPr>
            <a:lvl9pPr marL="441618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672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6699" y="2204273"/>
            <a:ext cx="5048687" cy="525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3877" y="2204273"/>
            <a:ext cx="5048687" cy="5253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1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440856"/>
            <a:ext cx="10245864" cy="160049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248" y="2029849"/>
            <a:ext cx="5025484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248" y="3024646"/>
            <a:ext cx="5025484" cy="44487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3878" y="2029849"/>
            <a:ext cx="5050234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3878" y="3024646"/>
            <a:ext cx="5050234" cy="44487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8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03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2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52027"/>
            <a:ext cx="3831372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234" y="1192226"/>
            <a:ext cx="6013877" cy="5884451"/>
          </a:xfrm>
        </p:spPr>
        <p:txBody>
          <a:bodyPr/>
          <a:lstStyle>
            <a:lvl1pPr>
              <a:defRPr sz="3864"/>
            </a:lvl1pPr>
            <a:lvl2pPr>
              <a:defRPr sz="3381"/>
            </a:lvl2pPr>
            <a:lvl3pPr>
              <a:defRPr sz="2898"/>
            </a:lvl3pPr>
            <a:lvl4pPr>
              <a:defRPr sz="2415"/>
            </a:lvl4pPr>
            <a:lvl5pPr>
              <a:defRPr sz="2415"/>
            </a:lvl5pPr>
            <a:lvl6pPr>
              <a:defRPr sz="2415"/>
            </a:lvl6pPr>
            <a:lvl7pPr>
              <a:defRPr sz="2415"/>
            </a:lvl7pPr>
            <a:lvl8pPr>
              <a:defRPr sz="2415"/>
            </a:lvl8pPr>
            <a:lvl9pPr>
              <a:defRPr sz="241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484120"/>
            <a:ext cx="3831372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89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52027"/>
            <a:ext cx="3831372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0234" y="1192226"/>
            <a:ext cx="6013877" cy="5884451"/>
          </a:xfrm>
        </p:spPr>
        <p:txBody>
          <a:bodyPr anchor="t"/>
          <a:lstStyle>
            <a:lvl1pPr marL="0" indent="0">
              <a:buNone/>
              <a:defRPr sz="3864"/>
            </a:lvl1pPr>
            <a:lvl2pPr marL="552023" indent="0">
              <a:buNone/>
              <a:defRPr sz="3381"/>
            </a:lvl2pPr>
            <a:lvl3pPr marL="1104047" indent="0">
              <a:buNone/>
              <a:defRPr sz="2898"/>
            </a:lvl3pPr>
            <a:lvl4pPr marL="1656070" indent="0">
              <a:buNone/>
              <a:defRPr sz="2415"/>
            </a:lvl4pPr>
            <a:lvl5pPr marL="2208093" indent="0">
              <a:buNone/>
              <a:defRPr sz="2415"/>
            </a:lvl5pPr>
            <a:lvl6pPr marL="2760116" indent="0">
              <a:buNone/>
              <a:defRPr sz="2415"/>
            </a:lvl6pPr>
            <a:lvl7pPr marL="3312140" indent="0">
              <a:buNone/>
              <a:defRPr sz="2415"/>
            </a:lvl7pPr>
            <a:lvl8pPr marL="3864163" indent="0">
              <a:buNone/>
              <a:defRPr sz="2415"/>
            </a:lvl8pPr>
            <a:lvl9pPr marL="4416186" indent="0">
              <a:buNone/>
              <a:defRPr sz="241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484120"/>
            <a:ext cx="3831372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1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440856"/>
            <a:ext cx="10245864" cy="1600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2204273"/>
            <a:ext cx="10245864" cy="525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7674706"/>
            <a:ext cx="2672834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4AB9-236E-4A3D-8614-10605BE7451E}" type="datetimeFigureOut">
              <a:rPr lang="ru-RU" smtClean="0"/>
              <a:t>01.11.2025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7674706"/>
            <a:ext cx="4009251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7674706"/>
            <a:ext cx="2672834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98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04047" rtl="0" eaLnBrk="1" latinLnBrk="0" hangingPunct="1">
        <a:lnSpc>
          <a:spcPct val="90000"/>
        </a:lnSpc>
        <a:spcBef>
          <a:spcPct val="0"/>
        </a:spcBef>
        <a:buNone/>
        <a:defRPr sz="53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6012" indent="-276012" algn="l" defTabSz="1104047" rtl="0" eaLnBrk="1" latinLnBrk="0" hangingPunct="1">
        <a:lnSpc>
          <a:spcPct val="90000"/>
        </a:lnSpc>
        <a:spcBef>
          <a:spcPts val="1207"/>
        </a:spcBef>
        <a:buFont typeface="Arial" panose="020B0604020202020204" pitchFamily="34" charset="0"/>
        <a:buChar char="•"/>
        <a:defRPr sz="3381" kern="1200">
          <a:solidFill>
            <a:schemeClr val="tx1"/>
          </a:solidFill>
          <a:latin typeface="+mn-lt"/>
          <a:ea typeface="+mn-ea"/>
          <a:cs typeface="+mn-cs"/>
        </a:defRPr>
      </a:lvl1pPr>
      <a:lvl2pPr marL="82803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898" kern="1200">
          <a:solidFill>
            <a:schemeClr val="tx1"/>
          </a:solidFill>
          <a:latin typeface="+mn-lt"/>
          <a:ea typeface="+mn-ea"/>
          <a:cs typeface="+mn-cs"/>
        </a:defRPr>
      </a:lvl2pPr>
      <a:lvl3pPr marL="138005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415" kern="1200">
          <a:solidFill>
            <a:schemeClr val="tx1"/>
          </a:solidFill>
          <a:latin typeface="+mn-lt"/>
          <a:ea typeface="+mn-ea"/>
          <a:cs typeface="+mn-cs"/>
        </a:defRPr>
      </a:lvl3pPr>
      <a:lvl4pPr marL="193208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48410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303612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58815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414017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69219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1pPr>
      <a:lvl2pPr marL="55202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104047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3pPr>
      <a:lvl4pPr marL="165607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20809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276011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31214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386416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41618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 flipV="1">
            <a:off x="0" y="6544197"/>
            <a:ext cx="11880000" cy="17362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0"/>
            <a:ext cx="11880000" cy="17362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4103631" y="406800"/>
            <a:ext cx="36720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700" b="1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ПРЕБЫВАНИЕ </a:t>
            </a:r>
          </a:p>
          <a:p>
            <a:pPr algn="ctr"/>
            <a:r>
              <a:rPr lang="ru-RU" sz="2700" b="1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</a:t>
            </a:r>
            <a:r>
              <a:rPr lang="ru-RU" sz="2700" b="1" dirty="0" smtClean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РЕЗЕРВЕ</a:t>
            </a:r>
            <a:endParaRPr lang="ru-RU" sz="2700" b="1" dirty="0">
              <a:ln w="12700">
                <a:solidFill>
                  <a:srgbClr val="002060"/>
                </a:solidFill>
              </a:ln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80000" y="406800"/>
            <a:ext cx="36000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700" b="1" dirty="0" smtClean="0">
                <a:ln w="12700">
                  <a:solidFill>
                    <a:srgbClr val="00B05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ПЯТЬ</a:t>
            </a:r>
            <a:endParaRPr lang="ru-RU" sz="2700" b="1" dirty="0" smtClean="0">
              <a:ln w="12700">
                <a:solidFill>
                  <a:srgbClr val="00B05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700" b="1" dirty="0" smtClean="0">
                <a:ln w="12700">
                  <a:solidFill>
                    <a:srgbClr val="00B05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ШАГОВ</a:t>
            </a:r>
            <a:endParaRPr lang="ru-RU" sz="2700" b="1" dirty="0">
              <a:ln w="12700">
                <a:solidFill>
                  <a:srgbClr val="00B050"/>
                </a:solidFill>
              </a:ln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796834"/>
              </p:ext>
            </p:extLst>
          </p:nvPr>
        </p:nvGraphicFramePr>
        <p:xfrm>
          <a:off x="180000" y="1346455"/>
          <a:ext cx="3600000" cy="5197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83370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98000"/>
                        </a:lnSpc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Подача заявления в военный комиссариат о поступлении </a:t>
                      </a:r>
                    </a:p>
                    <a:p>
                      <a:pPr marL="0" indent="0" algn="l">
                        <a:lnSpc>
                          <a:spcPct val="98000"/>
                        </a:lnSpc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резерв</a:t>
                      </a:r>
                      <a:endParaRPr lang="ru-RU" sz="1500" b="1" i="0" spc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4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6667659"/>
                  </a:ext>
                </a:extLst>
              </a:tr>
              <a:tr h="833702">
                <a:tc>
                  <a:txBody>
                    <a:bodyPr/>
                    <a:lstStyle/>
                    <a:p>
                      <a:pPr marL="0" marR="0" lvl="0" indent="0" algn="l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Сбор</a:t>
                      </a:r>
                      <a:r>
                        <a:rPr lang="ru-RU" sz="1500" b="1" i="0" spc="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предоставление минимального комплекта документов</a:t>
                      </a:r>
                      <a:endParaRPr lang="ru-RU" sz="1500" b="1" i="0" spc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4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8818359"/>
                  </a:ext>
                </a:extLst>
              </a:tr>
              <a:tr h="1078322">
                <a:tc>
                  <a:txBody>
                    <a:bodyPr/>
                    <a:lstStyle/>
                    <a:p>
                      <a:pPr marL="0" marR="0" lvl="0" indent="0" algn="l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Прохождение мероприятий отбора через военный комиссариат по месту жительства</a:t>
                      </a:r>
                      <a:endParaRPr lang="ru-RU" sz="1500" b="1" i="0" spc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4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75301289"/>
                  </a:ext>
                </a:extLst>
              </a:tr>
              <a:tr h="833702">
                <a:tc>
                  <a:txBody>
                    <a:bodyPr/>
                    <a:lstStyle/>
                    <a:p>
                      <a:pPr marL="0" marR="0" lvl="0" indent="0" algn="l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Прохождение аттестационной комиссии в воинской</a:t>
                      </a:r>
                      <a:r>
                        <a:rPr lang="ru-RU" sz="1500" b="1" i="0" spc="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части-формирователе</a:t>
                      </a:r>
                      <a:endParaRPr lang="ru-RU" sz="1500" b="1" i="0" spc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4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6948285"/>
                  </a:ext>
                </a:extLst>
              </a:tr>
              <a:tr h="520022">
                <a:tc>
                  <a:txBody>
                    <a:bodyPr/>
                    <a:lstStyle/>
                    <a:p>
                      <a:pPr marL="0" marR="0" lvl="0" indent="0" algn="l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Заключение контракта</a:t>
                      </a:r>
                      <a:endParaRPr lang="ru-RU" sz="1500" b="1" i="0" spc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4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685291"/>
                  </a:ext>
                </a:extLst>
              </a:tr>
              <a:tr h="1098291"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kern="12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КОНТРАКТ ЗАКЛЮЧАЕТСЯ </a:t>
                      </a:r>
                    </a:p>
                    <a:p>
                      <a:pPr algn="ctr"/>
                      <a:r>
                        <a:rPr lang="ru-RU" sz="1500" b="1" i="0" kern="12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3 года, 5 лет</a:t>
                      </a:r>
                      <a:endParaRPr lang="ru-RU" sz="1500" b="1" i="0" kern="1200" spc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7200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54241856"/>
                  </a:ext>
                </a:extLst>
              </a:tr>
            </a:tbl>
          </a:graphicData>
        </a:graphic>
      </p:graphicFrame>
      <p:pic>
        <p:nvPicPr>
          <p:cNvPr id="71" name="Picture 4" descr="https://nectarcloud.co.uk/wp-content/uploads/2022/02/pay-3695299_1920-1536x1086.pn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3" t="8016" r="67562" b="58823"/>
          <a:stretch/>
        </p:blipFill>
        <p:spPr bwMode="auto">
          <a:xfrm>
            <a:off x="327338" y="1360010"/>
            <a:ext cx="223520" cy="4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" descr="https://nectarcloud.co.uk/wp-content/uploads/2022/02/pay-3695299_1920-1536x1086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54" t="11033" r="51077" b="62862"/>
          <a:stretch/>
        </p:blipFill>
        <p:spPr bwMode="auto">
          <a:xfrm>
            <a:off x="291778" y="2393320"/>
            <a:ext cx="274320" cy="37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s://nectarcloud.co.uk/wp-content/uploads/2022/02/pay-3695299_1920-1536x1086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6" t="11563" r="35276" b="62772"/>
          <a:stretch/>
        </p:blipFill>
        <p:spPr bwMode="auto">
          <a:xfrm>
            <a:off x="303626" y="3334666"/>
            <a:ext cx="263834" cy="37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https://nectarcloud.co.uk/wp-content/uploads/2022/02/pay-3695299_1920-1536x1086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77" t="10879" b="62874"/>
          <a:stretch/>
        </p:blipFill>
        <p:spPr bwMode="auto">
          <a:xfrm>
            <a:off x="300995" y="4984663"/>
            <a:ext cx="276788" cy="37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https://nectarcloud.co.uk/wp-content/uploads/2022/02/pay-3695299_1920-1536x1086.pn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3" t="8505" r="16511" b="62709"/>
          <a:stretch/>
        </p:blipFill>
        <p:spPr bwMode="auto">
          <a:xfrm>
            <a:off x="272983" y="4232172"/>
            <a:ext cx="304800" cy="41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Прямоугольник 84"/>
          <p:cNvSpPr/>
          <p:nvPr/>
        </p:nvSpPr>
        <p:spPr>
          <a:xfrm>
            <a:off x="8027262" y="6760351"/>
            <a:ext cx="3672000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spc="130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ЗАКЛЮЧАЙ КОНТРАКТ</a:t>
            </a:r>
          </a:p>
          <a:p>
            <a:pPr algn="ctr"/>
            <a:r>
              <a:rPr lang="ru-RU" sz="2200" b="1" spc="130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 ПРЕБЫВАНИИ </a:t>
            </a:r>
          </a:p>
          <a:p>
            <a:pPr algn="ctr"/>
            <a:r>
              <a:rPr lang="ru-RU" sz="2200" b="1" spc="130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 РЕЗЕРВЕ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9709227" y="76514"/>
            <a:ext cx="2271298" cy="163121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500" b="1" spc="300" dirty="0" smtClean="0">
                <a:ln w="50800"/>
                <a:solidFill>
                  <a:srgbClr val="D3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Б</a:t>
            </a:r>
            <a:r>
              <a:rPr lang="ru-RU" sz="2000" b="1" spc="300" dirty="0" smtClean="0">
                <a:ln w="50800"/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оевой</a:t>
            </a:r>
          </a:p>
          <a:p>
            <a:r>
              <a:rPr lang="ru-RU" sz="2500" b="1" spc="300" dirty="0" smtClean="0">
                <a:ln w="50800"/>
                <a:solidFill>
                  <a:srgbClr val="D3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А</a:t>
            </a:r>
            <a:r>
              <a:rPr lang="ru-RU" sz="2000" b="1" spc="300" dirty="0">
                <a:ln w="50800"/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рмейский</a:t>
            </a:r>
            <a:r>
              <a:rPr lang="ru-RU" sz="2000" b="1" spc="300" dirty="0" smtClean="0">
                <a:ln w="50800"/>
                <a:solidFill>
                  <a:srgbClr val="D3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 </a:t>
            </a:r>
          </a:p>
          <a:p>
            <a:r>
              <a:rPr lang="ru-RU" sz="2500" b="1" spc="300" dirty="0" smtClean="0">
                <a:ln w="50800"/>
                <a:solidFill>
                  <a:srgbClr val="D3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Р</a:t>
            </a:r>
            <a:r>
              <a:rPr lang="ru-RU" sz="2000" b="1" spc="300" dirty="0">
                <a:ln w="50800"/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езерв</a:t>
            </a:r>
          </a:p>
          <a:p>
            <a:r>
              <a:rPr lang="ru-RU" sz="2500" b="1" spc="300" dirty="0" smtClean="0">
                <a:ln w="50800"/>
                <a:solidFill>
                  <a:srgbClr val="D300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С</a:t>
            </a:r>
            <a:r>
              <a:rPr lang="ru-RU" sz="2000" b="1" spc="300" dirty="0">
                <a:ln w="50800"/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Courier New" panose="02070309020205020404" pitchFamily="49" charset="0"/>
              </a:rPr>
              <a:t>траны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8344573" y="4543958"/>
            <a:ext cx="3672000" cy="15977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200" b="1" dirty="0" smtClean="0">
                <a:ln w="12700">
                  <a:solidFill>
                    <a:srgbClr val="002060"/>
                  </a:solidFill>
                </a:ln>
                <a:solidFill>
                  <a:srgbClr val="D30000"/>
                </a:solidFill>
                <a:latin typeface="Arial Black" panose="020B0A04020102020204" pitchFamily="34" charset="0"/>
              </a:rPr>
              <a:t>ТВОЙ ПРАВИЛЬНЫЙ ВЫБОР</a:t>
            </a:r>
          </a:p>
        </p:txBody>
      </p:sp>
      <p:pic>
        <p:nvPicPr>
          <p:cNvPr id="1060" name="Picture 36" descr="https://kherson.life/wp-content/uploads/2022/06/rosgvardiya-2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93" y="2080952"/>
            <a:ext cx="3960000" cy="2231468"/>
          </a:xfrm>
          <a:prstGeom prst="flowChartAlternateProcess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https://nklk.ru/dll_image/6606.png"/>
          <p:cNvPicPr>
            <a:picLocks noChangeAspect="1" noChangeArrowheads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437" y="121801"/>
            <a:ext cx="1440000" cy="1440000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3844219" y="7210495"/>
            <a:ext cx="4190824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 smtClean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ДОСТОЙНЫЙ ВЫБОР </a:t>
            </a:r>
            <a:endParaRPr lang="ru-RU" sz="2200" b="1" dirty="0">
              <a:ln w="12700">
                <a:solidFill>
                  <a:srgbClr val="002060"/>
                </a:solidFill>
              </a:ln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200" b="1" dirty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ПАТРИОТА РОССИИ</a:t>
            </a:r>
            <a:r>
              <a:rPr lang="ru-RU" sz="2200" b="1" dirty="0" smtClean="0">
                <a:ln w="12700">
                  <a:solidFill>
                    <a:srgbClr val="00206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  <a:endParaRPr lang="ru-RU" sz="2200" b="1" dirty="0">
              <a:ln w="12700">
                <a:solidFill>
                  <a:srgbClr val="002060"/>
                </a:solidFill>
              </a:ln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070" name="Picture 46" descr="https://pngshare.com/wp-content/uploads/2021/06/Marine-Soldier-Silhouette-2-1536x1024.png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538"/>
          <a:stretch/>
        </p:blipFill>
        <p:spPr bwMode="auto">
          <a:xfrm>
            <a:off x="320280" y="6984460"/>
            <a:ext cx="3240000" cy="167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papik.pro/uploads/posts/2023-02/1675760931_papik-pro-p-soldat-rf-risunok-14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00" b="75556" l="3069" r="97473">
                        <a14:backgroundMark x1="61372" y1="45778" x2="61372" y2="45778"/>
                        <a14:backgroundMark x1="61913" y1="50444" x2="61913" y2="50444"/>
                        <a14:backgroundMark x1="62996" y1="50889" x2="62996" y2="50889"/>
                        <a14:backgroundMark x1="60108" y1="33333" x2="60108" y2="33333"/>
                        <a14:backgroundMark x1="60108" y1="33333" x2="60108" y2="33333"/>
                        <a14:backgroundMark x1="90975" y1="18444" x2="90975" y2="18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2" r="1987" b="23375"/>
          <a:stretch/>
        </p:blipFill>
        <p:spPr bwMode="auto">
          <a:xfrm flipH="1">
            <a:off x="3957320" y="1706831"/>
            <a:ext cx="3793749" cy="4929416"/>
          </a:xfrm>
          <a:prstGeom prst="rect">
            <a:avLst/>
          </a:prstGeom>
          <a:noFill/>
          <a:effectLst>
            <a:glow rad="38100">
              <a:schemeClr val="accent6">
                <a:lumMod val="60000"/>
                <a:lumOff val="40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25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 flipV="1">
            <a:off x="0" y="6544197"/>
            <a:ext cx="11880000" cy="17362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0"/>
            <a:ext cx="11880000" cy="173620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80000" y="406300"/>
            <a:ext cx="36000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700" b="1" dirty="0" smtClean="0">
                <a:ln w="12700">
                  <a:solidFill>
                    <a:srgbClr val="FF0000"/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ДЕНЕЖНЫЕ ВЫПЛАТЫ</a:t>
            </a:r>
            <a:endParaRPr lang="ru-RU" sz="2700" b="1" i="1" spc="-30" dirty="0" smtClean="0">
              <a:ln w="12700">
                <a:solidFill>
                  <a:srgbClr val="FF0000"/>
                </a:solidFill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90210"/>
              </p:ext>
            </p:extLst>
          </p:nvPr>
        </p:nvGraphicFramePr>
        <p:xfrm>
          <a:off x="180000" y="1584000"/>
          <a:ext cx="3600000" cy="2519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961200">
                <a:tc>
                  <a:txBody>
                    <a:bodyPr/>
                    <a:lstStyle/>
                    <a:p>
                      <a:pPr algn="ctr"/>
                      <a:r>
                        <a:rPr lang="ru-RU" sz="19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ЗА ПРЕБЫВАНИЕ </a:t>
                      </a:r>
                    </a:p>
                    <a:p>
                      <a:pPr algn="ctr"/>
                      <a:r>
                        <a:rPr lang="ru-RU" sz="19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В РЕЗЕРВЕ </a:t>
                      </a:r>
                    </a:p>
                    <a:p>
                      <a:pPr algn="ctr"/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(ежемесячно, кроме периодов участия в </a:t>
                      </a:r>
                      <a:r>
                        <a:rPr lang="ru-RU" sz="1500" b="1" i="0" baseline="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сборовых</a:t>
                      </a:r>
                      <a:r>
                        <a:rPr lang="ru-RU" sz="15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 мероприятиях)</a:t>
                      </a:r>
                      <a:endParaRPr lang="ru-RU" sz="1500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6000" marR="3600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9395819"/>
                  </a:ext>
                </a:extLst>
              </a:tr>
              <a:tr h="11726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рядовой: от</a:t>
                      </a:r>
                      <a:r>
                        <a:rPr lang="ru-RU" sz="1750" b="1" i="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2 580 </a:t>
                      </a:r>
                      <a:r>
                        <a:rPr lang="ru-RU" sz="1750" b="1" i="0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3 525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lang="ru-RU" sz="1750" b="1" i="0" spc="-3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Courier New" panose="02070309020205020404" pitchFamily="49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сержант: от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3 353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4 127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lang="ru-RU" sz="1750" b="1" i="0" spc="-3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Courier New" panose="02070309020205020404" pitchFamily="49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офицер:</a:t>
                      </a:r>
                      <a:r>
                        <a:rPr lang="ru-RU" sz="1750" b="1" i="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 от </a:t>
                      </a:r>
                      <a:r>
                        <a:rPr lang="ru-RU" sz="1750" b="1" i="0" spc="-30" baseline="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5 244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6 792</a:t>
                      </a:r>
                      <a:r>
                        <a:rPr lang="ru-RU" sz="175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8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08000" marR="36000" marT="72000" marB="10800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685291"/>
                  </a:ext>
                </a:extLst>
              </a:tr>
            </a:tbl>
          </a:graphicData>
        </a:graphic>
      </p:graphicFrame>
      <p:sp>
        <p:nvSpPr>
          <p:cNvPr id="54" name="Прямоугольник 53"/>
          <p:cNvSpPr/>
          <p:nvPr/>
        </p:nvSpPr>
        <p:spPr>
          <a:xfrm>
            <a:off x="4114141" y="406300"/>
            <a:ext cx="36000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700" b="1" dirty="0" smtClean="0">
                <a:ln w="1270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ЛЬГОТЫ </a:t>
            </a:r>
          </a:p>
          <a:p>
            <a:pPr algn="ctr"/>
            <a:r>
              <a:rPr lang="ru-RU" sz="2700" b="1" dirty="0" smtClean="0">
                <a:ln w="12700"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ГАРАНТИИ</a:t>
            </a:r>
            <a:endParaRPr lang="ru-RU" sz="2700" b="1" dirty="0">
              <a:ln w="12700">
                <a:solidFill>
                  <a:schemeClr val="accent2">
                    <a:lumMod val="75000"/>
                  </a:schemeClr>
                </a:solidFill>
              </a:ln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569649"/>
              </p:ext>
            </p:extLst>
          </p:nvPr>
        </p:nvGraphicFramePr>
        <p:xfrm>
          <a:off x="4142651" y="1584000"/>
          <a:ext cx="3600000" cy="5227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118225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98000"/>
                        </a:lnSpc>
                        <a:spcAft>
                          <a:spcPts val="30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</a:pPr>
                      <a:r>
                        <a:rPr lang="ru-RU" sz="17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СОХРАНЕНИЕ</a:t>
                      </a:r>
                    </a:p>
                    <a:p>
                      <a:pPr marL="0" indent="0" algn="ctr">
                        <a:lnSpc>
                          <a:spcPct val="98000"/>
                        </a:lnSpc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рабочего места и средней заработной платы на период участия в военных (специальных) сборах (тренировочных занятиях)</a:t>
                      </a:r>
                    </a:p>
                  </a:txBody>
                  <a:tcPr marL="36000" marR="5400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86667659"/>
                  </a:ext>
                </a:extLst>
              </a:tr>
              <a:tr h="1732245">
                <a:tc>
                  <a:txBody>
                    <a:bodyPr/>
                    <a:lstStyle/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7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ОБЕСПЕЧЕНИЕ</a:t>
                      </a:r>
                      <a:endParaRPr lang="ru-RU" sz="1700" b="1" i="0" spc="-3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обмундированием на весь период 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пребывания в резерве;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трехразовым питанием, 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врачебной помощью</a:t>
                      </a:r>
                      <a:r>
                        <a:rPr lang="ru-RU" sz="1500" b="1" i="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лекарствами 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период </a:t>
                      </a:r>
                      <a:r>
                        <a:rPr lang="ru-RU" sz="1500" b="1" i="0" spc="-30" dirty="0" err="1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сборовых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мероприятий</a:t>
                      </a:r>
                    </a:p>
                  </a:txBody>
                  <a:tcPr marL="36000" marR="5400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8818359"/>
                  </a:ext>
                </a:extLst>
              </a:tr>
              <a:tr h="1285278">
                <a:tc>
                  <a:txBody>
                    <a:bodyPr/>
                    <a:lstStyle/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7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СТРАХОВАНИЕ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4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жизни и здоровья за счет средств федерального бюджета 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4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исполнении обязанностей военной службы</a:t>
                      </a:r>
                    </a:p>
                  </a:txBody>
                  <a:tcPr marL="36000" marR="5400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75301289"/>
                  </a:ext>
                </a:extLst>
              </a:tr>
              <a:tr h="930221">
                <a:tc>
                  <a:txBody>
                    <a:bodyPr/>
                    <a:lstStyle/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7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БЕСПЛАТНЫЙ ПРОЕЗД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 месту проведения </a:t>
                      </a:r>
                    </a:p>
                    <a:p>
                      <a:pPr marL="0" marR="0" lvl="0" indent="0" algn="ctr" defTabSz="1104047" rtl="0" eaLnBrk="1" fontAlgn="auto" latinLnBrk="0" hangingPunct="1">
                        <a:lnSpc>
                          <a:spcPct val="9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Pct val="120000"/>
                        <a:buFontTx/>
                        <a:buNone/>
                        <a:tabLst>
                          <a:tab pos="447675" algn="l"/>
                        </a:tabLst>
                        <a:defRPr/>
                      </a:pPr>
                      <a:r>
                        <a:rPr lang="ru-RU" sz="1500" b="1" i="0" spc="-30" dirty="0" err="1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сборовых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мероприятий и обратно</a:t>
                      </a:r>
                    </a:p>
                  </a:txBody>
                  <a:tcPr marL="36000" marR="54000" anchor="ctr"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6948285"/>
                  </a:ext>
                </a:extLst>
              </a:tr>
            </a:tbl>
          </a:graphicData>
        </a:graphic>
      </p:graphicFrame>
      <p:pic>
        <p:nvPicPr>
          <p:cNvPr id="4118" name="Picture 22" descr="https://pngshare.com/wp-content/uploads/2021/06/Soldier-Silhouette-Transparent-18-1024x398.pn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9" r="-3791" b="25462"/>
          <a:stretch/>
        </p:blipFill>
        <p:spPr bwMode="auto">
          <a:xfrm flipH="1">
            <a:off x="3843293" y="6852765"/>
            <a:ext cx="4529962" cy="142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782908"/>
              </p:ext>
            </p:extLst>
          </p:nvPr>
        </p:nvGraphicFramePr>
        <p:xfrm>
          <a:off x="180000" y="4372561"/>
          <a:ext cx="3600000" cy="2441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992908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ЗА УЧАСТИЕ </a:t>
                      </a:r>
                    </a:p>
                    <a:p>
                      <a:pPr algn="ctr"/>
                      <a:r>
                        <a:rPr lang="ru-RU" sz="16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В СБОРОВЫХ </a:t>
                      </a:r>
                      <a:r>
                        <a:rPr lang="ru-RU" sz="16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МЕРОПРИЯТИЯХ</a:t>
                      </a:r>
                      <a:endParaRPr lang="ru-RU" sz="1600" b="1" i="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yriadPro-Bold"/>
                      </a:endParaRPr>
                    </a:p>
                    <a:p>
                      <a:pPr algn="ctr"/>
                      <a:r>
                        <a:rPr lang="ru-RU" sz="18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(в зависимости от должности)</a:t>
                      </a:r>
                      <a:endParaRPr lang="ru-RU" sz="1800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6000" marR="3600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9395819"/>
                  </a:ext>
                </a:extLst>
              </a:tr>
              <a:tr h="144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рядовой: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21 496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 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29 376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lang="ru-RU" sz="1750" b="1" i="0" spc="-4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Courier New" panose="02070309020205020404" pitchFamily="49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сержант: от 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27 944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 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34 391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lang="ru-RU" sz="1750" b="1" i="0" spc="-4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Courier New" panose="02070309020205020404" pitchFamily="49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офицер:</a:t>
                      </a:r>
                      <a:r>
                        <a:rPr lang="ru-RU" sz="1750" b="1" i="0" spc="-4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от </a:t>
                      </a:r>
                      <a:r>
                        <a:rPr lang="ru-RU" sz="1750" b="1" i="0" spc="-40" baseline="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701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 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56 599</a:t>
                      </a:r>
                      <a:r>
                        <a:rPr lang="ru-RU" sz="1750" b="1" i="0" spc="-4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руб.</a:t>
                      </a:r>
                      <a:endParaRPr lang="ru-RU" sz="1750" b="1" i="0" spc="-4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72000" marB="108000" anchor="ctr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685291"/>
                  </a:ext>
                </a:extLst>
              </a:tr>
            </a:tbl>
          </a:graphicData>
        </a:graphic>
      </p:graphicFrame>
      <p:sp>
        <p:nvSpPr>
          <p:cNvPr id="51" name="Прямоугольник 50"/>
          <p:cNvSpPr/>
          <p:nvPr/>
        </p:nvSpPr>
        <p:spPr>
          <a:xfrm>
            <a:off x="8048282" y="406800"/>
            <a:ext cx="3600000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700" b="1" dirty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ТРЕБОВАНИЯ</a:t>
            </a:r>
            <a:r>
              <a:rPr lang="ru-RU" sz="2700" b="1" dirty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Bookman Old Style" panose="02050604050505020204" pitchFamily="18" charset="0"/>
              </a:rPr>
              <a:t> </a:t>
            </a:r>
            <a:endParaRPr lang="ru-RU" sz="2700" b="1" dirty="0" smtClean="0">
              <a:ln w="12700"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700" b="1" dirty="0">
                <a:ln w="1270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 КАНДИДАТАМ</a:t>
            </a: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283431"/>
              </p:ext>
            </p:extLst>
          </p:nvPr>
        </p:nvGraphicFramePr>
        <p:xfrm>
          <a:off x="8085020" y="1584000"/>
          <a:ext cx="3600000" cy="2678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ПО</a:t>
                      </a:r>
                      <a:r>
                        <a:rPr lang="ru-RU" sz="1800" b="1" i="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 </a:t>
                      </a:r>
                      <a:r>
                        <a:rPr lang="ru-RU" sz="18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ВОЗРАСТУ</a:t>
                      </a:r>
                      <a:endParaRPr lang="ru-RU" sz="1800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9395819"/>
                  </a:ext>
                </a:extLst>
              </a:tr>
              <a:tr h="494023">
                <a:tc>
                  <a:txBody>
                    <a:bodyPr/>
                    <a:lstStyle/>
                    <a:p>
                      <a:pPr algn="ctr">
                        <a:lnSpc>
                          <a:spcPct val="98000"/>
                        </a:lnSpc>
                      </a:pP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прапорщики, </a:t>
                      </a:r>
                    </a:p>
                    <a:p>
                      <a:pPr algn="ctr">
                        <a:lnSpc>
                          <a:spcPct val="98000"/>
                        </a:lnSpc>
                      </a:pP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сержанты и солдаты </a:t>
                      </a:r>
                    </a:p>
                    <a:p>
                      <a:pPr algn="ctr">
                        <a:lnSpc>
                          <a:spcPct val="98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0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лет</a:t>
                      </a:r>
                    </a:p>
                    <a:p>
                      <a:pPr algn="ctr">
                        <a:lnSpc>
                          <a:spcPct val="98000"/>
                        </a:lnSpc>
                      </a:pP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младшие офицеры</a:t>
                      </a:r>
                    </a:p>
                    <a:p>
                      <a:pPr algn="ctr">
                        <a:lnSpc>
                          <a:spcPct val="98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до</a:t>
                      </a: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20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57</a:t>
                      </a: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лет</a:t>
                      </a:r>
                    </a:p>
                    <a:p>
                      <a:pPr algn="ctr">
                        <a:lnSpc>
                          <a:spcPct val="98000"/>
                        </a:lnSpc>
                      </a:pP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старшие офицеры</a:t>
                      </a:r>
                    </a:p>
                    <a:p>
                      <a:pPr algn="ctr">
                        <a:lnSpc>
                          <a:spcPct val="98000"/>
                        </a:lnSpc>
                      </a:pP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до</a:t>
                      </a: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20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</a:t>
                      </a:r>
                      <a:r>
                        <a:rPr lang="ru-RU" sz="20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8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marL="36000" marR="36000" marT="36000" marB="36000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685291"/>
                  </a:ext>
                </a:extLst>
              </a:tr>
            </a:tbl>
          </a:graphicData>
        </a:graphic>
      </p:graphicFrame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163439"/>
              </p:ext>
            </p:extLst>
          </p:nvPr>
        </p:nvGraphicFramePr>
        <p:xfrm>
          <a:off x="8085020" y="4431600"/>
          <a:ext cx="3600000" cy="2313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0">
                  <a:extLst>
                    <a:ext uri="{9D8B030D-6E8A-4147-A177-3AD203B41FA5}">
                      <a16:colId xmlns="" xmlns:a16="http://schemas.microsoft.com/office/drawing/2014/main" val="2125820950"/>
                    </a:ext>
                  </a:extLst>
                </a:gridCol>
              </a:tblGrid>
              <a:tr h="395177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yriadPro-Bold"/>
                        </a:rPr>
                        <a:t>ПО ЗДОРОВЬЮ</a:t>
                      </a:r>
                      <a:endParaRPr lang="ru-RU" sz="1800" i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79395819"/>
                  </a:ext>
                </a:extLst>
              </a:tr>
              <a:tr h="19181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категория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годен к военной службе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категория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годен к военной службе с незначительными ограничениями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категория</a:t>
                      </a: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500" b="1" i="0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i="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Courier New" panose="02070309020205020404" pitchFamily="49" charset="0"/>
                        </a:rPr>
                        <a:t>ограниченно годен к военной службе</a:t>
                      </a:r>
                    </a:p>
                  </a:txBody>
                  <a:tcPr marL="36000" marR="36000" marT="36000" marB="36000" anchor="ctr">
                    <a:lnL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9685291"/>
                  </a:ext>
                </a:extLst>
              </a:tr>
            </a:tbl>
          </a:graphicData>
        </a:graphic>
      </p:graphicFrame>
      <p:pic>
        <p:nvPicPr>
          <p:cNvPr id="1032" name="Picture 8" descr="https://catherineasquithgallery.com/uploads/posts/2021-02/1614525011_58-p-voennii-na-belom-fone-74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1" r="-593" b="37128"/>
          <a:stretch/>
        </p:blipFill>
        <p:spPr bwMode="auto">
          <a:xfrm>
            <a:off x="-1415" y="6240277"/>
            <a:ext cx="4085863" cy="204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clipart-library.com/images_k/kneeling-soldier-silhouette/kneeling-soldier-silhouette-7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77" b="28437"/>
          <a:stretch/>
        </p:blipFill>
        <p:spPr bwMode="auto">
          <a:xfrm>
            <a:off x="8364217" y="6671483"/>
            <a:ext cx="3515043" cy="159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99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</TotalTime>
  <Words>264</Words>
  <Application>Microsoft Office PowerPoint</Application>
  <PresentationFormat>Произвольный</PresentationFormat>
  <Paragraphs>68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Arial</vt:lpstr>
      <vt:lpstr>Arial Black</vt:lpstr>
      <vt:lpstr>Bookman Old Style</vt:lpstr>
      <vt:lpstr>Calibri</vt:lpstr>
      <vt:lpstr>Calibri Light</vt:lpstr>
      <vt:lpstr>Courier New</vt:lpstr>
      <vt:lpstr>MyriadPro-Bold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Мариничев Александр Николаевич</dc:creator>
  <cp:lastModifiedBy>Панченко Александр Викторович</cp:lastModifiedBy>
  <cp:revision>144</cp:revision>
  <cp:lastPrinted>2023-09-25T09:11:44Z</cp:lastPrinted>
  <dcterms:created xsi:type="dcterms:W3CDTF">2021-07-14T05:01:48Z</dcterms:created>
  <dcterms:modified xsi:type="dcterms:W3CDTF">2025-11-01T12:55:55Z</dcterms:modified>
</cp:coreProperties>
</file>