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6" r:id="rId2"/>
    <p:sldId id="313" r:id="rId3"/>
    <p:sldId id="325" r:id="rId4"/>
    <p:sldId id="332" r:id="rId5"/>
    <p:sldId id="333" r:id="rId6"/>
    <p:sldId id="334" r:id="rId7"/>
    <p:sldId id="335" r:id="rId8"/>
    <p:sldId id="340" r:id="rId9"/>
    <p:sldId id="316" r:id="rId10"/>
    <p:sldId id="323" r:id="rId11"/>
    <p:sldId id="327" r:id="rId12"/>
    <p:sldId id="328" r:id="rId13"/>
    <p:sldId id="329" r:id="rId14"/>
    <p:sldId id="317" r:id="rId15"/>
    <p:sldId id="324" r:id="rId16"/>
    <p:sldId id="330" r:id="rId17"/>
    <p:sldId id="331" r:id="rId18"/>
    <p:sldId id="338" r:id="rId19"/>
    <p:sldId id="337" r:id="rId20"/>
    <p:sldId id="341" r:id="rId21"/>
    <p:sldId id="342" r:id="rId22"/>
    <p:sldId id="321" r:id="rId23"/>
    <p:sldId id="326" r:id="rId24"/>
    <p:sldId id="314" r:id="rId25"/>
    <p:sldId id="343" r:id="rId26"/>
  </p:sldIdLst>
  <p:sldSz cx="6858000" cy="9906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00"/>
    <a:srgbClr val="FFFFBD"/>
    <a:srgbClr val="FFFFE1"/>
    <a:srgbClr val="BCE6BD"/>
    <a:srgbClr val="FFCC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6408" autoAdjust="0"/>
  </p:normalViewPr>
  <p:slideViewPr>
    <p:cSldViewPr>
      <p:cViewPr varScale="1">
        <p:scale>
          <a:sx n="77" d="100"/>
          <a:sy n="77" d="100"/>
        </p:scale>
        <p:origin x="3546" y="90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8D404-B0B2-4E5F-A5FD-FD81E59BCD94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13343-9253-4FBC-8AEF-8AA318D498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283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/>
          <a:lstStyle>
            <a:lvl1pPr algn="r">
              <a:defRPr sz="1200"/>
            </a:lvl1pPr>
          </a:lstStyle>
          <a:p>
            <a:fld id="{701FDD40-B463-4AE6-8074-F91CE49B2F70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2" tIns="45701" rIns="91402" bIns="457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6464"/>
            <a:ext cx="5438774" cy="4467225"/>
          </a:xfrm>
          <a:prstGeom prst="rect">
            <a:avLst/>
          </a:prstGeom>
        </p:spPr>
        <p:txBody>
          <a:bodyPr vert="horz" lIns="91402" tIns="45701" rIns="91402" bIns="4570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 anchor="b"/>
          <a:lstStyle>
            <a:lvl1pPr algn="r">
              <a:defRPr sz="1200"/>
            </a:lvl1pPr>
          </a:lstStyle>
          <a:p>
            <a:fld id="{21EE2145-B48C-424F-8C3F-479724AFEE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71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24.wdp"/><Relationship Id="rId3" Type="http://schemas.microsoft.com/office/2007/relationships/hdphoto" Target="../media/hdphoto20.wdp"/><Relationship Id="rId7" Type="http://schemas.microsoft.com/office/2007/relationships/hdphoto" Target="../media/hdphoto21.wdp"/><Relationship Id="rId12" Type="http://schemas.openxmlformats.org/officeDocument/2006/relationships/image" Target="../media/image40.png"/><Relationship Id="rId17" Type="http://schemas.microsoft.com/office/2007/relationships/hdphoto" Target="../media/hdphoto26.wdp"/><Relationship Id="rId2" Type="http://schemas.openxmlformats.org/officeDocument/2006/relationships/image" Target="../media/image36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microsoft.com/office/2007/relationships/hdphoto" Target="../media/hdphoto23.wdp"/><Relationship Id="rId5" Type="http://schemas.microsoft.com/office/2007/relationships/hdphoto" Target="../media/hdphoto15.wdp"/><Relationship Id="rId15" Type="http://schemas.microsoft.com/office/2007/relationships/hdphoto" Target="../media/hdphoto25.wdp"/><Relationship Id="rId10" Type="http://schemas.openxmlformats.org/officeDocument/2006/relationships/image" Target="../media/image39.png"/><Relationship Id="rId4" Type="http://schemas.openxmlformats.org/officeDocument/2006/relationships/image" Target="../media/image30.png"/><Relationship Id="rId9" Type="http://schemas.microsoft.com/office/2007/relationships/hdphoto" Target="../media/hdphoto22.wdp"/><Relationship Id="rId1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microsoft.com/office/2007/relationships/hdphoto" Target="../media/hdphoto32.wdp"/><Relationship Id="rId3" Type="http://schemas.microsoft.com/office/2007/relationships/hdphoto" Target="../media/hdphoto14.wdp"/><Relationship Id="rId7" Type="http://schemas.microsoft.com/office/2007/relationships/hdphoto" Target="../media/hdphoto29.wdp"/><Relationship Id="rId12" Type="http://schemas.openxmlformats.org/officeDocument/2006/relationships/image" Target="../media/image48.png"/><Relationship Id="rId2" Type="http://schemas.openxmlformats.org/officeDocument/2006/relationships/image" Target="../media/image29.pn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microsoft.com/office/2007/relationships/hdphoto" Target="../media/hdphoto31.wdp"/><Relationship Id="rId5" Type="http://schemas.microsoft.com/office/2007/relationships/hdphoto" Target="../media/hdphoto15.wdp"/><Relationship Id="rId15" Type="http://schemas.microsoft.com/office/2007/relationships/hdphoto" Target="../media/hdphoto33.wdp"/><Relationship Id="rId10" Type="http://schemas.openxmlformats.org/officeDocument/2006/relationships/image" Target="../media/image47.png"/><Relationship Id="rId4" Type="http://schemas.openxmlformats.org/officeDocument/2006/relationships/image" Target="../media/image30.png"/><Relationship Id="rId9" Type="http://schemas.microsoft.com/office/2007/relationships/hdphoto" Target="../media/hdphoto30.wdp"/><Relationship Id="rId1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openxmlformats.org/officeDocument/2006/relationships/image" Target="../media/image5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microsoft.com/office/2007/relationships/hdphoto" Target="../media/hdphoto39.wdp"/><Relationship Id="rId3" Type="http://schemas.microsoft.com/office/2007/relationships/hdphoto" Target="../media/hdphoto14.wdp"/><Relationship Id="rId7" Type="http://schemas.microsoft.com/office/2007/relationships/hdphoto" Target="../media/hdphoto36.wdp"/><Relationship Id="rId12" Type="http://schemas.openxmlformats.org/officeDocument/2006/relationships/image" Target="../media/image5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microsoft.com/office/2007/relationships/hdphoto" Target="../media/hdphoto38.wdp"/><Relationship Id="rId5" Type="http://schemas.microsoft.com/office/2007/relationships/hdphoto" Target="../media/hdphoto15.wdp"/><Relationship Id="rId15" Type="http://schemas.openxmlformats.org/officeDocument/2006/relationships/image" Target="../media/image60.jpeg"/><Relationship Id="rId10" Type="http://schemas.openxmlformats.org/officeDocument/2006/relationships/image" Target="../media/image57.png"/><Relationship Id="rId4" Type="http://schemas.openxmlformats.org/officeDocument/2006/relationships/image" Target="../media/image30.png"/><Relationship Id="rId9" Type="http://schemas.microsoft.com/office/2007/relationships/hdphoto" Target="../media/hdphoto37.wdp"/><Relationship Id="rId1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0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1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2.wdp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12.wdp"/><Relationship Id="rId3" Type="http://schemas.microsoft.com/office/2007/relationships/hdphoto" Target="../media/hdphoto2.wdp"/><Relationship Id="rId7" Type="http://schemas.microsoft.com/office/2007/relationships/hdphoto" Target="../media/hdphoto9.wdp"/><Relationship Id="rId12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microsoft.com/office/2007/relationships/hdphoto" Target="../media/hdphoto15.wdp"/><Relationship Id="rId11" Type="http://schemas.openxmlformats.org/officeDocument/2006/relationships/image" Target="../media/image32.png"/><Relationship Id="rId5" Type="http://schemas.openxmlformats.org/officeDocument/2006/relationships/image" Target="../media/image30.png"/><Relationship Id="rId10" Type="http://schemas.openxmlformats.org/officeDocument/2006/relationships/image" Target="../media/image28.png"/><Relationship Id="rId4" Type="http://schemas.microsoft.com/office/2007/relationships/hdphoto" Target="../media/hdphoto14.wdp"/><Relationship Id="rId9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Трофименко\Буклет БАРС\Картинки\48.png"/>
          <p:cNvPicPr>
            <a:picLocks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2"/>
          <p:cNvPicPr preferRelativeResize="0"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/>
        </p:blipFill>
        <p:spPr bwMode="auto">
          <a:xfrm>
            <a:off x="60552" y="8769424"/>
            <a:ext cx="1136200" cy="10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689" y="3496"/>
            <a:ext cx="6855311" cy="2573240"/>
            <a:chOff x="2689" y="128464"/>
            <a:chExt cx="6855311" cy="257324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689" y="128464"/>
              <a:ext cx="685531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оевой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рмейский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езерв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траны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9014" y="762712"/>
              <a:ext cx="792087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</a:p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</a:p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endParaRPr lang="ru-RU" sz="2500" b="1" dirty="0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59403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Трофименко\Буклет БАРС\Картинки\7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70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Требования к гражданину, поступающему в резерв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sp>
        <p:nvSpPr>
          <p:cNvPr id="11" name="Прямоугольник 10"/>
          <p:cNvSpPr/>
          <p:nvPr/>
        </p:nvSpPr>
        <p:spPr>
          <a:xfrm>
            <a:off x="297352" y="1536801"/>
            <a:ext cx="6300000" cy="67989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Первый контракт о пребывании в резерве может быть заключен с гражданином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662411"/>
              </p:ext>
            </p:extLst>
          </p:nvPr>
        </p:nvGraphicFramePr>
        <p:xfrm>
          <a:off x="297352" y="2360712"/>
          <a:ext cx="6300000" cy="24384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5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Солдат (матрос), сержант (старшина), прапорщик (мичман)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52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Младший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капитана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57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Старший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подполковника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62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Полковник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(капитан 1 ранга)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67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25344" y="5385048"/>
            <a:ext cx="6300000" cy="67989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Предельный возраст 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пребывания  граждан в резерве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971462"/>
              </p:ext>
            </p:extLst>
          </p:nvPr>
        </p:nvGraphicFramePr>
        <p:xfrm>
          <a:off x="260648" y="6177136"/>
          <a:ext cx="6300000" cy="24384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5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Солдат (матрос), сержант (старшина), прапорщик (мичман)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55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Младший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капитана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60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Старший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подполковника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65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Полковник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(капитан 1 ранга)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70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324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Трофименко\Буклет БАРС\Картинки\7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413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858000" cy="100320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88640" y="128464"/>
            <a:ext cx="6927319" cy="1246495"/>
            <a:chOff x="188640" y="-15552"/>
            <a:chExt cx="6927319" cy="12464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60648" y="-15552"/>
              <a:ext cx="6855311" cy="12464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Подготовка граждан, </a:t>
              </a:r>
            </a:p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пребывающих в мобилизационном людском резерве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pic>
        <p:nvPicPr>
          <p:cNvPr id="8" name="Рисунок 7" descr="C:\Users\admin\Desktop\5 день\Фото\IMG_7030.jpg"/>
          <p:cNvPicPr>
            <a:picLocks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1008" y="5274335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72656" y="7172762"/>
            <a:ext cx="3077992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Изучение вооружения и</a:t>
            </a:r>
          </a:p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военной техники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9541" y="5062256"/>
            <a:ext cx="6227992" cy="279786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Подготовка на войсковых полигонах</a:t>
            </a:r>
          </a:p>
        </p:txBody>
      </p:sp>
      <p:pic>
        <p:nvPicPr>
          <p:cNvPr id="4098" name="Picture 2" descr="D:\Трофименко\Буклет БАРС\Косокину\IMG-20180825-WA0015.jpg"/>
          <p:cNvPicPr>
            <a:picLocks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1008" y="76377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3603074" y="9489504"/>
            <a:ext cx="3017155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Участие в ежегодных стратегических учениях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23016" y="7172762"/>
            <a:ext cx="3077992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Выполнение упражнений </a:t>
            </a:r>
          </a:p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из стрелкового оружия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9541" y="9569758"/>
            <a:ext cx="3077992" cy="279786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Военно-медицинская подготовка</a:t>
            </a:r>
          </a:p>
        </p:txBody>
      </p:sp>
      <p:pic>
        <p:nvPicPr>
          <p:cNvPr id="24" name="Рисунок 23"/>
          <p:cNvPicPr>
            <a:picLocks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648" y="5274335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pic>
        <p:nvPicPr>
          <p:cNvPr id="25" name="Picture 4" descr="D:\Фото\Сборы\Сборы с резервистами\11.08\IMG-20220811-WA0019.jpg"/>
          <p:cNvPicPr>
            <a:picLocks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691"/>
          <a:stretch/>
        </p:blipFill>
        <p:spPr bwMode="auto">
          <a:xfrm>
            <a:off x="260648" y="7639272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6" name="Рисунок 14"/>
          <p:cNvPicPr>
            <a:picLocks noChangeArrowheads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64932" y="31180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/>
          <p:cNvPicPr>
            <a:picLocks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648" y="31180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715027"/>
              </p:ext>
            </p:extLst>
          </p:nvPr>
        </p:nvGraphicFramePr>
        <p:xfrm>
          <a:off x="332656" y="1352600"/>
          <a:ext cx="6300000" cy="184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52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4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3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Учебные</a:t>
                      </a:r>
                      <a:r>
                        <a:rPr lang="ru-RU" sz="1600" b="1" i="1" kern="1200" spc="-30" baseline="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6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сборы</a:t>
                      </a: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Все категории военнослужащих</a:t>
                      </a:r>
                      <a:endParaRPr lang="ru-RU" sz="14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раза в год </a:t>
                      </a:r>
                    </a:p>
                    <a:p>
                      <a:pPr algn="ctr"/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(по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15</a:t>
                      </a:r>
                      <a:r>
                        <a:rPr lang="ru-RU" sz="17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суток)</a:t>
                      </a:r>
                      <a:endParaRPr lang="ru-RU" sz="15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Тренировочные занятия</a:t>
                      </a: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Офицеры и заключившие  первый контракт ПСС </a:t>
                      </a:r>
                      <a:r>
                        <a:rPr lang="ru-RU" sz="14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endParaRPr lang="ru-RU" sz="14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раза в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(по </a:t>
                      </a:r>
                      <a:r>
                        <a:rPr lang="ru-RU" sz="17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</a:t>
                      </a:r>
                      <a:r>
                        <a:rPr lang="ru-RU" sz="15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дней)</a:t>
                      </a:r>
                      <a:endParaRPr lang="ru-RU" sz="15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Специальные</a:t>
                      </a:r>
                      <a:r>
                        <a:rPr lang="ru-RU" sz="1600" b="1" i="1" kern="1200" spc="-30" baseline="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600" b="1" i="1" kern="1200" spc="-30" dirty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сборы</a:t>
                      </a: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spc="-30" baseline="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Все категории военнослужащих</a:t>
                      </a:r>
                      <a:endParaRPr lang="ru-RU" sz="14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kern="1200" spc="-30" dirty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По Указу Президента РФ</a:t>
                      </a:r>
                    </a:p>
                  </a:txBody>
                  <a:tcPr marL="0" marR="0" marT="54000" marB="540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1306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Трофименко\Буклет БАРС\Картинки\7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66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2081" y="178113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Размеры денежных выплат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гражданам, пребывающим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мобилизационном людском резерве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2081" y="1433296"/>
            <a:ext cx="6639287" cy="7569474"/>
          </a:xfrm>
          <a:prstGeom prst="rect">
            <a:avLst/>
          </a:prstGeom>
          <a:noFill/>
          <a:ln>
            <a:noFill/>
          </a:ln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 пребывание в резерве </a:t>
            </a:r>
          </a:p>
          <a:p>
            <a:pPr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(ежемесячно, кроме периодов участия </a:t>
            </a:r>
          </a:p>
          <a:p>
            <a:pPr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2000" b="1" i="1" spc="-30" dirty="0" err="1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сборовых</a:t>
            </a: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мероприятиях)</a:t>
            </a:r>
            <a:r>
              <a:rPr lang="ru-RU" sz="2000" b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рядовой: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2 580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3 525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сержант: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3 353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4 127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офицер: 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5 244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6 792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endParaRPr lang="ru-RU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lvl="0"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 участие в военных (специальных) сборах</a:t>
            </a:r>
          </a:p>
          <a:p>
            <a:pPr lvl="0"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течение года</a:t>
            </a:r>
          </a:p>
          <a:p>
            <a:pPr lvl="0"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(в зависимости от должности)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рядовой: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21 496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29 376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сержант: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27 944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34 391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офицер: от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43 701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4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56 599 </a:t>
            </a:r>
            <a:r>
              <a:rPr lang="ru-RU" sz="1900" b="1" i="1" spc="-4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endParaRPr lang="ru-RU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algn="ctr">
              <a:lnSpc>
                <a:spcPct val="110000"/>
              </a:lnSpc>
            </a:pP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Единовременная денежная выплата при заключении нового (очередного) контракта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офицер:  от </a:t>
            </a:r>
            <a:r>
              <a:rPr lang="ru-RU" sz="19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5 244 </a:t>
            </a: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10 188 </a:t>
            </a: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солдат, сержант: от </a:t>
            </a:r>
            <a:r>
              <a:rPr lang="ru-RU" sz="19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2 580 </a:t>
            </a: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</a:t>
            </a:r>
            <a:r>
              <a:rPr lang="ru-RU" sz="19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6 190 </a:t>
            </a: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руб. </a:t>
            </a:r>
          </a:p>
          <a:p>
            <a:pPr algn="ctr">
              <a:lnSpc>
                <a:spcPct val="110000"/>
              </a:lnSpc>
            </a:pPr>
            <a:r>
              <a:rPr lang="ru-RU" sz="19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(в зависимости от срока заключения контракта)</a:t>
            </a:r>
          </a:p>
          <a:p>
            <a:pPr algn="ctr">
              <a:lnSpc>
                <a:spcPct val="110000"/>
              </a:lnSpc>
            </a:pPr>
            <a:endParaRPr lang="ru-RU" sz="20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algn="ctr"/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При привлечении на занятия и сборы </a:t>
            </a:r>
          </a:p>
          <a:p>
            <a:pPr algn="ctr"/>
            <a:r>
              <a:rPr lang="ru-RU" sz="22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сохраняются </a:t>
            </a:r>
          </a:p>
          <a:p>
            <a:pPr algn="ctr"/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рабочее место и средняя заработная плата</a:t>
            </a:r>
            <a:endParaRPr lang="ru-RU" sz="2000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40" y="247799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504692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Трофименко\Буклет БАРС\Картинки\7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427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88640" y="128464"/>
            <a:ext cx="6912768" cy="1246495"/>
            <a:chOff x="188640" y="-15552"/>
            <a:chExt cx="6912768" cy="12464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46097" y="-15552"/>
              <a:ext cx="6855311" cy="12464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Обеспечение граждан, </a:t>
              </a:r>
            </a:p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пребывающих в мобилизационном людском резерве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3313712" y="1424608"/>
            <a:ext cx="3499664" cy="2585088"/>
            <a:chOff x="3054691" y="1368569"/>
            <a:chExt cx="3499664" cy="2585088"/>
          </a:xfrm>
        </p:grpSpPr>
        <p:pic>
          <p:nvPicPr>
            <p:cNvPr id="17" name="Объект 5" descr="https://avatars.mds.yandex.net/get-pdb/1871629/d2188b4d-f043-4ee7-ab4c-137434014006/s800"/>
            <p:cNvPicPr>
              <a:picLocks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3674" y="1368569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054691" y="3489205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Обеспечение боевой экипировкой </a:t>
              </a:r>
            </a:p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и вещевым имуществом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16632" y="4304928"/>
            <a:ext cx="3499664" cy="2529049"/>
            <a:chOff x="413636" y="5601072"/>
            <a:chExt cx="3499664" cy="2529049"/>
          </a:xfrm>
        </p:grpSpPr>
        <p:pic>
          <p:nvPicPr>
            <p:cNvPr id="5122" name="Picture 2" descr="D:\Трофименко\Буклет БАРС\Косокину\DSC_4399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" y="5601072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127000"/>
            </a:effectLst>
            <a:extLst/>
          </p:spPr>
        </p:pic>
        <p:sp>
          <p:nvSpPr>
            <p:cNvPr id="20" name="Прямоугольник 19"/>
            <p:cNvSpPr/>
            <p:nvPr/>
          </p:nvSpPr>
          <p:spPr>
            <a:xfrm>
              <a:off x="413636" y="7665669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Полное и сбалансированное </a:t>
              </a:r>
            </a:p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питание</a:t>
              </a:r>
            </a:p>
          </p:txBody>
        </p:sp>
      </p:grpSp>
      <p:pic>
        <p:nvPicPr>
          <p:cNvPr id="22" name="Рисунок 21"/>
          <p:cNvPicPr>
            <a:picLocks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624" y="1424608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63500"/>
          </a:effectLst>
        </p:spPr>
      </p:pic>
      <p:grpSp>
        <p:nvGrpSpPr>
          <p:cNvPr id="19" name="Группа 18"/>
          <p:cNvGrpSpPr/>
          <p:nvPr/>
        </p:nvGrpSpPr>
        <p:grpSpPr>
          <a:xfrm>
            <a:off x="3385720" y="4304928"/>
            <a:ext cx="3499664" cy="2552684"/>
            <a:chOff x="188640" y="7161613"/>
            <a:chExt cx="3499664" cy="2552684"/>
          </a:xfrm>
        </p:grpSpPr>
        <p:pic>
          <p:nvPicPr>
            <p:cNvPr id="23" name="Picture 3" descr="D:\документы\медиа\13.07\unnamed (6).jpg"/>
            <p:cNvPicPr>
              <a:picLocks noChangeArrowheads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4651" y="7161613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63500"/>
            </a:effectLst>
            <a:extLst/>
          </p:spPr>
        </p:pic>
        <p:sp>
          <p:nvSpPr>
            <p:cNvPr id="24" name="Прямоугольник 23"/>
            <p:cNvSpPr/>
            <p:nvPr/>
          </p:nvSpPr>
          <p:spPr>
            <a:xfrm>
              <a:off x="188640" y="9249845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Медицинское </a:t>
              </a:r>
            </a:p>
            <a:p>
              <a:pPr algn="ctr"/>
              <a:r>
                <a:rPr lang="ru-RU" sz="1300" b="1" i="1" spc="-30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обслуживание</a:t>
              </a: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74824" y="3536475"/>
            <a:ext cx="3161273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Проживание </a:t>
            </a:r>
          </a:p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палаточном лагере</a:t>
            </a:r>
          </a:p>
        </p:txBody>
      </p:sp>
      <p:pic>
        <p:nvPicPr>
          <p:cNvPr id="29" name="Picture 7" descr="D:\Бабичев\Резервисты 2022\Материалы командировки на Восток - 2022\Для НН-3\Материалы командировки 2\Фото Сергеевка\DSC09336.JPG"/>
          <p:cNvPicPr>
            <a:picLocks noChangeArrowheads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648" y="68972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30" name="Прямоугольник 29"/>
          <p:cNvSpPr/>
          <p:nvPr/>
        </p:nvSpPr>
        <p:spPr>
          <a:xfrm>
            <a:off x="116632" y="8953044"/>
            <a:ext cx="3499664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Культурно-досуговая </a:t>
            </a:r>
          </a:p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работа</a:t>
            </a:r>
          </a:p>
        </p:txBody>
      </p:sp>
      <p:pic>
        <p:nvPicPr>
          <p:cNvPr id="31" name="Рисунок 30"/>
          <p:cNvPicPr>
            <a:picLocks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008" y="68972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3419723" y="8953044"/>
            <a:ext cx="3499664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Организация мероприятий </a:t>
            </a:r>
          </a:p>
          <a:p>
            <a:pPr algn="ctr"/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выходного дня</a:t>
            </a:r>
          </a:p>
        </p:txBody>
      </p:sp>
    </p:spTree>
    <p:extLst>
      <p:ext uri="{BB962C8B-B14F-4D97-AF65-F5344CB8AC3E}">
        <p14:creationId xmlns:p14="http://schemas.microsoft.com/office/powerpoint/2010/main" val="2481871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Трофименко\Буклет БАРС\Картинки\49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271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624" y="56456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Привлечение казачества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мобилизационный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людской резерв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4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16632" y="8122047"/>
            <a:ext cx="6480720" cy="129544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Российское казачество, исторически  сложившееся как военное сословие, – 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ОСНОВА МОБИЛИЗАЦИОННОГО РЕЗЕРВА РОССИИ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1333065"/>
            <a:ext cx="6300000" cy="328573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целях обеспечения поступления 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членов казачьих обществ в резерв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всероссийское казачье общество: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заключает договор (соглашение) с уполномоченным органом в области обороны, в котором определяется численность членов казачьих обществ, пребывающих в резерве, сроки действия договоров (соглашений), основания и порядок их расторжения и иные условия;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организует отбор и направление кандидатов, отвечающих установленным требованиям, </a:t>
            </a:r>
            <a:b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в резерв.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17369" y="4808984"/>
            <a:ext cx="6523999" cy="3158365"/>
            <a:chOff x="217369" y="4736976"/>
            <a:chExt cx="6523999" cy="3158365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17369" y="4736976"/>
              <a:ext cx="6523999" cy="3158365"/>
              <a:chOff x="217369" y="4520952"/>
              <a:chExt cx="6523999" cy="3158365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217369" y="6753200"/>
                <a:ext cx="3283639" cy="926117"/>
              </a:xfrm>
              <a:prstGeom prst="rect">
                <a:avLst/>
              </a:prstGeom>
              <a:noFill/>
            </p:spPr>
            <p:txBody>
              <a:bodyPr wrap="square" lIns="18000" tIns="45720" rIns="18000" bIns="1800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 prst="hardEdge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en-US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C</a:t>
                </a:r>
                <a:r>
                  <a:rPr lang="ru-RU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боры казачьей роты территориальной обороны мобилизационного </a:t>
                </a:r>
              </a:p>
              <a:p>
                <a:pPr algn="ctr"/>
                <a:r>
                  <a:rPr lang="ru-RU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людского резерва</a:t>
                </a:r>
              </a:p>
            </p:txBody>
          </p:sp>
          <p:pic>
            <p:nvPicPr>
              <p:cNvPr id="3075" name="Picture 3" descr="D:\Трофименко\Буклет БАРС\Косокину\_IO_3298.JPG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490670" y="4520952"/>
                <a:ext cx="3250698" cy="23400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softEdge rad="127000"/>
              </a:effectLst>
              <a:extLst/>
            </p:spPr>
          </p:pic>
          <p:sp>
            <p:nvSpPr>
              <p:cNvPr id="14" name="Прямоугольник 13"/>
              <p:cNvSpPr/>
              <p:nvPr/>
            </p:nvSpPr>
            <p:spPr>
              <a:xfrm>
                <a:off x="3519360" y="6742747"/>
                <a:ext cx="3222008" cy="926117"/>
              </a:xfrm>
              <a:prstGeom prst="rect">
                <a:avLst/>
              </a:prstGeom>
              <a:noFill/>
            </p:spPr>
            <p:txBody>
              <a:bodyPr wrap="square" lIns="18000" tIns="45720" rIns="18000" bIns="1800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 prst="hardEdge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Награждение отличившихся казаков государственными наградами, почетными </a:t>
                </a:r>
              </a:p>
              <a:p>
                <a:pPr algn="ctr"/>
                <a:r>
                  <a:rPr lang="ru-RU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грамотами и ценными подарками</a:t>
                </a:r>
              </a:p>
            </p:txBody>
          </p:sp>
        </p:grpSp>
        <p:pic>
          <p:nvPicPr>
            <p:cNvPr id="2" name="Рисунок 1"/>
            <p:cNvPicPr>
              <a:picLocks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224" y="4736976"/>
              <a:ext cx="3250800" cy="234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val="3496014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45" y="200472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Фашизм и нацизм </a:t>
            </a:r>
          </a:p>
          <a:p>
            <a:pPr algn="ctr"/>
            <a:r>
              <a:rPr lang="ru-RU" sz="28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НЕ ПРОЙДУТ!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364" y="8741548"/>
            <a:ext cx="68553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Идея превосходства одной расы </a:t>
            </a:r>
          </a:p>
          <a:p>
            <a:pPr algn="ctr"/>
            <a:r>
              <a:rPr lang="ru-RU" sz="22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или национальности над другой </a:t>
            </a:r>
          </a:p>
          <a:p>
            <a:pPr algn="ctr"/>
            <a:r>
              <a:rPr lang="ru-RU" sz="2200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ПРЕСТУПНА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345" y="1136576"/>
            <a:ext cx="6855311" cy="3672408"/>
            <a:chOff x="1345" y="848224"/>
            <a:chExt cx="6855311" cy="3672408"/>
          </a:xfrm>
        </p:grpSpPr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0820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991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1345" y="848224"/>
              <a:ext cx="685531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en-US" sz="2600" b="1" dirty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XX</a:t>
              </a:r>
              <a:r>
                <a:rPr lang="ru-RU" sz="2600" b="1" dirty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ru-RU" sz="26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век </a:t>
              </a:r>
            </a:p>
            <a:p>
              <a:pPr algn="ctr"/>
              <a:r>
                <a:rPr lang="ru-RU" sz="22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формирование идеологий</a:t>
              </a:r>
              <a:endParaRPr lang="ru-RU" sz="22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0" y="5025008"/>
            <a:ext cx="6855311" cy="3600360"/>
            <a:chOff x="0" y="4736976"/>
            <a:chExt cx="6855311" cy="360036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4736976"/>
              <a:ext cx="6855311" cy="73866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dirty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XXI </a:t>
              </a:r>
              <a:r>
                <a:rPr lang="ru-RU" sz="26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век </a:t>
              </a:r>
            </a:p>
            <a:p>
              <a:pPr algn="ctr"/>
              <a:r>
                <a:rPr lang="ru-RU" sz="22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возрождение нацизма(неонацизма)</a:t>
              </a:r>
            </a:p>
          </p:txBody>
        </p:sp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545733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0820" y="545705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16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992" y="545733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" name="Прямая соединительная линия 12"/>
          <p:cNvCxnSpPr/>
          <p:nvPr/>
        </p:nvCxnSpPr>
        <p:spPr>
          <a:xfrm>
            <a:off x="189000" y="4953000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89000" y="1136576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89000" y="8769424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763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Трофименко\Буклет БАРС\Картинки\81.png"/>
          <p:cNvPicPr>
            <a:picLocks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00" y="993000"/>
            <a:ext cx="5482800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8887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5552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624" y="56456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Участие резервистов в СВО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составе добровольческих формирований «Барс»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64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pic>
        <p:nvPicPr>
          <p:cNvPr id="12" name="Picture 3" descr="D:\Бабичев\Добровольцы\Летопись Барса\Приложения к летописи\фото для альбома от ФИЛИППОВА\1. встреча команд, работа на ППЛС\встреча команды, проведение инструктажа\IMG_1101.JPG"/>
          <p:cNvPicPr>
            <a:picLocks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648" y="14966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17" name="Прямоугольник 16"/>
          <p:cNvSpPr/>
          <p:nvPr/>
        </p:nvSpPr>
        <p:spPr>
          <a:xfrm>
            <a:off x="116632" y="3512840"/>
            <a:ext cx="3396769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Организация встречи прибывающих резервистов</a:t>
            </a:r>
          </a:p>
        </p:txBody>
      </p:sp>
      <p:pic>
        <p:nvPicPr>
          <p:cNvPr id="18" name="Рисунок 17"/>
          <p:cNvPicPr>
            <a:picLocks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9000" y="4224865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32656" y="6299201"/>
            <a:ext cx="6408352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Вручение государственных наград,  почетных грамот </a:t>
            </a:r>
          </a:p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 ценных подарков </a:t>
            </a:r>
          </a:p>
        </p:txBody>
      </p:sp>
      <p:pic>
        <p:nvPicPr>
          <p:cNvPr id="20" name="Picture 7"/>
          <p:cNvPicPr>
            <a:picLocks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1008" y="7001897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60647" y="9122321"/>
            <a:ext cx="5964697" cy="29517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Доставка гуманитарной помощи в отряды добровольцев</a:t>
            </a:r>
          </a:p>
        </p:txBody>
      </p:sp>
      <p:pic>
        <p:nvPicPr>
          <p:cNvPr id="3" name="Picture 2" descr="D:\Трофименко\Буклет БАРС\Картинки\Барс\127___12\IMG_0095.JPG"/>
          <p:cNvPicPr>
            <a:picLocks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0648" y="7041472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25" name="Прямоугольник 24"/>
          <p:cNvSpPr/>
          <p:nvPr/>
        </p:nvSpPr>
        <p:spPr>
          <a:xfrm>
            <a:off x="3429000" y="3512840"/>
            <a:ext cx="3396769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Боевое </a:t>
            </a:r>
            <a:r>
              <a:rPr lang="ru-RU" sz="15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слаживание</a:t>
            </a:r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полигоне ДНР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648" y="4210969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1457041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89512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Трофименко\Буклет БАРС\Картинки\47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43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6632" y="56456"/>
            <a:ext cx="685531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Порядок поступления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мобилизационный людской резерв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72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32656" y="1542743"/>
            <a:ext cx="6300000" cy="76587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>
              <a:spcBef>
                <a:spcPts val="500"/>
              </a:spcBef>
            </a:pP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в мобилизационный</a:t>
            </a:r>
            <a:b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людской резерв необходимо: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Обратиться в военный комиссариат по месту жительства (регистрации) и подать заявление о приеме на службу </a:t>
            </a:r>
            <a:b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резерве;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Собрать и предоставить минимальный комплект документов;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Пройти мероприятия отбора через военный комиссариат по месту жительства;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Пройти аттестационную комиссию в воинской части - формирователе;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Заключить контракт.</a:t>
            </a:r>
          </a:p>
          <a:p>
            <a:pPr indent="266700" algn="ctr">
              <a:spcBef>
                <a:spcPts val="500"/>
              </a:spcBef>
            </a:pPr>
            <a:endParaRPr lang="ru-RU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>
              <a:spcBef>
                <a:spcPts val="500"/>
              </a:spcBef>
            </a:pP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Документы для поступления </a:t>
            </a:r>
            <a:b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военную службу в резерве: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Фотография (анфас, 9х12 см, на обороте указывается Ф.И.О. и дата фотографирования);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Автобиография (2 экз., в </a:t>
            </a:r>
            <a:r>
              <a:rPr lang="ru-RU" sz="155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т.ч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 1 экз.– рукописная);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Анкета (форму можно получить в военном комиссариате);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документов об образовании;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Копия трудовой книжки (при наличии);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Служебная характеристика с последнего места работы (учебы, службы);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Выписка из домовой книги (при наличии);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паспорта, военного билета, свидетельства </a:t>
            </a:r>
            <a:b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 рождении, свидетельств о браке и рождении детей (при наличии).</a:t>
            </a:r>
            <a:endParaRPr lang="ru-RU" sz="16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48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Трофименко\Буклет БАРС\Картинки\89.png"/>
          <p:cNvPicPr>
            <a:picLocks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345" y="3496"/>
            <a:ext cx="6855311" cy="2573240"/>
            <a:chOff x="2689" y="128464"/>
            <a:chExt cx="6855311" cy="257324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689" y="128464"/>
              <a:ext cx="685531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оевой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рмейский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езерв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траны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9014" y="762712"/>
              <a:ext cx="792087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</a:p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</a:p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endParaRPr lang="ru-RU" sz="2500" b="1" dirty="0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17" name="Заголовок 1"/>
          <p:cNvSpPr txBox="1">
            <a:spLocks/>
          </p:cNvSpPr>
          <p:nvPr/>
        </p:nvSpPr>
        <p:spPr>
          <a:xfrm>
            <a:off x="1345" y="3152800"/>
            <a:ext cx="6855311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2500" b="1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 sz="3300" dirty="0"/>
              <a:t>Присоединяйся</a:t>
            </a:r>
          </a:p>
          <a:p>
            <a:r>
              <a:rPr lang="ru-RU" sz="3300" dirty="0"/>
              <a:t>к команде </a:t>
            </a:r>
            <a:r>
              <a:rPr lang="ru-RU" sz="3300" dirty="0">
                <a:solidFill>
                  <a:srgbClr val="FF0000"/>
                </a:solidFill>
              </a:rPr>
              <a:t>БАРС</a:t>
            </a:r>
            <a:r>
              <a:rPr lang="ru-RU" sz="3300" dirty="0"/>
              <a:t>!</a:t>
            </a:r>
          </a:p>
          <a:p>
            <a:endParaRPr lang="ru-RU" i="1" dirty="0"/>
          </a:p>
          <a:p>
            <a:r>
              <a:rPr lang="ru-RU" sz="4500" i="1" dirty="0"/>
              <a:t>МЫ ЖДЕМ</a:t>
            </a:r>
            <a:r>
              <a:rPr lang="ru-RU" sz="4500" b="0" i="1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  <a:cs typeface="+mn-cs"/>
              </a:rPr>
              <a:t>  </a:t>
            </a:r>
            <a:r>
              <a:rPr lang="ru-RU" sz="4500" i="1" dirty="0"/>
              <a:t>ТЕБЯ!</a:t>
            </a:r>
          </a:p>
          <a:p>
            <a:endParaRPr lang="ru-RU" sz="3500" dirty="0"/>
          </a:p>
          <a:p>
            <a:endParaRPr lang="ru-RU" sz="3500" dirty="0"/>
          </a:p>
          <a:p>
            <a:endParaRPr lang="ru-RU" sz="3500" dirty="0"/>
          </a:p>
          <a:p>
            <a:endParaRPr lang="ru-RU" sz="3500" dirty="0"/>
          </a:p>
          <a:p>
            <a:endParaRPr lang="ru-RU" sz="3500" dirty="0"/>
          </a:p>
          <a:p>
            <a:endParaRPr lang="ru-RU" sz="3500" dirty="0"/>
          </a:p>
          <a:p>
            <a:endParaRPr lang="ru-RU" sz="8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76033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18105" y="128464"/>
            <a:ext cx="685531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Поступление резервистов </a:t>
            </a:r>
          </a:p>
          <a:p>
            <a:pPr algn="ctr"/>
            <a:r>
              <a: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на военную службу по контракту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72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60648" y="4189865"/>
            <a:ext cx="6372008" cy="4393733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Преимуществ еще больше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достойное денежное довольствие и дополнительные выплаты;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карьерный рост и возможность самореализации;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обеспечение жильем или компенсация  за </a:t>
            </a:r>
            <a:r>
              <a:rPr lang="ru-RU" sz="16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найм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жилья;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собственное жилье за счет Минобороны России 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через </a:t>
            </a:r>
            <a:r>
              <a:rPr lang="ru-RU" sz="16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накопительно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-ипотечную систему;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бесплатное обследование, лечение и реабилитация 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военно-медицинских учреждениях (санаториях) Минобороны России;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обеспечение снаряжением и вещевым имуществом;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страхование жизни и здоровья за счет федерального бюджета;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достойная пенсия через 20 лет выслуги.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0648" y="8553400"/>
            <a:ext cx="6300000" cy="772228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Военная служба по контракту -  </a:t>
            </a:r>
          </a:p>
          <a:p>
            <a:pPr indent="266700" algn="ctr"/>
            <a:r>
              <a:rPr lang="ru-RU" sz="2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ТВОЙ ВЫБОР!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7352" y="1208584"/>
            <a:ext cx="6372008" cy="2711221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на военную службу 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контракту необходимо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обратиться в военный комиссариат по месту жительства или в пункт отбора;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заявку через личный кабинет гражданина на сайте Минобороны России (</a:t>
            </a:r>
            <a:r>
              <a:rPr lang="en-US" sz="1600" b="1" u="sng" spc="-30" dirty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lkg.mil.ru</a:t>
            </a:r>
            <a:r>
              <a:rPr lang="en-US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заявку через электронный сервис «Стать добровольцем или контрактником» на едином портале </a:t>
            </a:r>
            <a:r>
              <a:rPr lang="ru-RU" sz="16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Госуслуг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(</a:t>
            </a:r>
            <a:r>
              <a:rPr lang="en-US" sz="1600" b="1" u="sng" spc="-30" dirty="0" err="1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gosuslugi</a:t>
            </a:r>
            <a:r>
              <a:rPr lang="ru-RU" sz="1600" b="1" u="sng" spc="-30" dirty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  <a:r>
              <a:rPr lang="en-US" sz="1600" b="1" u="sng" spc="-30" dirty="0" err="1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ru</a:t>
            </a:r>
            <a:r>
              <a:rPr lang="en-US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  <a:endParaRPr lang="ru-RU" sz="1600" b="1" u="sng" spc="-30" dirty="0">
              <a:ln w="5080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449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45" y="80263"/>
            <a:ext cx="68553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И.СТАЛИН: «Нет, мы правильно поступаем, </a:t>
            </a:r>
          </a:p>
          <a:p>
            <a:pPr algn="ctr"/>
            <a:r>
              <a:rPr lang="ru-RU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что так сурово караем националистов всех мастей и расцветок. Они лучшие помощники наших врагов и злейшие враги собственных народов»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364" y="8697416"/>
            <a:ext cx="68553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Итог реализации </a:t>
            </a:r>
          </a:p>
          <a:p>
            <a:pPr algn="ctr"/>
            <a:r>
              <a:rPr lang="ru-RU" sz="22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таких преступных идей всегда один </a:t>
            </a:r>
          </a:p>
          <a:p>
            <a:pPr algn="ctr"/>
            <a:r>
              <a:rPr lang="ru-RU" sz="2200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ВОЗМЕЗДИЕ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9000" y="4953000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89000" y="1292205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89000" y="8625408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1345" y="1424608"/>
            <a:ext cx="6855311" cy="3384336"/>
            <a:chOff x="1345" y="1508229"/>
            <a:chExt cx="6855311" cy="338433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45" y="1508229"/>
              <a:ext cx="6855311" cy="49244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i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ПОБЕДИЛИ ТОГДА...</a:t>
              </a:r>
            </a:p>
          </p:txBody>
        </p:sp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201228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495" y="201256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572" y="201228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-27384" y="5097016"/>
            <a:ext cx="6855311" cy="3393397"/>
            <a:chOff x="-27384" y="5180637"/>
            <a:chExt cx="6855311" cy="3393397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5694034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8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572" y="5684693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рямоугольник 37"/>
            <p:cNvSpPr/>
            <p:nvPr/>
          </p:nvSpPr>
          <p:spPr>
            <a:xfrm>
              <a:off x="-27384" y="5180637"/>
              <a:ext cx="6855311" cy="49244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i="1" dirty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...ПОБЕДИМ И СЕЙЧАС!</a:t>
              </a:r>
              <a:endParaRPr lang="ru-RU" sz="26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7183" name="Picture 15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495" y="5693754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8195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624" y="632520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СЕГОДНЯ ЗЛО ПРИШЛО</a:t>
            </a:r>
          </a:p>
          <a:p>
            <a:pPr algn="ctr"/>
            <a:r>
              <a:rPr lang="ru-RU" sz="28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НАШ ДОМ!</a:t>
            </a:r>
          </a:p>
        </p:txBody>
      </p:sp>
      <p:pic>
        <p:nvPicPr>
          <p:cNvPr id="23" name="Picture 6" descr="E:\Текущая работа\Резервисты\2023 год\БАРС (брошюра)\Фото Для буклета\СВО\photo_2023-03-07_21-57-30.jpg"/>
          <p:cNvPicPr>
            <a:picLocks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632" y="6177424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15389" y="6537176"/>
            <a:ext cx="685531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2600" b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9" name="Picture 2" descr="E:\Текущая работа\Резервисты\2023 год\БАРС (брошюра)\Фото Для буклета\СВО\331120697_3289391908038383_3551346014167979133_n.jpg"/>
          <p:cNvPicPr>
            <a:picLocks noChangeAspect="1" noChangeArrowheads="1"/>
          </p:cNvPicPr>
          <p:nvPr/>
        </p:nvPicPr>
        <p:blipFill rotWithShape="1">
          <a:blip r:embed="rId6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5194" y="6177424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2" name="Picture 5" descr="E:\Текущая работа\Резервисты\2023 год\БАРС (брошюра)\Фото Для буклета\СВО\3575.jpg"/>
          <p:cNvPicPr>
            <a:picLocks noChangeAspect="1" noChangeArrowheads="1"/>
          </p:cNvPicPr>
          <p:nvPr/>
        </p:nvPicPr>
        <p:blipFill>
          <a:blip r:embed="rId8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5194" y="1856656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0" name="Picture 3" descr="E:\Текущая работа\Резервисты\2023 год\БАРС (брошюра)\Фото Для буклета\СВО\4c62e10a3553871a1152810f04645ca8.png"/>
          <p:cNvPicPr>
            <a:picLocks noChangeAspect="1" noChangeArrowheads="1"/>
          </p:cNvPicPr>
          <p:nvPr/>
        </p:nvPicPr>
        <p:blipFill rotWithShape="1">
          <a:blip r:embed="rId10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818" y="1856936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1" name="Picture 4" descr="E:\Текущая работа\Резервисты\2023 год\БАРС (брошюра)\Фото Для буклета\СВО\64099090d265a22480a863a9.jpg"/>
          <p:cNvPicPr>
            <a:picLocks noChangeAspect="1" noChangeArrowheads="1"/>
          </p:cNvPicPr>
          <p:nvPr/>
        </p:nvPicPr>
        <p:blipFill rotWithShape="1">
          <a:blip r:embed="rId1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58546" y="3693200"/>
            <a:ext cx="3940909" cy="30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</p:spTree>
    <p:extLst>
      <p:ext uri="{BB962C8B-B14F-4D97-AF65-F5344CB8AC3E}">
        <p14:creationId xmlns:p14="http://schemas.microsoft.com/office/powerpoint/2010/main" val="257724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624" y="560512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>
                <a:ln w="50800"/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ТОЛЬКО ТЫ СМОЖЕШЬ </a:t>
            </a:r>
          </a:p>
          <a:p>
            <a:pPr algn="ctr"/>
            <a:r>
              <a:rPr lang="ru-RU" sz="2800" b="1" dirty="0">
                <a:ln w="50800"/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ЗАЩИТИТЬ РОДНУЮ ЗЕМЛЮ!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5389" y="6594936"/>
            <a:ext cx="685531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2600" b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3" name="Picture 4" descr="E:\Текущая работа\Резервисты\2023 год\БАРС (брошюра)\Фото Для буклета\МИР\4cc025fc9a64a77f2b218c82f5404099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632" y="6105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7" name="Picture 3" descr="E:\Текущая работа\Резервисты\2023 год\БАРС (брошюра)\Фото Для буклета\МИР\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3501008" y="6090880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8" name="Picture 5" descr="E:\Текущая работа\Резервисты\2023 год\БАРС (брошюра)\Фото Для буклета\МИР\1651181058_63-celes-club-p-mirnoe-nebo-priroda-krasivo-foto-74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01008" y="1914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4" name="Picture 6" descr="E:\Текущая работа\Резервисты\2023 год\БАРС (брошюра)\Фото Для буклета\МИР\41024480711_ec3ff77e0d_b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800" y="1914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6" name="Picture 2" descr="E:\Текущая работа\Резервисты\2023 год\БАРС (брошюра)\Фото Для буклета\МИР\kak_provesti_osennie_kanikuly2.jpg"/>
          <p:cNvPicPr>
            <a:picLocks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8000" y="3693200"/>
            <a:ext cx="3942000" cy="30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</p:spTree>
    <p:extLst>
      <p:ext uri="{BB962C8B-B14F-4D97-AF65-F5344CB8AC3E}">
        <p14:creationId xmlns:p14="http://schemas.microsoft.com/office/powerpoint/2010/main" val="2232504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Трофименко\Буклет БАРС\Картинки\90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333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384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Боевой армейский </a:t>
              </a:r>
            </a:p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резерв страны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sp>
        <p:nvSpPr>
          <p:cNvPr id="8" name="Прямоугольник 7"/>
          <p:cNvSpPr/>
          <p:nvPr/>
        </p:nvSpPr>
        <p:spPr>
          <a:xfrm>
            <a:off x="297352" y="1621583"/>
            <a:ext cx="6300000" cy="160322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Мобилизационный людской резерв 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–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граждане, пребывающие в запасе и заключившие в установленном порядке контракт о пребывании в мобилизационном людском резерве. </a:t>
            </a:r>
          </a:p>
          <a:p>
            <a:pPr indent="266700" algn="just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(статья 57.1 Федерального закона 1998 года № 53-ФЗ </a:t>
            </a:r>
            <a:b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«О воинской обязанности и военной службе»)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04664" y="3944888"/>
            <a:ext cx="6240194" cy="2160240"/>
            <a:chOff x="404664" y="3800872"/>
            <a:chExt cx="6240194" cy="2160240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404664" y="3800872"/>
              <a:ext cx="6240194" cy="2160240"/>
              <a:chOff x="573182" y="3224808"/>
              <a:chExt cx="6240194" cy="2160240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2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118153" y="3225048"/>
                <a:ext cx="1695223" cy="216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aphicFrame>
            <p:nvGraphicFramePr>
              <p:cNvPr id="5" name="Объект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88498257"/>
                  </p:ext>
                </p:extLst>
              </p:nvPr>
            </p:nvGraphicFramePr>
            <p:xfrm>
              <a:off x="2665510" y="3224808"/>
              <a:ext cx="1526980" cy="2160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14" name="Acrobat Document" r:id="rId9" imgW="5668166" imgH="8019048" progId="AcroExch.Document.7">
                      <p:embed/>
                    </p:oleObj>
                  </mc:Choice>
                  <mc:Fallback>
                    <p:oleObj name="Acrobat Document" r:id="rId9" imgW="5668166" imgH="8019048" progId="AcroExch.Document.7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lum contrast="36000"/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65510" y="3224808"/>
                            <a:ext cx="1526980" cy="2160000"/>
                          </a:xfrm>
                          <a:prstGeom prst="rect">
                            <a:avLst/>
                          </a:prstGeom>
                          <a:gradFill rotWithShape="1">
                            <a:gsLst>
                              <a:gs pos="0">
                                <a:srgbClr val="FFFFFF">
                                  <a:gamma/>
                                  <a:shade val="46275"/>
                                  <a:invGamma/>
                                </a:srgbClr>
                              </a:gs>
                              <a:gs pos="50000">
                                <a:srgbClr val="FFFFFF"/>
                              </a:gs>
                              <a:gs pos="100000">
                                <a:srgbClr val="FFFFFF">
                                  <a:gamma/>
                                  <a:shade val="46275"/>
                                  <a:invGamma/>
                                </a:srgbClr>
                              </a:gs>
                            </a:gsLst>
                            <a:lin ang="5400000" scaled="1"/>
                          </a:gra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12" name="Рисунок 11" descr="https://img2.freepng.ru/20180219/rte/kisspng-silhouette-person-clip-art-silhouette-5a8b05ec596e36.4770458415190604603663.jpg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182" y="3225048"/>
                <a:ext cx="911602" cy="2160000"/>
              </a:xfrm>
              <a:prstGeom prst="rect">
                <a:avLst/>
              </a:prstGeom>
              <a:noFill/>
              <a:ln>
                <a:noFill/>
              </a:ln>
              <a:extLst/>
            </p:spPr>
          </p:pic>
          <p:sp>
            <p:nvSpPr>
              <p:cNvPr id="6" name="Нашивка 5"/>
              <p:cNvSpPr/>
              <p:nvPr/>
            </p:nvSpPr>
            <p:spPr>
              <a:xfrm>
                <a:off x="1772816" y="3944888"/>
                <a:ext cx="720080" cy="864096"/>
              </a:xfrm>
              <a:prstGeom prst="chevron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Нашивка 13"/>
              <p:cNvSpPr/>
              <p:nvPr/>
            </p:nvSpPr>
            <p:spPr>
              <a:xfrm>
                <a:off x="4365104" y="3944888"/>
                <a:ext cx="720080" cy="864096"/>
              </a:xfrm>
              <a:prstGeom prst="chevron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 rot="18914109">
              <a:off x="2260542" y="4593048"/>
              <a:ext cx="1954509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000" b="1" i="1" cap="none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КОНТРАКТ</a:t>
              </a: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375940" y="6753200"/>
            <a:ext cx="6300000" cy="23008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/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пребывании в резерве заключается между гражданином и командиром воинской части-формирователя  на срок: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первый контракт – </a:t>
            </a:r>
            <a:r>
              <a:rPr lang="ru-RU" sz="22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года;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новый (очередной) контракт – </a:t>
            </a:r>
            <a:r>
              <a:rPr lang="ru-RU" sz="22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года, </a:t>
            </a:r>
            <a:r>
              <a:rPr lang="ru-RU" sz="22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5 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лет или </a:t>
            </a:r>
            <a:b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наступления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предельного возраста 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пребывания </a:t>
            </a:r>
            <a:b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резерве.</a:t>
            </a:r>
            <a:endParaRPr lang="ru-RU" sz="1700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681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Трофименко\Буклет БАРС\Картинки\7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798" y="993000"/>
            <a:ext cx="5484405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496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79000" y="1064568"/>
            <a:ext cx="6300000" cy="834609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>
              <a:spcBef>
                <a:spcPts val="1500"/>
              </a:spcBef>
            </a:pPr>
            <a:r>
              <a:rPr lang="ru-RU" sz="1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пребывании в резерве может быть заключен с гражданином: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ранее проходивший военную службу (пребывающий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запасе) и имеющий воинское звание;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завершивший обучение по программе военной подготовки офицеров запаса на военной кафедре при федеральной государственной образовательной организации высшего профессионального образования в течение 15 лет после зачисления в запас с присвоением воинского звания офицера;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имеющий высшее или среднее специальное образование;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состоянию здоровья – годен или годен 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 незначительными ограничениями;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имеющий гражданство (подданство) иностранного государства на воинские должности солдат, сержантов, прапорщиков, не связанные с использованием сведений, составляющих государственную тайну.</a:t>
            </a:r>
          </a:p>
          <a:p>
            <a:pPr indent="266700" algn="just">
              <a:spcBef>
                <a:spcPts val="1500"/>
              </a:spcBef>
            </a:pPr>
            <a:r>
              <a:rPr lang="ru-RU" sz="1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пребывании в резерве не может быть заключен с гражданином: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имеющим отсрочку от призыва на военную службу  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мобилизации или освобождение от военных сборов;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отношении которого ведется дознание либо предварительное следствие или уголовное дело;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имеющим неснятую или непогашенную судимость  </a:t>
            </a:r>
            <a:b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 совершение преступления;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отказавшимся от прохождения процедуры оформления допуска  к государственной тайне либо которому отказано в оформлении допуска к государственной тайне.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Требования к гражданину, поступающему в резерв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val="69564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3668</TotalTime>
  <Words>821</Words>
  <Application>Microsoft Office PowerPoint</Application>
  <PresentationFormat>Лист A4 (210x297 мм)</PresentationFormat>
  <Paragraphs>201</Paragraphs>
  <Slides>25</Slides>
  <Notes>0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Courier New</vt:lpstr>
      <vt:lpstr>Wingdings</vt:lpstr>
      <vt:lpstr>Тема Office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Баталин Данила Сергеевич</dc:creator>
  <cp:lastModifiedBy>Админ</cp:lastModifiedBy>
  <cp:revision>282</cp:revision>
  <cp:lastPrinted>2023-03-17T13:02:11Z</cp:lastPrinted>
  <dcterms:created xsi:type="dcterms:W3CDTF">2021-07-14T06:27:50Z</dcterms:created>
  <dcterms:modified xsi:type="dcterms:W3CDTF">2026-04-15T11:24:36Z</dcterms:modified>
</cp:coreProperties>
</file>