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1879263" cy="82804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08">
          <p15:clr>
            <a:srgbClr val="A4A3A4"/>
          </p15:clr>
        </p15:guide>
        <p15:guide id="2" pos="37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99"/>
    <a:srgbClr val="0000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4660"/>
  </p:normalViewPr>
  <p:slideViewPr>
    <p:cSldViewPr snapToGrid="0">
      <p:cViewPr varScale="1">
        <p:scale>
          <a:sx n="95" d="100"/>
          <a:sy n="95" d="100"/>
        </p:scale>
        <p:origin x="1578" y="66"/>
      </p:cViewPr>
      <p:guideLst>
        <p:guide orient="horz" pos="2608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945" y="1355149"/>
            <a:ext cx="10097374" cy="2882806"/>
          </a:xfrm>
        </p:spPr>
        <p:txBody>
          <a:bodyPr anchor="b"/>
          <a:lstStyle>
            <a:lvl1pPr algn="ctr">
              <a:defRPr sz="724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4908" y="4349128"/>
            <a:ext cx="8909447" cy="1999179"/>
          </a:xfrm>
        </p:spPr>
        <p:txBody>
          <a:bodyPr/>
          <a:lstStyle>
            <a:lvl1pPr marL="0" indent="0" algn="ctr">
              <a:buNone/>
              <a:defRPr sz="2898"/>
            </a:lvl1pPr>
            <a:lvl2pPr marL="552023" indent="0" algn="ctr">
              <a:buNone/>
              <a:defRPr sz="2415"/>
            </a:lvl2pPr>
            <a:lvl3pPr marL="1104047" indent="0" algn="ctr">
              <a:buNone/>
              <a:defRPr sz="2173"/>
            </a:lvl3pPr>
            <a:lvl4pPr marL="1656070" indent="0" algn="ctr">
              <a:buNone/>
              <a:defRPr sz="1932"/>
            </a:lvl4pPr>
            <a:lvl5pPr marL="2208093" indent="0" algn="ctr">
              <a:buNone/>
              <a:defRPr sz="1932"/>
            </a:lvl5pPr>
            <a:lvl6pPr marL="2760116" indent="0" algn="ctr">
              <a:buNone/>
              <a:defRPr sz="1932"/>
            </a:lvl6pPr>
            <a:lvl7pPr marL="3312140" indent="0" algn="ctr">
              <a:buNone/>
              <a:defRPr sz="1932"/>
            </a:lvl7pPr>
            <a:lvl8pPr marL="3864163" indent="0" algn="ctr">
              <a:buNone/>
              <a:defRPr sz="1932"/>
            </a:lvl8pPr>
            <a:lvl9pPr marL="4416186" indent="0" algn="ctr">
              <a:buNone/>
              <a:defRPr sz="1932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478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943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1098" y="440855"/>
            <a:ext cx="2561466" cy="701725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6700" y="440855"/>
            <a:ext cx="7535907" cy="701725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7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67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513" y="2064352"/>
            <a:ext cx="10245864" cy="3444416"/>
          </a:xfrm>
        </p:spPr>
        <p:txBody>
          <a:bodyPr anchor="b"/>
          <a:lstStyle>
            <a:lvl1pPr>
              <a:defRPr sz="724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513" y="5541353"/>
            <a:ext cx="10245864" cy="1811337"/>
          </a:xfrm>
        </p:spPr>
        <p:txBody>
          <a:bodyPr/>
          <a:lstStyle>
            <a:lvl1pPr marL="0" indent="0">
              <a:buNone/>
              <a:defRPr sz="2898">
                <a:solidFill>
                  <a:schemeClr val="tx1"/>
                </a:solidFill>
              </a:defRPr>
            </a:lvl1pPr>
            <a:lvl2pPr marL="552023" indent="0">
              <a:buNone/>
              <a:defRPr sz="2415">
                <a:solidFill>
                  <a:schemeClr val="tx1">
                    <a:tint val="75000"/>
                  </a:schemeClr>
                </a:solidFill>
              </a:defRPr>
            </a:lvl2pPr>
            <a:lvl3pPr marL="1104047" indent="0">
              <a:buNone/>
              <a:defRPr sz="2173">
                <a:solidFill>
                  <a:schemeClr val="tx1">
                    <a:tint val="75000"/>
                  </a:schemeClr>
                </a:solidFill>
              </a:defRPr>
            </a:lvl3pPr>
            <a:lvl4pPr marL="1656070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4pPr>
            <a:lvl5pPr marL="2208093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5pPr>
            <a:lvl6pPr marL="2760116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6pPr>
            <a:lvl7pPr marL="3312140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7pPr>
            <a:lvl8pPr marL="3864163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8pPr>
            <a:lvl9pPr marL="4416186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672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6699" y="2204273"/>
            <a:ext cx="5048687" cy="5253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3877" y="2204273"/>
            <a:ext cx="5048687" cy="5253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915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7" y="440856"/>
            <a:ext cx="10245864" cy="160049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248" y="2029849"/>
            <a:ext cx="5025484" cy="994797"/>
          </a:xfrm>
        </p:spPr>
        <p:txBody>
          <a:bodyPr anchor="b"/>
          <a:lstStyle>
            <a:lvl1pPr marL="0" indent="0">
              <a:buNone/>
              <a:defRPr sz="2898" b="1"/>
            </a:lvl1pPr>
            <a:lvl2pPr marL="552023" indent="0">
              <a:buNone/>
              <a:defRPr sz="2415" b="1"/>
            </a:lvl2pPr>
            <a:lvl3pPr marL="1104047" indent="0">
              <a:buNone/>
              <a:defRPr sz="2173" b="1"/>
            </a:lvl3pPr>
            <a:lvl4pPr marL="1656070" indent="0">
              <a:buNone/>
              <a:defRPr sz="1932" b="1"/>
            </a:lvl4pPr>
            <a:lvl5pPr marL="2208093" indent="0">
              <a:buNone/>
              <a:defRPr sz="1932" b="1"/>
            </a:lvl5pPr>
            <a:lvl6pPr marL="2760116" indent="0">
              <a:buNone/>
              <a:defRPr sz="1932" b="1"/>
            </a:lvl6pPr>
            <a:lvl7pPr marL="3312140" indent="0">
              <a:buNone/>
              <a:defRPr sz="1932" b="1"/>
            </a:lvl7pPr>
            <a:lvl8pPr marL="3864163" indent="0">
              <a:buNone/>
              <a:defRPr sz="1932" b="1"/>
            </a:lvl8pPr>
            <a:lvl9pPr marL="4416186" indent="0">
              <a:buNone/>
              <a:defRPr sz="193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248" y="3024646"/>
            <a:ext cx="5025484" cy="44487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3878" y="2029849"/>
            <a:ext cx="5050234" cy="994797"/>
          </a:xfrm>
        </p:spPr>
        <p:txBody>
          <a:bodyPr anchor="b"/>
          <a:lstStyle>
            <a:lvl1pPr marL="0" indent="0">
              <a:buNone/>
              <a:defRPr sz="2898" b="1"/>
            </a:lvl1pPr>
            <a:lvl2pPr marL="552023" indent="0">
              <a:buNone/>
              <a:defRPr sz="2415" b="1"/>
            </a:lvl2pPr>
            <a:lvl3pPr marL="1104047" indent="0">
              <a:buNone/>
              <a:defRPr sz="2173" b="1"/>
            </a:lvl3pPr>
            <a:lvl4pPr marL="1656070" indent="0">
              <a:buNone/>
              <a:defRPr sz="1932" b="1"/>
            </a:lvl4pPr>
            <a:lvl5pPr marL="2208093" indent="0">
              <a:buNone/>
              <a:defRPr sz="1932" b="1"/>
            </a:lvl5pPr>
            <a:lvl6pPr marL="2760116" indent="0">
              <a:buNone/>
              <a:defRPr sz="1932" b="1"/>
            </a:lvl6pPr>
            <a:lvl7pPr marL="3312140" indent="0">
              <a:buNone/>
              <a:defRPr sz="1932" b="1"/>
            </a:lvl7pPr>
            <a:lvl8pPr marL="3864163" indent="0">
              <a:buNone/>
              <a:defRPr sz="1932" b="1"/>
            </a:lvl8pPr>
            <a:lvl9pPr marL="4416186" indent="0">
              <a:buNone/>
              <a:defRPr sz="193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13878" y="3024646"/>
            <a:ext cx="5050234" cy="44487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85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039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29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6" y="552027"/>
            <a:ext cx="3831372" cy="1932093"/>
          </a:xfrm>
        </p:spPr>
        <p:txBody>
          <a:bodyPr anchor="b"/>
          <a:lstStyle>
            <a:lvl1pPr>
              <a:defRPr sz="386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234" y="1192226"/>
            <a:ext cx="6013877" cy="5884451"/>
          </a:xfrm>
        </p:spPr>
        <p:txBody>
          <a:bodyPr/>
          <a:lstStyle>
            <a:lvl1pPr>
              <a:defRPr sz="3864"/>
            </a:lvl1pPr>
            <a:lvl2pPr>
              <a:defRPr sz="3381"/>
            </a:lvl2pPr>
            <a:lvl3pPr>
              <a:defRPr sz="2898"/>
            </a:lvl3pPr>
            <a:lvl4pPr>
              <a:defRPr sz="2415"/>
            </a:lvl4pPr>
            <a:lvl5pPr>
              <a:defRPr sz="2415"/>
            </a:lvl5pPr>
            <a:lvl6pPr>
              <a:defRPr sz="2415"/>
            </a:lvl6pPr>
            <a:lvl7pPr>
              <a:defRPr sz="2415"/>
            </a:lvl7pPr>
            <a:lvl8pPr>
              <a:defRPr sz="2415"/>
            </a:lvl8pPr>
            <a:lvl9pPr>
              <a:defRPr sz="241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6" y="2484120"/>
            <a:ext cx="3831372" cy="4602140"/>
          </a:xfrm>
        </p:spPr>
        <p:txBody>
          <a:bodyPr/>
          <a:lstStyle>
            <a:lvl1pPr marL="0" indent="0">
              <a:buNone/>
              <a:defRPr sz="1932"/>
            </a:lvl1pPr>
            <a:lvl2pPr marL="552023" indent="0">
              <a:buNone/>
              <a:defRPr sz="1690"/>
            </a:lvl2pPr>
            <a:lvl3pPr marL="1104047" indent="0">
              <a:buNone/>
              <a:defRPr sz="1449"/>
            </a:lvl3pPr>
            <a:lvl4pPr marL="1656070" indent="0">
              <a:buNone/>
              <a:defRPr sz="1207"/>
            </a:lvl4pPr>
            <a:lvl5pPr marL="2208093" indent="0">
              <a:buNone/>
              <a:defRPr sz="1207"/>
            </a:lvl5pPr>
            <a:lvl6pPr marL="2760116" indent="0">
              <a:buNone/>
              <a:defRPr sz="1207"/>
            </a:lvl6pPr>
            <a:lvl7pPr marL="3312140" indent="0">
              <a:buNone/>
              <a:defRPr sz="1207"/>
            </a:lvl7pPr>
            <a:lvl8pPr marL="3864163" indent="0">
              <a:buNone/>
              <a:defRPr sz="1207"/>
            </a:lvl8pPr>
            <a:lvl9pPr marL="4416186" indent="0">
              <a:buNone/>
              <a:defRPr sz="12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89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6" y="552027"/>
            <a:ext cx="3831372" cy="1932093"/>
          </a:xfrm>
        </p:spPr>
        <p:txBody>
          <a:bodyPr anchor="b"/>
          <a:lstStyle>
            <a:lvl1pPr>
              <a:defRPr sz="386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0234" y="1192226"/>
            <a:ext cx="6013877" cy="5884451"/>
          </a:xfrm>
        </p:spPr>
        <p:txBody>
          <a:bodyPr anchor="t"/>
          <a:lstStyle>
            <a:lvl1pPr marL="0" indent="0">
              <a:buNone/>
              <a:defRPr sz="3864"/>
            </a:lvl1pPr>
            <a:lvl2pPr marL="552023" indent="0">
              <a:buNone/>
              <a:defRPr sz="3381"/>
            </a:lvl2pPr>
            <a:lvl3pPr marL="1104047" indent="0">
              <a:buNone/>
              <a:defRPr sz="2898"/>
            </a:lvl3pPr>
            <a:lvl4pPr marL="1656070" indent="0">
              <a:buNone/>
              <a:defRPr sz="2415"/>
            </a:lvl4pPr>
            <a:lvl5pPr marL="2208093" indent="0">
              <a:buNone/>
              <a:defRPr sz="2415"/>
            </a:lvl5pPr>
            <a:lvl6pPr marL="2760116" indent="0">
              <a:buNone/>
              <a:defRPr sz="2415"/>
            </a:lvl6pPr>
            <a:lvl7pPr marL="3312140" indent="0">
              <a:buNone/>
              <a:defRPr sz="2415"/>
            </a:lvl7pPr>
            <a:lvl8pPr marL="3864163" indent="0">
              <a:buNone/>
              <a:defRPr sz="2415"/>
            </a:lvl8pPr>
            <a:lvl9pPr marL="4416186" indent="0">
              <a:buNone/>
              <a:defRPr sz="241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6" y="2484120"/>
            <a:ext cx="3831372" cy="4602140"/>
          </a:xfrm>
        </p:spPr>
        <p:txBody>
          <a:bodyPr/>
          <a:lstStyle>
            <a:lvl1pPr marL="0" indent="0">
              <a:buNone/>
              <a:defRPr sz="1932"/>
            </a:lvl1pPr>
            <a:lvl2pPr marL="552023" indent="0">
              <a:buNone/>
              <a:defRPr sz="1690"/>
            </a:lvl2pPr>
            <a:lvl3pPr marL="1104047" indent="0">
              <a:buNone/>
              <a:defRPr sz="1449"/>
            </a:lvl3pPr>
            <a:lvl4pPr marL="1656070" indent="0">
              <a:buNone/>
              <a:defRPr sz="1207"/>
            </a:lvl4pPr>
            <a:lvl5pPr marL="2208093" indent="0">
              <a:buNone/>
              <a:defRPr sz="1207"/>
            </a:lvl5pPr>
            <a:lvl6pPr marL="2760116" indent="0">
              <a:buNone/>
              <a:defRPr sz="1207"/>
            </a:lvl6pPr>
            <a:lvl7pPr marL="3312140" indent="0">
              <a:buNone/>
              <a:defRPr sz="1207"/>
            </a:lvl7pPr>
            <a:lvl8pPr marL="3864163" indent="0">
              <a:buNone/>
              <a:defRPr sz="1207"/>
            </a:lvl8pPr>
            <a:lvl9pPr marL="4416186" indent="0">
              <a:buNone/>
              <a:defRPr sz="12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214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6700" y="440856"/>
            <a:ext cx="10245864" cy="1600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700" y="2204273"/>
            <a:ext cx="10245864" cy="5253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6699" y="7674706"/>
            <a:ext cx="2672834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4AB9-236E-4A3D-8614-10605BE7451E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5006" y="7674706"/>
            <a:ext cx="4009251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9730" y="7674706"/>
            <a:ext cx="2672834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65C4F-764F-42DA-8D13-248552968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98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04047" rtl="0" eaLnBrk="1" latinLnBrk="0" hangingPunct="1">
        <a:lnSpc>
          <a:spcPct val="90000"/>
        </a:lnSpc>
        <a:spcBef>
          <a:spcPct val="0"/>
        </a:spcBef>
        <a:buNone/>
        <a:defRPr sz="53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6012" indent="-276012" algn="l" defTabSz="1104047" rtl="0" eaLnBrk="1" latinLnBrk="0" hangingPunct="1">
        <a:lnSpc>
          <a:spcPct val="90000"/>
        </a:lnSpc>
        <a:spcBef>
          <a:spcPts val="1207"/>
        </a:spcBef>
        <a:buFont typeface="Arial" panose="020B0604020202020204" pitchFamily="34" charset="0"/>
        <a:buChar char="•"/>
        <a:defRPr sz="3381" kern="1200">
          <a:solidFill>
            <a:schemeClr val="tx1"/>
          </a:solidFill>
          <a:latin typeface="+mn-lt"/>
          <a:ea typeface="+mn-ea"/>
          <a:cs typeface="+mn-cs"/>
        </a:defRPr>
      </a:lvl1pPr>
      <a:lvl2pPr marL="82803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898" kern="1200">
          <a:solidFill>
            <a:schemeClr val="tx1"/>
          </a:solidFill>
          <a:latin typeface="+mn-lt"/>
          <a:ea typeface="+mn-ea"/>
          <a:cs typeface="+mn-cs"/>
        </a:defRPr>
      </a:lvl2pPr>
      <a:lvl3pPr marL="138005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415" kern="1200">
          <a:solidFill>
            <a:schemeClr val="tx1"/>
          </a:solidFill>
          <a:latin typeface="+mn-lt"/>
          <a:ea typeface="+mn-ea"/>
          <a:cs typeface="+mn-cs"/>
        </a:defRPr>
      </a:lvl3pPr>
      <a:lvl4pPr marL="1932081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4pPr>
      <a:lvl5pPr marL="248410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5pPr>
      <a:lvl6pPr marL="303612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6pPr>
      <a:lvl7pPr marL="3588151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7pPr>
      <a:lvl8pPr marL="414017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8pPr>
      <a:lvl9pPr marL="469219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1pPr>
      <a:lvl2pPr marL="55202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2pPr>
      <a:lvl3pPr marL="1104047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3pPr>
      <a:lvl4pPr marL="165607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4pPr>
      <a:lvl5pPr marL="220809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5pPr>
      <a:lvl6pPr marL="2760116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6pPr>
      <a:lvl7pPr marL="331214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7pPr>
      <a:lvl8pPr marL="386416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8pPr>
      <a:lvl9pPr marL="4416186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19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8.jpeg"/><Relationship Id="rId2" Type="http://schemas.openxmlformats.org/officeDocument/2006/relationships/image" Target="../media/image4.jpe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microsoft.com/office/2007/relationships/hdphoto" Target="../media/hdphoto2.wdp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57"/>
          <a:stretch/>
        </p:blipFill>
        <p:spPr>
          <a:xfrm>
            <a:off x="-30480" y="0"/>
            <a:ext cx="11909743" cy="8280400"/>
          </a:xfrm>
          <a:prstGeom prst="rect">
            <a:avLst/>
          </a:prstGeom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9832"/>
            <a:ext cx="3960000" cy="82804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60000" y="0"/>
            <a:ext cx="3960000" cy="82804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919263" y="0"/>
            <a:ext cx="3960000" cy="828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4839451" y="5813726"/>
            <a:ext cx="2200361" cy="1634082"/>
            <a:chOff x="7742431" y="56569"/>
            <a:chExt cx="1582544" cy="1106488"/>
          </a:xfrm>
        </p:grpSpPr>
        <p:pic>
          <p:nvPicPr>
            <p:cNvPr id="7" name="Рисунок 2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90"/>
            <a:stretch/>
          </p:blipFill>
          <p:spPr bwMode="auto">
            <a:xfrm>
              <a:off x="7935761" y="56569"/>
              <a:ext cx="1247214" cy="1106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7742431" y="569180"/>
              <a:ext cx="1582544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ru-RU" sz="900" b="1" i="1" dirty="0">
                  <a:solidFill>
                    <a:srgbClr val="003399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АРМИЯ РОССИИ</a:t>
              </a: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4046220" y="288000"/>
            <a:ext cx="3777877" cy="38343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buClr>
                <a:srgbClr val="C00000"/>
              </a:buClr>
              <a:buSzPct val="120000"/>
            </a:pPr>
            <a:r>
              <a:rPr lang="ru-RU" sz="1500" b="1" dirty="0">
                <a:solidFill>
                  <a:srgbClr val="005CAA"/>
                </a:solidFill>
                <a:latin typeface="MyriadPro-Bold"/>
              </a:rPr>
              <a:t>НЕОБХОДИМЫЕ ДОКУМЕНТЫ</a:t>
            </a:r>
          </a:p>
          <a:p>
            <a:pPr algn="ctr">
              <a:buClr>
                <a:srgbClr val="C00000"/>
              </a:buClr>
              <a:buSzPct val="120000"/>
            </a:pPr>
            <a:endParaRPr lang="ru-RU" sz="1000" b="1" dirty="0">
              <a:solidFill>
                <a:srgbClr val="005CAA"/>
              </a:solidFill>
              <a:latin typeface="MyriadPro-Bold"/>
            </a:endParaRPr>
          </a:p>
          <a:p>
            <a:pPr marL="285750" indent="-285750"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Фотография (анфас, 9х12 см, на обороте указывается Ф.И.О. и дата);</a:t>
            </a:r>
          </a:p>
          <a:p>
            <a:pPr marL="285750" indent="-285750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Автобиография (2 экз., в том числе 1 экз. рукописная);</a:t>
            </a:r>
          </a:p>
          <a:p>
            <a:pPr marL="285750" indent="-285750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Анкета (форму можно получить </a:t>
            </a:r>
            <a:b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</a:b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военном комиссариате);</a:t>
            </a:r>
          </a:p>
          <a:p>
            <a:pPr marL="285750" indent="-285750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Копии документов об образовании;</a:t>
            </a:r>
          </a:p>
          <a:p>
            <a:pPr marL="285750" indent="-285750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Копия трудовой книжки (при наличии);</a:t>
            </a:r>
          </a:p>
          <a:p>
            <a:pPr marL="285750" indent="-285750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Служебная характеристика с последнего места работы (учебы, службы);</a:t>
            </a:r>
          </a:p>
          <a:p>
            <a:pPr marL="285750" indent="-285750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Выписка из домовой книги (при наличии);</a:t>
            </a:r>
          </a:p>
          <a:p>
            <a:pPr marL="285750" indent="-285750">
              <a:spcBef>
                <a:spcPts val="500"/>
              </a:spcBef>
              <a:buClr>
                <a:srgbClr val="C00000"/>
              </a:buClr>
              <a:buSzPct val="120000"/>
              <a:buFont typeface="Wingdings" panose="05000000000000000000" pitchFamily="2" charset="2"/>
              <a:buChar char="v"/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Копии паспорта, военного билета, свидетельства о рождении, свидетельств о браке и рождении детей (при наличии)</a:t>
            </a:r>
            <a:endParaRPr lang="ru-RU" sz="1300" dirty="0">
              <a:solidFill>
                <a:srgbClr val="000000"/>
              </a:solidFill>
              <a:latin typeface="MyriadPro-Regular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4095" y="288000"/>
            <a:ext cx="3420739" cy="487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solidFill>
                  <a:srgbClr val="005CAA"/>
                </a:solidFill>
                <a:latin typeface="MyriadPro-Bold"/>
              </a:rPr>
              <a:t>ТРЕБОВАНИЯ К КАНДИДАТАМ</a:t>
            </a:r>
          </a:p>
          <a:p>
            <a:endParaRPr lang="ru-RU" sz="1000" b="1" dirty="0">
              <a:solidFill>
                <a:srgbClr val="005CAA"/>
              </a:solidFill>
              <a:latin typeface="MyriadPro-Bold"/>
            </a:endParaRPr>
          </a:p>
          <a:p>
            <a:r>
              <a:rPr lang="ru-RU" sz="1400" b="1" dirty="0">
                <a:solidFill>
                  <a:srgbClr val="005CAA"/>
                </a:solidFill>
                <a:latin typeface="MyriadPro-Bold"/>
              </a:rPr>
              <a:t>по возрасту: 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прапорщики, 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сержанты, солдаты – до 52 лет; 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младшие офицеры – до 57 лет; старшие офицеры –  до 62 лет</a:t>
            </a:r>
          </a:p>
          <a:p>
            <a:endParaRPr lang="ru-RU" sz="700" dirty="0">
              <a:solidFill>
                <a:srgbClr val="000000"/>
              </a:solidFill>
              <a:latin typeface="MyriadPro-Regular"/>
            </a:endParaRPr>
          </a:p>
          <a:p>
            <a:r>
              <a:rPr lang="ru-RU" sz="1400" b="1" dirty="0">
                <a:solidFill>
                  <a:srgbClr val="005CAA"/>
                </a:solidFill>
                <a:latin typeface="MyriadPro-Bold"/>
              </a:rPr>
              <a:t>по здоровью: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быть годным к военной службе (категория А), годным к военной службе с незначительными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ограничениями (категория Б) или ограниченно годным к военной службе (категория В)</a:t>
            </a:r>
          </a:p>
          <a:p>
            <a:endParaRPr lang="ru-RU" sz="700" dirty="0">
              <a:solidFill>
                <a:srgbClr val="000000"/>
              </a:solidFill>
              <a:latin typeface="MyriadPro-Regular"/>
            </a:endParaRPr>
          </a:p>
          <a:p>
            <a:r>
              <a:rPr lang="ru-RU" sz="1400" b="1" dirty="0">
                <a:solidFill>
                  <a:srgbClr val="005CAA"/>
                </a:solidFill>
                <a:latin typeface="MyriadPro-Bold"/>
              </a:rPr>
              <a:t>по результатам профессионального</a:t>
            </a:r>
          </a:p>
          <a:p>
            <a:r>
              <a:rPr lang="ru-RU" sz="1400" b="1" dirty="0">
                <a:solidFill>
                  <a:srgbClr val="005CAA"/>
                </a:solidFill>
                <a:latin typeface="MyriadPro-Bold"/>
              </a:rPr>
              <a:t>психологического отбора: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получить первую, вторую или третью категорию пригодности для конкретной выбранной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специальности</a:t>
            </a:r>
          </a:p>
          <a:p>
            <a:endParaRPr lang="ru-RU" sz="700" dirty="0">
              <a:solidFill>
                <a:srgbClr val="000000"/>
              </a:solidFill>
              <a:latin typeface="MyriadPro-Regular"/>
            </a:endParaRPr>
          </a:p>
          <a:p>
            <a:r>
              <a:rPr lang="ru-RU" sz="1400" b="1" dirty="0">
                <a:solidFill>
                  <a:srgbClr val="005CAA"/>
                </a:solidFill>
                <a:latin typeface="MyriadPro-Bold"/>
              </a:rPr>
              <a:t>По образованию: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не ниже основного общего (9 классов)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38540" y="5618320"/>
            <a:ext cx="3509818" cy="250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отбывал наказание в виде лишения свободы</a:t>
            </a:r>
          </a:p>
          <a:p>
            <a:endParaRPr lang="ru-RU" sz="700" dirty="0">
              <a:solidFill>
                <a:srgbClr val="000000"/>
              </a:solidFill>
              <a:latin typeface="MyriadPro-Regular"/>
            </a:endParaRP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подвергался административному наказанию за потребление наркотических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или психотропных веществ</a:t>
            </a:r>
          </a:p>
          <a:p>
            <a:endParaRPr lang="ru-RU" sz="700" dirty="0">
              <a:solidFill>
                <a:srgbClr val="000000"/>
              </a:solidFill>
              <a:latin typeface="MyriadPro-Regular"/>
            </a:endParaRP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отношении него вынесен обвинительный приговор и назначено наказание, ведется дознание либо предварительное следствие</a:t>
            </a:r>
          </a:p>
          <a:p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или уголовное дело передано в суд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5421" y="5072044"/>
            <a:ext cx="3549159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500" b="1" dirty="0">
                <a:solidFill>
                  <a:srgbClr val="FF0000"/>
                </a:solidFill>
                <a:latin typeface="MyriadPro-Bold"/>
              </a:rPr>
              <a:t>ГРАЖДАНИН НЕ МОЖЕТ </a:t>
            </a:r>
          </a:p>
          <a:p>
            <a:pPr algn="ctr"/>
            <a:r>
              <a:rPr lang="ru-RU" sz="1500" b="1" dirty="0">
                <a:solidFill>
                  <a:srgbClr val="FF0000"/>
                </a:solidFill>
                <a:latin typeface="MyriadPro-Bold"/>
              </a:rPr>
              <a:t>СЧИТАТЬСЯ КАНДИДАТОМ, ЕСЛИ:</a:t>
            </a:r>
          </a:p>
        </p:txBody>
      </p:sp>
      <p:sp>
        <p:nvSpPr>
          <p:cNvPr id="24" name="Freeform 14"/>
          <p:cNvSpPr/>
          <p:nvPr/>
        </p:nvSpPr>
        <p:spPr>
          <a:xfrm>
            <a:off x="134322" y="776642"/>
            <a:ext cx="302229" cy="302229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72343" y="72777"/>
                </a:moveTo>
                <a:lnTo>
                  <a:pt x="177701" y="78135"/>
                </a:lnTo>
                <a:lnTo>
                  <a:pt x="91976" y="164306"/>
                </a:lnTo>
                <a:lnTo>
                  <a:pt x="86618" y="164306"/>
                </a:lnTo>
                <a:lnTo>
                  <a:pt x="43756" y="120997"/>
                </a:lnTo>
                <a:lnTo>
                  <a:pt x="49114" y="115193"/>
                </a:lnTo>
                <a:lnTo>
                  <a:pt x="89297" y="155823"/>
                </a:lnTo>
                <a:close/>
                <a:moveTo>
                  <a:pt x="114300" y="7144"/>
                </a:moveTo>
                <a:cubicBezTo>
                  <a:pt x="85130" y="7144"/>
                  <a:pt x="59829" y="17562"/>
                  <a:pt x="38398" y="38398"/>
                </a:cubicBezTo>
                <a:cubicBezTo>
                  <a:pt x="17562" y="59829"/>
                  <a:pt x="7144" y="85130"/>
                  <a:pt x="7144" y="114300"/>
                </a:cubicBezTo>
                <a:cubicBezTo>
                  <a:pt x="7144" y="143470"/>
                  <a:pt x="17562" y="168771"/>
                  <a:pt x="38398" y="190202"/>
                </a:cubicBezTo>
                <a:cubicBezTo>
                  <a:pt x="59829" y="211038"/>
                  <a:pt x="85130" y="221456"/>
                  <a:pt x="114300" y="221456"/>
                </a:cubicBezTo>
                <a:cubicBezTo>
                  <a:pt x="143471" y="221456"/>
                  <a:pt x="168771" y="211038"/>
                  <a:pt x="190203" y="190202"/>
                </a:cubicBezTo>
                <a:cubicBezTo>
                  <a:pt x="211039" y="168771"/>
                  <a:pt x="221456" y="143470"/>
                  <a:pt x="221456" y="114300"/>
                </a:cubicBezTo>
                <a:cubicBezTo>
                  <a:pt x="221456" y="85130"/>
                  <a:pt x="211039" y="59829"/>
                  <a:pt x="190203" y="38398"/>
                </a:cubicBezTo>
                <a:cubicBezTo>
                  <a:pt x="168771" y="17562"/>
                  <a:pt x="143471" y="7144"/>
                  <a:pt x="114300" y="7144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1"/>
                  <a:pt x="228600" y="82749"/>
                  <a:pt x="228600" y="114300"/>
                </a:cubicBezTo>
                <a:cubicBezTo>
                  <a:pt x="228600" y="145852"/>
                  <a:pt x="217438" y="172790"/>
                  <a:pt x="195114" y="195114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4"/>
                </a:cubicBezTo>
                <a:cubicBezTo>
                  <a:pt x="11162" y="172790"/>
                  <a:pt x="0" y="145852"/>
                  <a:pt x="0" y="114300"/>
                </a:cubicBezTo>
                <a:cubicBezTo>
                  <a:pt x="0" y="82749"/>
                  <a:pt x="11162" y="55811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ysClr val="window" lastClr="FFFFFF"/>
          </a:solidFill>
          <a:ln w="19050">
            <a:solidFill>
              <a:srgbClr val="0080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</a:endParaRPr>
          </a:p>
        </p:txBody>
      </p:sp>
      <p:sp>
        <p:nvSpPr>
          <p:cNvPr id="25" name="Freeform 14"/>
          <p:cNvSpPr/>
          <p:nvPr/>
        </p:nvSpPr>
        <p:spPr>
          <a:xfrm>
            <a:off x="134322" y="1891654"/>
            <a:ext cx="302229" cy="302229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72343" y="72777"/>
                </a:moveTo>
                <a:lnTo>
                  <a:pt x="177701" y="78135"/>
                </a:lnTo>
                <a:lnTo>
                  <a:pt x="91976" y="164306"/>
                </a:lnTo>
                <a:lnTo>
                  <a:pt x="86618" y="164306"/>
                </a:lnTo>
                <a:lnTo>
                  <a:pt x="43756" y="120997"/>
                </a:lnTo>
                <a:lnTo>
                  <a:pt x="49114" y="115193"/>
                </a:lnTo>
                <a:lnTo>
                  <a:pt x="89297" y="155823"/>
                </a:lnTo>
                <a:close/>
                <a:moveTo>
                  <a:pt x="114300" y="7144"/>
                </a:moveTo>
                <a:cubicBezTo>
                  <a:pt x="85130" y="7144"/>
                  <a:pt x="59829" y="17562"/>
                  <a:pt x="38398" y="38398"/>
                </a:cubicBezTo>
                <a:cubicBezTo>
                  <a:pt x="17562" y="59829"/>
                  <a:pt x="7144" y="85130"/>
                  <a:pt x="7144" y="114300"/>
                </a:cubicBezTo>
                <a:cubicBezTo>
                  <a:pt x="7144" y="143470"/>
                  <a:pt x="17562" y="168771"/>
                  <a:pt x="38398" y="190202"/>
                </a:cubicBezTo>
                <a:cubicBezTo>
                  <a:pt x="59829" y="211038"/>
                  <a:pt x="85130" y="221456"/>
                  <a:pt x="114300" y="221456"/>
                </a:cubicBezTo>
                <a:cubicBezTo>
                  <a:pt x="143471" y="221456"/>
                  <a:pt x="168771" y="211038"/>
                  <a:pt x="190203" y="190202"/>
                </a:cubicBezTo>
                <a:cubicBezTo>
                  <a:pt x="211039" y="168771"/>
                  <a:pt x="221456" y="143470"/>
                  <a:pt x="221456" y="114300"/>
                </a:cubicBezTo>
                <a:cubicBezTo>
                  <a:pt x="221456" y="85130"/>
                  <a:pt x="211039" y="59829"/>
                  <a:pt x="190203" y="38398"/>
                </a:cubicBezTo>
                <a:cubicBezTo>
                  <a:pt x="168771" y="17562"/>
                  <a:pt x="143471" y="7144"/>
                  <a:pt x="114300" y="7144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1"/>
                  <a:pt x="228600" y="82749"/>
                  <a:pt x="228600" y="114300"/>
                </a:cubicBezTo>
                <a:cubicBezTo>
                  <a:pt x="228600" y="145852"/>
                  <a:pt x="217438" y="172790"/>
                  <a:pt x="195114" y="195114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4"/>
                </a:cubicBezTo>
                <a:cubicBezTo>
                  <a:pt x="11162" y="172790"/>
                  <a:pt x="0" y="145852"/>
                  <a:pt x="0" y="114300"/>
                </a:cubicBezTo>
                <a:cubicBezTo>
                  <a:pt x="0" y="82749"/>
                  <a:pt x="11162" y="55811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ysClr val="window" lastClr="FFFFFF"/>
          </a:solidFill>
          <a:ln w="19050">
            <a:solidFill>
              <a:srgbClr val="0080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</a:endParaRPr>
          </a:p>
        </p:txBody>
      </p:sp>
      <p:sp>
        <p:nvSpPr>
          <p:cNvPr id="26" name="Freeform 14"/>
          <p:cNvSpPr/>
          <p:nvPr/>
        </p:nvSpPr>
        <p:spPr>
          <a:xfrm>
            <a:off x="134322" y="3406757"/>
            <a:ext cx="302229" cy="302229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72343" y="72777"/>
                </a:moveTo>
                <a:lnTo>
                  <a:pt x="177701" y="78135"/>
                </a:lnTo>
                <a:lnTo>
                  <a:pt x="91976" y="164306"/>
                </a:lnTo>
                <a:lnTo>
                  <a:pt x="86618" y="164306"/>
                </a:lnTo>
                <a:lnTo>
                  <a:pt x="43756" y="120997"/>
                </a:lnTo>
                <a:lnTo>
                  <a:pt x="49114" y="115193"/>
                </a:lnTo>
                <a:lnTo>
                  <a:pt x="89297" y="155823"/>
                </a:lnTo>
                <a:close/>
                <a:moveTo>
                  <a:pt x="114300" y="7144"/>
                </a:moveTo>
                <a:cubicBezTo>
                  <a:pt x="85130" y="7144"/>
                  <a:pt x="59829" y="17562"/>
                  <a:pt x="38398" y="38398"/>
                </a:cubicBezTo>
                <a:cubicBezTo>
                  <a:pt x="17562" y="59829"/>
                  <a:pt x="7144" y="85130"/>
                  <a:pt x="7144" y="114300"/>
                </a:cubicBezTo>
                <a:cubicBezTo>
                  <a:pt x="7144" y="143470"/>
                  <a:pt x="17562" y="168771"/>
                  <a:pt x="38398" y="190202"/>
                </a:cubicBezTo>
                <a:cubicBezTo>
                  <a:pt x="59829" y="211038"/>
                  <a:pt x="85130" y="221456"/>
                  <a:pt x="114300" y="221456"/>
                </a:cubicBezTo>
                <a:cubicBezTo>
                  <a:pt x="143471" y="221456"/>
                  <a:pt x="168771" y="211038"/>
                  <a:pt x="190203" y="190202"/>
                </a:cubicBezTo>
                <a:cubicBezTo>
                  <a:pt x="211039" y="168771"/>
                  <a:pt x="221456" y="143470"/>
                  <a:pt x="221456" y="114300"/>
                </a:cubicBezTo>
                <a:cubicBezTo>
                  <a:pt x="221456" y="85130"/>
                  <a:pt x="211039" y="59829"/>
                  <a:pt x="190203" y="38398"/>
                </a:cubicBezTo>
                <a:cubicBezTo>
                  <a:pt x="168771" y="17562"/>
                  <a:pt x="143471" y="7144"/>
                  <a:pt x="114300" y="7144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1"/>
                  <a:pt x="228600" y="82749"/>
                  <a:pt x="228600" y="114300"/>
                </a:cubicBezTo>
                <a:cubicBezTo>
                  <a:pt x="228600" y="145852"/>
                  <a:pt x="217438" y="172790"/>
                  <a:pt x="195114" y="195114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4"/>
                </a:cubicBezTo>
                <a:cubicBezTo>
                  <a:pt x="11162" y="172790"/>
                  <a:pt x="0" y="145852"/>
                  <a:pt x="0" y="114300"/>
                </a:cubicBezTo>
                <a:cubicBezTo>
                  <a:pt x="0" y="82749"/>
                  <a:pt x="11162" y="55811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ysClr val="window" lastClr="FFFFFF"/>
          </a:solidFill>
          <a:ln w="19050">
            <a:solidFill>
              <a:srgbClr val="0080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</a:endParaRPr>
          </a:p>
        </p:txBody>
      </p:sp>
      <p:sp>
        <p:nvSpPr>
          <p:cNvPr id="27" name="Freeform 14"/>
          <p:cNvSpPr/>
          <p:nvPr/>
        </p:nvSpPr>
        <p:spPr>
          <a:xfrm>
            <a:off x="134322" y="4698441"/>
            <a:ext cx="302229" cy="302229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72343" y="72777"/>
                </a:moveTo>
                <a:lnTo>
                  <a:pt x="177701" y="78135"/>
                </a:lnTo>
                <a:lnTo>
                  <a:pt x="91976" y="164306"/>
                </a:lnTo>
                <a:lnTo>
                  <a:pt x="86618" y="164306"/>
                </a:lnTo>
                <a:lnTo>
                  <a:pt x="43756" y="120997"/>
                </a:lnTo>
                <a:lnTo>
                  <a:pt x="49114" y="115193"/>
                </a:lnTo>
                <a:lnTo>
                  <a:pt x="89297" y="155823"/>
                </a:lnTo>
                <a:close/>
                <a:moveTo>
                  <a:pt x="114300" y="7144"/>
                </a:moveTo>
                <a:cubicBezTo>
                  <a:pt x="85130" y="7144"/>
                  <a:pt x="59829" y="17562"/>
                  <a:pt x="38398" y="38398"/>
                </a:cubicBezTo>
                <a:cubicBezTo>
                  <a:pt x="17562" y="59829"/>
                  <a:pt x="7144" y="85130"/>
                  <a:pt x="7144" y="114300"/>
                </a:cubicBezTo>
                <a:cubicBezTo>
                  <a:pt x="7144" y="143470"/>
                  <a:pt x="17562" y="168771"/>
                  <a:pt x="38398" y="190202"/>
                </a:cubicBezTo>
                <a:cubicBezTo>
                  <a:pt x="59829" y="211038"/>
                  <a:pt x="85130" y="221456"/>
                  <a:pt x="114300" y="221456"/>
                </a:cubicBezTo>
                <a:cubicBezTo>
                  <a:pt x="143471" y="221456"/>
                  <a:pt x="168771" y="211038"/>
                  <a:pt x="190203" y="190202"/>
                </a:cubicBezTo>
                <a:cubicBezTo>
                  <a:pt x="211039" y="168771"/>
                  <a:pt x="221456" y="143470"/>
                  <a:pt x="221456" y="114300"/>
                </a:cubicBezTo>
                <a:cubicBezTo>
                  <a:pt x="221456" y="85130"/>
                  <a:pt x="211039" y="59829"/>
                  <a:pt x="190203" y="38398"/>
                </a:cubicBezTo>
                <a:cubicBezTo>
                  <a:pt x="168771" y="17562"/>
                  <a:pt x="143471" y="7144"/>
                  <a:pt x="114300" y="7144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1"/>
                  <a:pt x="228600" y="82749"/>
                  <a:pt x="228600" y="114300"/>
                </a:cubicBezTo>
                <a:cubicBezTo>
                  <a:pt x="228600" y="145852"/>
                  <a:pt x="217438" y="172790"/>
                  <a:pt x="195114" y="195114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4"/>
                </a:cubicBezTo>
                <a:cubicBezTo>
                  <a:pt x="11162" y="172790"/>
                  <a:pt x="0" y="145852"/>
                  <a:pt x="0" y="114300"/>
                </a:cubicBezTo>
                <a:cubicBezTo>
                  <a:pt x="0" y="82749"/>
                  <a:pt x="11162" y="55811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ysClr val="window" lastClr="FFFFFF"/>
          </a:solidFill>
          <a:ln w="19050">
            <a:solidFill>
              <a:srgbClr val="0080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</a:endParaRPr>
          </a:p>
        </p:txBody>
      </p:sp>
      <p:sp>
        <p:nvSpPr>
          <p:cNvPr id="28" name="Freeform 46"/>
          <p:cNvSpPr/>
          <p:nvPr/>
        </p:nvSpPr>
        <p:spPr>
          <a:xfrm flipH="1">
            <a:off x="134322" y="5701316"/>
            <a:ext cx="302230" cy="30223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0728" y="153591"/>
                </a:moveTo>
                <a:lnTo>
                  <a:pt x="117872" y="153591"/>
                </a:lnTo>
                <a:lnTo>
                  <a:pt x="117872" y="167878"/>
                </a:lnTo>
                <a:lnTo>
                  <a:pt x="110728" y="167878"/>
                </a:lnTo>
                <a:close/>
                <a:moveTo>
                  <a:pt x="110728" y="60722"/>
                </a:moveTo>
                <a:lnTo>
                  <a:pt x="117872" y="60722"/>
                </a:lnTo>
                <a:lnTo>
                  <a:pt x="117872" y="139303"/>
                </a:lnTo>
                <a:lnTo>
                  <a:pt x="110728" y="139303"/>
                </a:lnTo>
                <a:close/>
                <a:moveTo>
                  <a:pt x="114300" y="7144"/>
                </a:moveTo>
                <a:cubicBezTo>
                  <a:pt x="85130" y="7144"/>
                  <a:pt x="59829" y="17562"/>
                  <a:pt x="38398" y="38398"/>
                </a:cubicBezTo>
                <a:cubicBezTo>
                  <a:pt x="17562" y="59829"/>
                  <a:pt x="7144" y="85130"/>
                  <a:pt x="7144" y="114300"/>
                </a:cubicBezTo>
                <a:cubicBezTo>
                  <a:pt x="7144" y="143470"/>
                  <a:pt x="17562" y="168771"/>
                  <a:pt x="38398" y="190202"/>
                </a:cubicBezTo>
                <a:cubicBezTo>
                  <a:pt x="59829" y="211038"/>
                  <a:pt x="85130" y="221456"/>
                  <a:pt x="114300" y="221456"/>
                </a:cubicBezTo>
                <a:cubicBezTo>
                  <a:pt x="143471" y="221456"/>
                  <a:pt x="168771" y="211038"/>
                  <a:pt x="190203" y="190202"/>
                </a:cubicBezTo>
                <a:cubicBezTo>
                  <a:pt x="211039" y="168771"/>
                  <a:pt x="221456" y="143470"/>
                  <a:pt x="221456" y="114300"/>
                </a:cubicBezTo>
                <a:cubicBezTo>
                  <a:pt x="221456" y="85130"/>
                  <a:pt x="211039" y="59829"/>
                  <a:pt x="190203" y="38398"/>
                </a:cubicBezTo>
                <a:cubicBezTo>
                  <a:pt x="168771" y="17562"/>
                  <a:pt x="143471" y="7144"/>
                  <a:pt x="114300" y="7144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1"/>
                  <a:pt x="228600" y="82749"/>
                  <a:pt x="228600" y="114300"/>
                </a:cubicBezTo>
                <a:cubicBezTo>
                  <a:pt x="228600" y="145852"/>
                  <a:pt x="217438" y="172790"/>
                  <a:pt x="195114" y="195114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4"/>
                </a:cubicBezTo>
                <a:cubicBezTo>
                  <a:pt x="11162" y="172790"/>
                  <a:pt x="0" y="145852"/>
                  <a:pt x="0" y="114300"/>
                </a:cubicBezTo>
                <a:cubicBezTo>
                  <a:pt x="0" y="82749"/>
                  <a:pt x="11162" y="55811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29" name="Freeform 46"/>
          <p:cNvSpPr/>
          <p:nvPr/>
        </p:nvSpPr>
        <p:spPr>
          <a:xfrm flipH="1">
            <a:off x="134322" y="6181338"/>
            <a:ext cx="302230" cy="30223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0728" y="153591"/>
                </a:moveTo>
                <a:lnTo>
                  <a:pt x="117872" y="153591"/>
                </a:lnTo>
                <a:lnTo>
                  <a:pt x="117872" y="167878"/>
                </a:lnTo>
                <a:lnTo>
                  <a:pt x="110728" y="167878"/>
                </a:lnTo>
                <a:close/>
                <a:moveTo>
                  <a:pt x="110728" y="60722"/>
                </a:moveTo>
                <a:lnTo>
                  <a:pt x="117872" y="60722"/>
                </a:lnTo>
                <a:lnTo>
                  <a:pt x="117872" y="139303"/>
                </a:lnTo>
                <a:lnTo>
                  <a:pt x="110728" y="139303"/>
                </a:lnTo>
                <a:close/>
                <a:moveTo>
                  <a:pt x="114300" y="7144"/>
                </a:moveTo>
                <a:cubicBezTo>
                  <a:pt x="85130" y="7144"/>
                  <a:pt x="59829" y="17562"/>
                  <a:pt x="38398" y="38398"/>
                </a:cubicBezTo>
                <a:cubicBezTo>
                  <a:pt x="17562" y="59829"/>
                  <a:pt x="7144" y="85130"/>
                  <a:pt x="7144" y="114300"/>
                </a:cubicBezTo>
                <a:cubicBezTo>
                  <a:pt x="7144" y="143470"/>
                  <a:pt x="17562" y="168771"/>
                  <a:pt x="38398" y="190202"/>
                </a:cubicBezTo>
                <a:cubicBezTo>
                  <a:pt x="59829" y="211038"/>
                  <a:pt x="85130" y="221456"/>
                  <a:pt x="114300" y="221456"/>
                </a:cubicBezTo>
                <a:cubicBezTo>
                  <a:pt x="143471" y="221456"/>
                  <a:pt x="168771" y="211038"/>
                  <a:pt x="190203" y="190202"/>
                </a:cubicBezTo>
                <a:cubicBezTo>
                  <a:pt x="211039" y="168771"/>
                  <a:pt x="221456" y="143470"/>
                  <a:pt x="221456" y="114300"/>
                </a:cubicBezTo>
                <a:cubicBezTo>
                  <a:pt x="221456" y="85130"/>
                  <a:pt x="211039" y="59829"/>
                  <a:pt x="190203" y="38398"/>
                </a:cubicBezTo>
                <a:cubicBezTo>
                  <a:pt x="168771" y="17562"/>
                  <a:pt x="143471" y="7144"/>
                  <a:pt x="114300" y="7144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1"/>
                  <a:pt x="228600" y="82749"/>
                  <a:pt x="228600" y="114300"/>
                </a:cubicBezTo>
                <a:cubicBezTo>
                  <a:pt x="228600" y="145852"/>
                  <a:pt x="217438" y="172790"/>
                  <a:pt x="195114" y="195114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4"/>
                </a:cubicBezTo>
                <a:cubicBezTo>
                  <a:pt x="11162" y="172790"/>
                  <a:pt x="0" y="145852"/>
                  <a:pt x="0" y="114300"/>
                </a:cubicBezTo>
                <a:cubicBezTo>
                  <a:pt x="0" y="82749"/>
                  <a:pt x="11162" y="55811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30" name="Freeform 46"/>
          <p:cNvSpPr/>
          <p:nvPr/>
        </p:nvSpPr>
        <p:spPr>
          <a:xfrm flipH="1">
            <a:off x="134322" y="7113915"/>
            <a:ext cx="302230" cy="30223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0728" y="153591"/>
                </a:moveTo>
                <a:lnTo>
                  <a:pt x="117872" y="153591"/>
                </a:lnTo>
                <a:lnTo>
                  <a:pt x="117872" y="167878"/>
                </a:lnTo>
                <a:lnTo>
                  <a:pt x="110728" y="167878"/>
                </a:lnTo>
                <a:close/>
                <a:moveTo>
                  <a:pt x="110728" y="60722"/>
                </a:moveTo>
                <a:lnTo>
                  <a:pt x="117872" y="60722"/>
                </a:lnTo>
                <a:lnTo>
                  <a:pt x="117872" y="139303"/>
                </a:lnTo>
                <a:lnTo>
                  <a:pt x="110728" y="139303"/>
                </a:lnTo>
                <a:close/>
                <a:moveTo>
                  <a:pt x="114300" y="7144"/>
                </a:moveTo>
                <a:cubicBezTo>
                  <a:pt x="85130" y="7144"/>
                  <a:pt x="59829" y="17562"/>
                  <a:pt x="38398" y="38398"/>
                </a:cubicBezTo>
                <a:cubicBezTo>
                  <a:pt x="17562" y="59829"/>
                  <a:pt x="7144" y="85130"/>
                  <a:pt x="7144" y="114300"/>
                </a:cubicBezTo>
                <a:cubicBezTo>
                  <a:pt x="7144" y="143470"/>
                  <a:pt x="17562" y="168771"/>
                  <a:pt x="38398" y="190202"/>
                </a:cubicBezTo>
                <a:cubicBezTo>
                  <a:pt x="59829" y="211038"/>
                  <a:pt x="85130" y="221456"/>
                  <a:pt x="114300" y="221456"/>
                </a:cubicBezTo>
                <a:cubicBezTo>
                  <a:pt x="143471" y="221456"/>
                  <a:pt x="168771" y="211038"/>
                  <a:pt x="190203" y="190202"/>
                </a:cubicBezTo>
                <a:cubicBezTo>
                  <a:pt x="211039" y="168771"/>
                  <a:pt x="221456" y="143470"/>
                  <a:pt x="221456" y="114300"/>
                </a:cubicBezTo>
                <a:cubicBezTo>
                  <a:pt x="221456" y="85130"/>
                  <a:pt x="211039" y="59829"/>
                  <a:pt x="190203" y="38398"/>
                </a:cubicBezTo>
                <a:cubicBezTo>
                  <a:pt x="168771" y="17562"/>
                  <a:pt x="143471" y="7144"/>
                  <a:pt x="114300" y="7144"/>
                </a:cubicBezTo>
                <a:close/>
                <a:moveTo>
                  <a:pt x="114300" y="0"/>
                </a:moveTo>
                <a:cubicBezTo>
                  <a:pt x="145852" y="0"/>
                  <a:pt x="172790" y="11162"/>
                  <a:pt x="195114" y="33486"/>
                </a:cubicBezTo>
                <a:cubicBezTo>
                  <a:pt x="217438" y="55811"/>
                  <a:pt x="228600" y="82749"/>
                  <a:pt x="228600" y="114300"/>
                </a:cubicBezTo>
                <a:cubicBezTo>
                  <a:pt x="228600" y="145852"/>
                  <a:pt x="217438" y="172790"/>
                  <a:pt x="195114" y="195114"/>
                </a:cubicBezTo>
                <a:cubicBezTo>
                  <a:pt x="172790" y="217438"/>
                  <a:pt x="145852" y="228600"/>
                  <a:pt x="114300" y="228600"/>
                </a:cubicBezTo>
                <a:cubicBezTo>
                  <a:pt x="82749" y="228600"/>
                  <a:pt x="55811" y="217438"/>
                  <a:pt x="33487" y="195114"/>
                </a:cubicBezTo>
                <a:cubicBezTo>
                  <a:pt x="11162" y="172790"/>
                  <a:pt x="0" y="145852"/>
                  <a:pt x="0" y="114300"/>
                </a:cubicBezTo>
                <a:cubicBezTo>
                  <a:pt x="0" y="82749"/>
                  <a:pt x="11162" y="55811"/>
                  <a:pt x="33487" y="33486"/>
                </a:cubicBezTo>
                <a:cubicBezTo>
                  <a:pt x="55811" y="11162"/>
                  <a:pt x="82749" y="0"/>
                  <a:pt x="114300" y="0"/>
                </a:cubicBezTo>
                <a:close/>
              </a:path>
            </a:pathLst>
          </a:custGeom>
          <a:solidFill>
            <a:srgbClr val="FF0000"/>
          </a:solidFill>
          <a:ln w="12700">
            <a:solidFill>
              <a:srgbClr val="FF00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7719061" y="45692"/>
            <a:ext cx="4352368" cy="1598641"/>
            <a:chOff x="7718197" y="25767"/>
            <a:chExt cx="4352368" cy="1598641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7718197" y="25767"/>
              <a:ext cx="4352368" cy="4770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400" b="1" spc="-50" dirty="0">
                  <a:ln w="50800"/>
                  <a:solidFill>
                    <a:srgbClr val="FF0000"/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Б</a:t>
              </a:r>
              <a:r>
                <a:rPr lang="ru-RU" sz="1500" b="1" spc="-50" dirty="0">
                  <a:ln w="3175">
                    <a:noFill/>
                  </a:ln>
                  <a:solidFill>
                    <a:schemeClr val="bg1"/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оевой</a:t>
              </a:r>
              <a:r>
                <a:rPr lang="ru-RU" sz="1500" spc="-50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 </a:t>
              </a:r>
              <a:r>
                <a:rPr lang="ru-RU" sz="2400" b="1" spc="-50" dirty="0">
                  <a:ln w="50800"/>
                  <a:solidFill>
                    <a:srgbClr val="FF0000"/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А</a:t>
              </a:r>
              <a:r>
                <a:rPr lang="ru-RU" sz="1500" b="1" spc="-50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рмейский</a:t>
              </a:r>
              <a:r>
                <a:rPr lang="ru-RU" sz="1500" spc="-50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 </a:t>
              </a:r>
              <a:r>
                <a:rPr lang="ru-RU" sz="2400" b="1" spc="-50" dirty="0">
                  <a:ln w="50800"/>
                  <a:solidFill>
                    <a:srgbClr val="FF0000"/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Р</a:t>
              </a:r>
              <a:r>
                <a:rPr lang="ru-RU" sz="1500" b="1" spc="-50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езерв</a:t>
              </a:r>
              <a:r>
                <a:rPr lang="ru-RU" sz="1500" spc="-50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 </a:t>
              </a:r>
              <a:r>
                <a:rPr lang="ru-RU" sz="2400" b="1" spc="-50" dirty="0">
                  <a:ln w="50800"/>
                  <a:solidFill>
                    <a:srgbClr val="FF0000"/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С</a:t>
              </a:r>
              <a:r>
                <a:rPr lang="ru-RU" sz="1500" b="1" spc="-50" dirty="0">
                  <a:ln w="50800"/>
                  <a:solidFill>
                    <a:schemeClr val="bg1">
                      <a:lumMod val="95000"/>
                    </a:schemeClr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траны</a:t>
              </a: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7740615" y="377913"/>
              <a:ext cx="792087" cy="12464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400" b="1" dirty="0">
                  <a:ln w="50800"/>
                  <a:solidFill>
                    <a:srgbClr val="FF0000"/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А</a:t>
              </a:r>
            </a:p>
            <a:p>
              <a:pPr algn="ctr"/>
              <a:r>
                <a:rPr lang="ru-RU" sz="2400" b="1" dirty="0">
                  <a:ln w="50800"/>
                  <a:solidFill>
                    <a:srgbClr val="FF0000"/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Р</a:t>
              </a:r>
            </a:p>
            <a:p>
              <a:pPr algn="ctr"/>
              <a:r>
                <a:rPr lang="ru-RU" sz="2400" b="1" dirty="0">
                  <a:ln w="50800"/>
                  <a:solidFill>
                    <a:srgbClr val="FF0000"/>
                  </a:solidFill>
                  <a:effectLst>
                    <a:glow rad="139700">
                      <a:schemeClr val="accent5">
                        <a:satMod val="175000"/>
                        <a:alpha val="40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  <a:cs typeface="Courier New" panose="02070309020205020404" pitchFamily="49" charset="0"/>
                </a:rPr>
                <a:t>С</a:t>
              </a:r>
            </a:p>
          </p:txBody>
        </p:sp>
      </p:grpSp>
      <p:sp>
        <p:nvSpPr>
          <p:cNvPr id="10" name="Параллелограмм 9"/>
          <p:cNvSpPr/>
          <p:nvPr/>
        </p:nvSpPr>
        <p:spPr>
          <a:xfrm>
            <a:off x="7914939" y="6595253"/>
            <a:ext cx="3970800" cy="626723"/>
          </a:xfrm>
          <a:prstGeom prst="parallelogram">
            <a:avLst>
              <a:gd name="adj" fmla="val 0"/>
            </a:avLst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араллелограмм 10"/>
          <p:cNvSpPr/>
          <p:nvPr/>
        </p:nvSpPr>
        <p:spPr>
          <a:xfrm>
            <a:off x="7918440" y="5974508"/>
            <a:ext cx="3970800" cy="626723"/>
          </a:xfrm>
          <a:prstGeom prst="parallelogram">
            <a:avLst>
              <a:gd name="adj" fmla="val 0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араллелограмм 11"/>
          <p:cNvSpPr/>
          <p:nvPr/>
        </p:nvSpPr>
        <p:spPr>
          <a:xfrm>
            <a:off x="7915188" y="5349061"/>
            <a:ext cx="3970800" cy="626723"/>
          </a:xfrm>
          <a:prstGeom prst="parallelogram">
            <a:avLst>
              <a:gd name="adj" fmla="val 0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917998" y="5360706"/>
            <a:ext cx="3960001" cy="18168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extrusionH="57150">
              <a:bevelT w="12700" h="6350" prst="coolSlant"/>
            </a:sp3d>
          </a:bodyPr>
          <a:lstStyle/>
          <a:p>
            <a:pPr algn="ctr">
              <a:lnSpc>
                <a:spcPct val="135000"/>
              </a:lnSpc>
            </a:pPr>
            <a:r>
              <a:rPr lang="ru-RU" sz="3000" dirty="0">
                <a:ln w="3175">
                  <a:gradFill>
                    <a:gsLst>
                      <a:gs pos="0">
                        <a:srgbClr val="374F63">
                          <a:lumMod val="41000"/>
                          <a:lumOff val="59000"/>
                        </a:srgbClr>
                      </a:gs>
                      <a:gs pos="100000">
                        <a:srgbClr val="374F63">
                          <a:lumMod val="2900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prstClr val="white">
                        <a:lumMod val="85000"/>
                      </a:prstClr>
                    </a:gs>
                    <a:gs pos="50000">
                      <a:prstClr val="white">
                        <a:lumMod val="9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ПРЕБЫВАНИЕ В РЕЗЕРВЕ ВООРУЖЕННЫХ СИЛ – ТВОЙ ВЫБОР!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942" y="7221976"/>
            <a:ext cx="1079086" cy="1085182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428986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Рисунок 59"/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69" y="200"/>
            <a:ext cx="11880000" cy="8280000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847" y="6395122"/>
            <a:ext cx="2058342" cy="773438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14" y="6753360"/>
            <a:ext cx="1057750" cy="1361514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342" y="242046"/>
            <a:ext cx="1211334" cy="2270573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773" y="3262507"/>
            <a:ext cx="1306118" cy="1294907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134" y="1430131"/>
            <a:ext cx="887242" cy="120879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3960000" cy="82804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60000" y="0"/>
            <a:ext cx="3967200" cy="82804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27203" y="0"/>
            <a:ext cx="3960000" cy="82804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ru-RU" sz="1400" dirty="0">
              <a:solidFill>
                <a:srgbClr val="000000"/>
              </a:solidFill>
              <a:latin typeface="MyriadPro-Regular"/>
            </a:endParaRPr>
          </a:p>
          <a:p>
            <a:pPr lvl="0"/>
            <a:endParaRPr lang="ru-RU" sz="1400" dirty="0">
              <a:solidFill>
                <a:srgbClr val="000000"/>
              </a:solidFill>
              <a:latin typeface="MyriadPro-Regular"/>
            </a:endParaRPr>
          </a:p>
          <a:p>
            <a:pPr lvl="0"/>
            <a:endParaRPr lang="ru-RU" sz="1600" dirty="0">
              <a:solidFill>
                <a:srgbClr val="000000"/>
              </a:solidFill>
              <a:latin typeface="MyriadPro-Regular"/>
            </a:endParaRPr>
          </a:p>
          <a:p>
            <a:pPr lvl="0"/>
            <a:endParaRPr lang="ru-RU" sz="1300" dirty="0">
              <a:solidFill>
                <a:srgbClr val="000000"/>
              </a:solidFill>
              <a:latin typeface="MyriadPro-Regular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07758" y="288000"/>
            <a:ext cx="3398452" cy="6120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lang="ru-RU" sz="1500" b="1" dirty="0">
                <a:solidFill>
                  <a:srgbClr val="005CAA"/>
                </a:solidFill>
                <a:latin typeface="MyriadPro-Bold"/>
              </a:rPr>
              <a:t>ПРЕБЫВАНИЕ В РЕЗЕРВЕ</a:t>
            </a:r>
          </a:p>
          <a:p>
            <a:pPr lvl="0">
              <a:lnSpc>
                <a:spcPct val="98000"/>
              </a:lnSpc>
            </a:pPr>
            <a:endParaRPr lang="ru-RU" sz="1000" b="1" dirty="0">
              <a:solidFill>
                <a:srgbClr val="E4000F"/>
              </a:solidFill>
              <a:latin typeface="MyriadPro-Bold"/>
            </a:endParaRPr>
          </a:p>
          <a:p>
            <a:pPr lvl="0"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ПРЕДУСМАТРИВАЕТ</a:t>
            </a:r>
          </a:p>
          <a:p>
            <a:pPr lvl="0">
              <a:lnSpc>
                <a:spcPct val="98000"/>
              </a:lnSpc>
              <a:spcAft>
                <a:spcPts val="400"/>
              </a:spcAft>
            </a:pPr>
            <a:r>
              <a:rPr lang="ru-RU" sz="1300" b="1" i="1" spc="-30" dirty="0">
                <a:ln w="50800"/>
                <a:solidFill>
                  <a:srgbClr val="E7E6E6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предназначение на воинскую должность;</a:t>
            </a:r>
          </a:p>
          <a:p>
            <a:pPr lvl="0">
              <a:lnSpc>
                <a:spcPct val="98000"/>
              </a:lnSpc>
              <a:spcAft>
                <a:spcPts val="400"/>
              </a:spcAft>
            </a:pPr>
            <a:r>
              <a:rPr lang="ru-RU" sz="1300" b="1" i="1" spc="-30" dirty="0">
                <a:ln w="50800"/>
                <a:solidFill>
                  <a:srgbClr val="E7E6E6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присвоение воинского звания; </a:t>
            </a:r>
          </a:p>
          <a:p>
            <a:pPr lvl="0"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rgbClr val="E7E6E6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прохождение военных (специальных) сборов (тренировочных занятий) без отрыва от основного места работы;</a:t>
            </a:r>
          </a:p>
          <a:p>
            <a:pPr lvl="0">
              <a:lnSpc>
                <a:spcPct val="98000"/>
              </a:lnSpc>
            </a:pPr>
            <a:endParaRPr lang="en-US" sz="1000" b="1" spc="-30" dirty="0">
              <a:solidFill>
                <a:srgbClr val="E4000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СРОК КОНТРАКТА </a:t>
            </a:r>
            <a:r>
              <a:rPr lang="ru-RU" sz="1300" spc="-30" dirty="0">
                <a:solidFill>
                  <a:srgbClr val="000000"/>
                </a:solidFill>
                <a:latin typeface="MyriadPro-Regular"/>
              </a:rPr>
              <a:t>– </a:t>
            </a:r>
            <a:r>
              <a:rPr lang="ru-RU" sz="1300" b="1" i="1" spc="-30">
                <a:ln w="50800"/>
                <a:solidFill>
                  <a:srgbClr val="E7E6E6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3 года, </a:t>
            </a:r>
            <a:r>
              <a:rPr lang="ru-RU" sz="1300" b="1" i="1" spc="-30" dirty="0">
                <a:ln w="50800"/>
                <a:solidFill>
                  <a:srgbClr val="E7E6E6">
                    <a:lumMod val="1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5 лет</a:t>
            </a:r>
          </a:p>
          <a:p>
            <a:pPr algn="ctr">
              <a:lnSpc>
                <a:spcPct val="98000"/>
              </a:lnSpc>
            </a:pPr>
            <a:endParaRPr lang="ru-RU" sz="2500" b="1" dirty="0">
              <a:solidFill>
                <a:srgbClr val="005CAA"/>
              </a:solidFill>
              <a:latin typeface="MyriadPro-Bold"/>
            </a:endParaRPr>
          </a:p>
          <a:p>
            <a:pPr algn="ctr">
              <a:lnSpc>
                <a:spcPct val="98000"/>
              </a:lnSpc>
            </a:pPr>
            <a:r>
              <a:rPr lang="ru-RU" sz="1500" b="1" dirty="0">
                <a:solidFill>
                  <a:srgbClr val="005CAA"/>
                </a:solidFill>
                <a:latin typeface="MyriadPro-Bold"/>
              </a:rPr>
              <a:t>ДЕНЕЖНЫЕ ВЫПЛАТЫ</a:t>
            </a:r>
          </a:p>
          <a:p>
            <a:pPr algn="ctr">
              <a:lnSpc>
                <a:spcPct val="98000"/>
              </a:lnSpc>
            </a:pPr>
            <a:endParaRPr lang="ru-RU" sz="1000" b="1" dirty="0">
              <a:solidFill>
                <a:srgbClr val="E4000F"/>
              </a:solidFill>
              <a:latin typeface="MyriadPro-Bold"/>
            </a:endParaRP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ЗА ПРЕБЫВАНИЕ В РЕЗЕРВЕ</a:t>
            </a: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12 % от окладов по воинской </a:t>
            </a: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должности и воинскому званию ежемесячно (кроме периодов участия </a:t>
            </a: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в </a:t>
            </a:r>
            <a:r>
              <a:rPr lang="ru-RU" sz="1300" b="1" i="1" spc="-30" dirty="0" err="1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сборовых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мероприятиях): </a:t>
            </a: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рядовой –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2 580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3 525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руб.;</a:t>
            </a:r>
            <a:endParaRPr lang="ru-RU" sz="13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сержант –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3 353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4 127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руб.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;</a:t>
            </a: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офицер –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5 244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6 792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руб.</a:t>
            </a:r>
          </a:p>
          <a:p>
            <a:pPr>
              <a:lnSpc>
                <a:spcPct val="98000"/>
              </a:lnSpc>
            </a:pPr>
            <a:endParaRPr lang="ru-RU" sz="10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ЗА УЧАСТИЕ </a:t>
            </a: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В СБОРОВЫХ МЕРОПРИЯТИЯХ</a:t>
            </a:r>
          </a:p>
          <a:p>
            <a:pPr>
              <a:lnSpc>
                <a:spcPct val="98000"/>
              </a:lnSpc>
            </a:pPr>
            <a:r>
              <a:rPr lang="ru-RU" sz="1400" i="1" spc="-30" dirty="0">
                <a:ln w="5080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(в зависимости от воинской должности)</a:t>
            </a:r>
            <a:r>
              <a:rPr lang="ru-RU" sz="1400" b="1" i="1" spc="-30" dirty="0">
                <a:ln w="5080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рядовой –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21 496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29 376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руб.;</a:t>
            </a:r>
            <a:endParaRPr lang="ru-RU" sz="13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сержант –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27 944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34 391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руб.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;</a:t>
            </a: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офицер –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43 701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1500" b="1" i="1" spc="-30" dirty="0">
                <a:ln w="5080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56 599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руб.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466114" y="288000"/>
            <a:ext cx="3392768" cy="79106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500" b="1" dirty="0">
                <a:solidFill>
                  <a:srgbClr val="005CAA"/>
                </a:solidFill>
                <a:latin typeface="MyriadPro-Bold"/>
              </a:rPr>
              <a:t>ЛЬГОТЫ И КОМПЕНСАЦИИ</a:t>
            </a:r>
          </a:p>
          <a:p>
            <a:pPr algn="ctr"/>
            <a:endParaRPr lang="ru-RU" sz="1000" b="1" dirty="0">
              <a:solidFill>
                <a:srgbClr val="005CAA"/>
              </a:solidFill>
              <a:latin typeface="MyriadPro-Bold"/>
            </a:endParaRP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СОХРАНЯЕТСЯ</a:t>
            </a:r>
          </a:p>
          <a:p>
            <a:pPr>
              <a:lnSpc>
                <a:spcPct val="98000"/>
              </a:lnSpc>
            </a:pP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рабочее место и средняя заработная плата на период привлечения к военным (специальным) сборам (тренировочным занятиям)</a:t>
            </a:r>
          </a:p>
          <a:p>
            <a:pPr>
              <a:lnSpc>
                <a:spcPct val="98000"/>
              </a:lnSpc>
            </a:pPr>
            <a:endParaRPr lang="ru-RU" sz="1000" b="1" dirty="0">
              <a:solidFill>
                <a:srgbClr val="E4000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ПРОДОВОЛЬСТВЕННОЕ ОБЕСПЕЧЕНИЕ</a:t>
            </a:r>
          </a:p>
          <a:p>
            <a:pPr>
              <a:lnSpc>
                <a:spcPct val="98000"/>
              </a:lnSpc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бесплатное трехразовое питание</a:t>
            </a:r>
          </a:p>
          <a:p>
            <a:pPr>
              <a:lnSpc>
                <a:spcPct val="98000"/>
              </a:lnSpc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месту и исполнения </a:t>
            </a:r>
          </a:p>
          <a:p>
            <a:pPr>
              <a:lnSpc>
                <a:spcPct val="98000"/>
              </a:lnSpc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обязанностей военной службы</a:t>
            </a:r>
          </a:p>
          <a:p>
            <a:pPr lvl="0">
              <a:lnSpc>
                <a:spcPct val="98000"/>
              </a:lnSpc>
            </a:pPr>
            <a:endParaRPr lang="ru-RU" sz="1000" b="1" dirty="0">
              <a:solidFill>
                <a:srgbClr val="E4000F"/>
              </a:solidFill>
              <a:latin typeface="MyriadPro-Bold"/>
            </a:endParaRP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ВЕЩЕВОЕ ОБЕСПЕЧЕНИЕ</a:t>
            </a:r>
          </a:p>
          <a:p>
            <a:pPr>
              <a:lnSpc>
                <a:spcPct val="98000"/>
              </a:lnSpc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бесплатное обеспечение обмундированием на весь период </a:t>
            </a:r>
          </a:p>
          <a:p>
            <a:pPr>
              <a:lnSpc>
                <a:spcPct val="98000"/>
              </a:lnSpc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пребывания в резерве</a:t>
            </a:r>
          </a:p>
          <a:p>
            <a:pPr lvl="0">
              <a:lnSpc>
                <a:spcPct val="98000"/>
              </a:lnSpc>
            </a:pPr>
            <a:endParaRPr lang="ru-RU" sz="1000" b="1" dirty="0">
              <a:solidFill>
                <a:srgbClr val="E4000F"/>
              </a:solidFill>
              <a:latin typeface="MyriadPro-Bold"/>
            </a:endParaRP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МЕДИЦИНСКОЕ ОБЕСПЕЧЕНИЕ</a:t>
            </a:r>
          </a:p>
          <a:p>
            <a:pPr>
              <a:lnSpc>
                <a:spcPct val="98000"/>
              </a:lnSpc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бесплатное обследование, лечение, обеспечение лекарствами в период </a:t>
            </a:r>
            <a:r>
              <a:rPr lang="ru-RU" sz="1400" b="1" i="1" spc="-30" dirty="0" err="1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сборовых</a:t>
            </a: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мероприятий</a:t>
            </a:r>
          </a:p>
          <a:p>
            <a:pPr lvl="0">
              <a:lnSpc>
                <a:spcPct val="98000"/>
              </a:lnSpc>
            </a:pPr>
            <a:endParaRPr lang="ru-RU" sz="1000" b="1" dirty="0">
              <a:solidFill>
                <a:srgbClr val="E4000F"/>
              </a:solidFill>
              <a:latin typeface="MyriadPro-Bold"/>
            </a:endParaRP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ОБЯЗАТЕЛЬНОЕ </a:t>
            </a: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ГОСУДАРСТВЕННОЕ СТРАХОВАНИЕ</a:t>
            </a:r>
          </a:p>
          <a:p>
            <a:pPr>
              <a:lnSpc>
                <a:spcPct val="98000"/>
              </a:lnSpc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жизни и здоровья за счет средств федерального бюджета при исполнении обязанностей военной службы</a:t>
            </a:r>
          </a:p>
          <a:p>
            <a:pPr>
              <a:lnSpc>
                <a:spcPct val="98000"/>
              </a:lnSpc>
            </a:pPr>
            <a:endParaRPr lang="ru-RU" sz="1000" b="1" i="1" spc="-30" dirty="0">
              <a:ln w="50800"/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Courier New" panose="02070309020205020404" pitchFamily="49" charset="0"/>
            </a:endParaRP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ПРОЕЗД РАЗЛИЧНЫМИ </a:t>
            </a:r>
          </a:p>
          <a:p>
            <a:pPr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ВИДАМИ ТРАНСПОРТА</a:t>
            </a:r>
          </a:p>
          <a:p>
            <a:pPr>
              <a:lnSpc>
                <a:spcPct val="98000"/>
              </a:lnSpc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бесплатный проезд к месту проведения </a:t>
            </a:r>
            <a:r>
              <a:rPr lang="ru-RU" sz="1400" b="1" i="1" spc="-30" dirty="0" err="1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сборовых</a:t>
            </a: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 мероприятий и обратно</a:t>
            </a:r>
          </a:p>
          <a:p>
            <a:pPr lvl="0">
              <a:lnSpc>
                <a:spcPct val="98000"/>
              </a:lnSpc>
            </a:pPr>
            <a:endParaRPr lang="ru-RU" sz="1000" b="1" dirty="0">
              <a:solidFill>
                <a:srgbClr val="E4000F"/>
              </a:solidFill>
              <a:latin typeface="MyriadPro-Bold"/>
            </a:endParaRPr>
          </a:p>
          <a:p>
            <a:pPr lvl="0">
              <a:lnSpc>
                <a:spcPct val="98000"/>
              </a:lnSpc>
            </a:pPr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ДЕНЕЖНАЯ КОМПЕНСАЦИЯ ЗА НАЙМ </a:t>
            </a:r>
            <a:r>
              <a:rPr lang="ru-RU" sz="13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рассчитывается в порядке, установленном Правительством РФ</a:t>
            </a:r>
            <a:endParaRPr lang="ru-RU" sz="1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Рисунок 41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5686" y="699738"/>
            <a:ext cx="432000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219" y="4028005"/>
            <a:ext cx="432000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55" name="Рисунок 54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219" y="3046507"/>
            <a:ext cx="432000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57" name="Рисунок 56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218" y="6419802"/>
            <a:ext cx="432000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59" name="Рисунок 58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00" y="1839219"/>
            <a:ext cx="432854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68" name="Рисунок 67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219" y="7610738"/>
            <a:ext cx="431333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27" name="Прямоугольник 26"/>
          <p:cNvSpPr/>
          <p:nvPr/>
        </p:nvSpPr>
        <p:spPr>
          <a:xfrm>
            <a:off x="8221261" y="288000"/>
            <a:ext cx="3543103" cy="37131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8000"/>
              </a:lnSpc>
            </a:pPr>
            <a:r>
              <a:rPr lang="ru-RU" sz="1500" b="1" dirty="0">
                <a:solidFill>
                  <a:srgbClr val="005CAA"/>
                </a:solidFill>
                <a:latin typeface="MyriadPro-Bold"/>
              </a:rPr>
              <a:t>ПЯТЬ ШАГОВ </a:t>
            </a:r>
          </a:p>
          <a:p>
            <a:pPr algn="ctr">
              <a:lnSpc>
                <a:spcPct val="98000"/>
              </a:lnSpc>
            </a:pPr>
            <a:r>
              <a:rPr lang="ru-RU" sz="1500" b="1" dirty="0">
                <a:solidFill>
                  <a:srgbClr val="005CAA"/>
                </a:solidFill>
                <a:latin typeface="MyriadPro-Bold"/>
              </a:rPr>
              <a:t>К ПОСТУПЛЕНИЮ В РЕЗЕРВ</a:t>
            </a:r>
          </a:p>
          <a:p>
            <a:pPr algn="ctr">
              <a:lnSpc>
                <a:spcPct val="98000"/>
              </a:lnSpc>
            </a:pPr>
            <a:endParaRPr lang="ru-RU" sz="1000" b="1" dirty="0">
              <a:solidFill>
                <a:srgbClr val="005CAA"/>
              </a:solidFill>
              <a:latin typeface="MyriadPro-Bold"/>
            </a:endParaRPr>
          </a:p>
          <a:p>
            <a:pPr marL="273050" indent="-273050">
              <a:lnSpc>
                <a:spcPct val="98000"/>
              </a:lnSpc>
              <a:buClr>
                <a:srgbClr val="C00000"/>
              </a:buClr>
              <a:buSzPct val="120000"/>
              <a:buFont typeface="+mj-lt"/>
              <a:buAutoNum type="romanUcPeriod"/>
              <a:tabLst>
                <a:tab pos="447675" algn="l"/>
              </a:tabLst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Подать заявление в военный комиссариат по месту жительства (регистрации) о поступлении в резерв.</a:t>
            </a:r>
          </a:p>
          <a:p>
            <a:pPr marL="273050" indent="-273050">
              <a:lnSpc>
                <a:spcPct val="98000"/>
              </a:lnSpc>
              <a:spcBef>
                <a:spcPts val="300"/>
              </a:spcBef>
              <a:buClr>
                <a:srgbClr val="C00000"/>
              </a:buClr>
              <a:buSzPct val="120000"/>
              <a:buFont typeface="+mj-lt"/>
              <a:buAutoNum type="romanUcPeriod"/>
              <a:tabLst>
                <a:tab pos="447675" algn="l"/>
              </a:tabLst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Собрать и представить минимальный комплект документов. </a:t>
            </a:r>
          </a:p>
          <a:p>
            <a:pPr marL="273050" indent="-273050">
              <a:lnSpc>
                <a:spcPct val="98000"/>
              </a:lnSpc>
              <a:spcBef>
                <a:spcPts val="300"/>
              </a:spcBef>
              <a:buClr>
                <a:srgbClr val="C00000"/>
              </a:buClr>
              <a:buSzPct val="120000"/>
              <a:buFont typeface="+mj-lt"/>
              <a:buAutoNum type="romanUcPeriod"/>
              <a:tabLst>
                <a:tab pos="447675" algn="l"/>
              </a:tabLst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Пройти мероприятия отбора через военный комиссариат по месту жительства.</a:t>
            </a:r>
          </a:p>
          <a:p>
            <a:pPr marL="273050" indent="-273050">
              <a:lnSpc>
                <a:spcPct val="98000"/>
              </a:lnSpc>
              <a:spcBef>
                <a:spcPts val="300"/>
              </a:spcBef>
              <a:buClr>
                <a:srgbClr val="C00000"/>
              </a:buClr>
              <a:buSzPct val="120000"/>
              <a:buFont typeface="+mj-lt"/>
              <a:buAutoNum type="romanUcPeriod"/>
              <a:tabLst>
                <a:tab pos="447675" algn="l"/>
              </a:tabLst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Пройти аттестационную комиссию в воинской части-формирователе.</a:t>
            </a:r>
          </a:p>
          <a:p>
            <a:pPr marL="273050" indent="-273050">
              <a:lnSpc>
                <a:spcPct val="98000"/>
              </a:lnSpc>
              <a:spcBef>
                <a:spcPts val="300"/>
              </a:spcBef>
              <a:buClr>
                <a:srgbClr val="C00000"/>
              </a:buClr>
              <a:buSzPct val="120000"/>
              <a:buFont typeface="+mj-lt"/>
              <a:buAutoNum type="romanUcPeriod"/>
              <a:tabLst>
                <a:tab pos="447675" algn="l"/>
              </a:tabLst>
            </a:pPr>
            <a:r>
              <a:rPr lang="ru-RU" sz="1400" b="1" i="1" spc="-30" dirty="0">
                <a:ln w="50800"/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Courier New" panose="02070309020205020404" pitchFamily="49" charset="0"/>
              </a:rPr>
              <a:t>Заключить контракт о пребывании в резерве.</a:t>
            </a:r>
            <a:endParaRPr lang="ru-RU" sz="1300" dirty="0">
              <a:solidFill>
                <a:srgbClr val="000000"/>
              </a:solidFill>
              <a:latin typeface="MyriadPro-Regular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693437" y="7117975"/>
            <a:ext cx="428772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400" spc="-10" dirty="0">
                <a:ln w="3175">
                  <a:gradFill>
                    <a:gsLst>
                      <a:gs pos="0">
                        <a:srgbClr val="374F63">
                          <a:lumMod val="41000"/>
                          <a:lumOff val="59000"/>
                        </a:srgbClr>
                      </a:gs>
                      <a:gs pos="100000">
                        <a:srgbClr val="374F63">
                          <a:lumMod val="2900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prstClr val="white">
                        <a:lumMod val="85000"/>
                      </a:prstClr>
                    </a:gs>
                    <a:gs pos="50000">
                      <a:prstClr val="white">
                        <a:lumMod val="9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ПРЕБЫВАНИЕ В РЕЗЕРВЕ – </a:t>
            </a:r>
          </a:p>
          <a:p>
            <a:pPr algn="ctr"/>
            <a:r>
              <a:rPr lang="ru-RU" sz="2400" spc="-10" dirty="0">
                <a:ln w="3175">
                  <a:gradFill>
                    <a:gsLst>
                      <a:gs pos="0">
                        <a:srgbClr val="374F63">
                          <a:lumMod val="41000"/>
                          <a:lumOff val="59000"/>
                        </a:srgbClr>
                      </a:gs>
                      <a:gs pos="100000">
                        <a:srgbClr val="374F63">
                          <a:lumMod val="2900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prstClr val="white">
                        <a:lumMod val="85000"/>
                      </a:prstClr>
                    </a:gs>
                    <a:gs pos="50000">
                      <a:prstClr val="white">
                        <a:lumMod val="9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ДОСТОЙНЫЙ ВЫБОР </a:t>
            </a:r>
          </a:p>
          <a:p>
            <a:pPr algn="ctr"/>
            <a:r>
              <a:rPr lang="ru-RU" sz="2400" spc="-10" dirty="0">
                <a:ln w="3175">
                  <a:gradFill>
                    <a:gsLst>
                      <a:gs pos="0">
                        <a:srgbClr val="374F63">
                          <a:lumMod val="41000"/>
                          <a:lumOff val="59000"/>
                        </a:srgbClr>
                      </a:gs>
                      <a:gs pos="100000">
                        <a:srgbClr val="374F63">
                          <a:lumMod val="2900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prstClr val="white">
                        <a:lumMod val="85000"/>
                      </a:prstClr>
                    </a:gs>
                    <a:gs pos="50000">
                      <a:prstClr val="white">
                        <a:lumMod val="9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68000"/>
                    </a:prstClr>
                  </a:outerShdw>
                </a:effectLst>
                <a:latin typeface="Impact" panose="020B0806030902050204" pitchFamily="34" charset="0"/>
                <a:cs typeface="Arial" pitchFamily="34" charset="0"/>
              </a:rPr>
              <a:t>ПАТРИОТА РОССИИ!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66"/>
          <a:stretch/>
        </p:blipFill>
        <p:spPr>
          <a:xfrm flipH="1">
            <a:off x="7762108" y="4591913"/>
            <a:ext cx="4312988" cy="266689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26" name="Picture 2" descr="https://inteligencialimite.org/wp-content/uploads/2023/01/8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3" y="703025"/>
            <a:ext cx="446400" cy="4464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00" y="4894115"/>
            <a:ext cx="432000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2" name="Рисунок 11"/>
          <p:cNvPicPr>
            <a:picLocks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7219" y="5011781"/>
            <a:ext cx="432000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036" name="Picture 12" descr="https://fmdent-kids.ru/wp-content/uploads/2022/12/i-_6_.png"/>
          <p:cNvPicPr>
            <a:picLocks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" y="3089976"/>
            <a:ext cx="432000" cy="43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692379" y="6622948"/>
            <a:ext cx="22403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БОЛЕЕ ПОДРОБНО</a:t>
            </a:r>
          </a:p>
          <a:p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с информацией можно</a:t>
            </a:r>
          </a:p>
          <a:p>
            <a:r>
              <a:rPr lang="ru-RU" sz="1400" b="1" dirty="0">
                <a:solidFill>
                  <a:srgbClr val="E4000F"/>
                </a:solidFill>
                <a:latin typeface="MyriadPro-Bold"/>
              </a:rPr>
              <a:t>ознакомиться на сайте</a:t>
            </a:r>
          </a:p>
          <a:p>
            <a:r>
              <a:rPr lang="en-US" sz="1400" b="1" i="0" u="none" strike="noStrike" baseline="0" dirty="0">
                <a:solidFill>
                  <a:srgbClr val="E4000F"/>
                </a:solidFill>
                <a:latin typeface="MyriadPro-Bold"/>
              </a:rPr>
              <a:t>http://www.mil.ru</a:t>
            </a:r>
            <a:r>
              <a:rPr lang="ru-RU" sz="1400" b="1" i="0" u="none" strike="noStrike" baseline="0" dirty="0">
                <a:solidFill>
                  <a:srgbClr val="E4000F"/>
                </a:solidFill>
                <a:latin typeface="MyriadPro-Bold"/>
              </a:rPr>
              <a:t> </a:t>
            </a:r>
          </a:p>
          <a:p>
            <a:r>
              <a:rPr lang="ru-RU" sz="1400" b="1" i="0" u="none" strike="noStrike" baseline="0" dirty="0">
                <a:solidFill>
                  <a:srgbClr val="E4000F"/>
                </a:solidFill>
                <a:latin typeface="MyriadPro-Bold"/>
              </a:rPr>
              <a:t>в разделе </a:t>
            </a:r>
          </a:p>
          <a:p>
            <a:r>
              <a:rPr lang="ru-RU" sz="1400" b="1" i="0" u="none" strike="noStrike" baseline="0" dirty="0">
                <a:solidFill>
                  <a:srgbClr val="E4000F"/>
                </a:solidFill>
                <a:latin typeface="MyriadPro-Bold"/>
              </a:rPr>
              <a:t>«Резерв ВС РФ»</a:t>
            </a:r>
            <a:endParaRPr lang="ru-RU" sz="1400" dirty="0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49" y="66027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235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897</TotalTime>
  <Words>510</Words>
  <Application>Microsoft Office PowerPoint</Application>
  <PresentationFormat>Произвольный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3" baseType="lpstr">
      <vt:lpstr>Arial</vt:lpstr>
      <vt:lpstr>Bookman Old Style</vt:lpstr>
      <vt:lpstr>Calibri</vt:lpstr>
      <vt:lpstr>Calibri Light</vt:lpstr>
      <vt:lpstr>Impact</vt:lpstr>
      <vt:lpstr>MyriadPro-Bold</vt:lpstr>
      <vt:lpstr>MyriadPro-Regular</vt:lpstr>
      <vt:lpstr>Palatino Linotype</vt:lpstr>
      <vt:lpstr>Tahoma</vt:lpstr>
      <vt:lpstr>Wingdings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Мариничев Александр Николаевич</dc:creator>
  <cp:lastModifiedBy>Otdel_inf-4</cp:lastModifiedBy>
  <cp:revision>86</cp:revision>
  <cp:lastPrinted>2023-09-25T09:35:29Z</cp:lastPrinted>
  <dcterms:created xsi:type="dcterms:W3CDTF">2021-07-14T05:01:48Z</dcterms:created>
  <dcterms:modified xsi:type="dcterms:W3CDTF">2026-04-15T11:22:36Z</dcterms:modified>
</cp:coreProperties>
</file>