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48" r:id="rId1"/>
  </p:sldMasterIdLst>
  <p:notesMasterIdLst>
    <p:notesMasterId r:id="rId74"/>
  </p:notesMasterIdLst>
  <p:sldIdLst>
    <p:sldId id="420" r:id="rId2"/>
    <p:sldId id="427" r:id="rId3"/>
    <p:sldId id="475" r:id="rId4"/>
    <p:sldId id="476" r:id="rId5"/>
    <p:sldId id="477" r:id="rId6"/>
    <p:sldId id="532" r:id="rId7"/>
    <p:sldId id="481" r:id="rId8"/>
    <p:sldId id="479" r:id="rId9"/>
    <p:sldId id="480" r:id="rId10"/>
    <p:sldId id="504" r:id="rId11"/>
    <p:sldId id="483" r:id="rId12"/>
    <p:sldId id="502" r:id="rId13"/>
    <p:sldId id="482" r:id="rId14"/>
    <p:sldId id="505" r:id="rId15"/>
    <p:sldId id="484" r:id="rId16"/>
    <p:sldId id="493" r:id="rId17"/>
    <p:sldId id="533" r:id="rId18"/>
    <p:sldId id="485" r:id="rId19"/>
    <p:sldId id="486" r:id="rId20"/>
    <p:sldId id="534" r:id="rId21"/>
    <p:sldId id="538" r:id="rId22"/>
    <p:sldId id="535" r:id="rId23"/>
    <p:sldId id="487" r:id="rId24"/>
    <p:sldId id="536" r:id="rId25"/>
    <p:sldId id="537" r:id="rId26"/>
    <p:sldId id="490" r:id="rId27"/>
    <p:sldId id="488" r:id="rId28"/>
    <p:sldId id="495" r:id="rId29"/>
    <p:sldId id="539" r:id="rId30"/>
    <p:sldId id="508" r:id="rId31"/>
    <p:sldId id="513" r:id="rId32"/>
    <p:sldId id="512" r:id="rId33"/>
    <p:sldId id="510" r:id="rId34"/>
    <p:sldId id="509" r:id="rId35"/>
    <p:sldId id="511" r:id="rId36"/>
    <p:sldId id="518" r:id="rId37"/>
    <p:sldId id="498" r:id="rId38"/>
    <p:sldId id="500" r:id="rId39"/>
    <p:sldId id="545" r:id="rId40"/>
    <p:sldId id="546" r:id="rId41"/>
    <p:sldId id="520" r:id="rId42"/>
    <p:sldId id="521" r:id="rId43"/>
    <p:sldId id="526" r:id="rId44"/>
    <p:sldId id="525" r:id="rId45"/>
    <p:sldId id="524" r:id="rId46"/>
    <p:sldId id="523" r:id="rId47"/>
    <p:sldId id="522" r:id="rId48"/>
    <p:sldId id="540" r:id="rId49"/>
    <p:sldId id="528" r:id="rId50"/>
    <p:sldId id="531" r:id="rId51"/>
    <p:sldId id="548" r:id="rId52"/>
    <p:sldId id="444" r:id="rId53"/>
    <p:sldId id="547" r:id="rId54"/>
    <p:sldId id="517" r:id="rId55"/>
    <p:sldId id="519" r:id="rId56"/>
    <p:sldId id="516" r:id="rId57"/>
    <p:sldId id="515" r:id="rId58"/>
    <p:sldId id="514" r:id="rId59"/>
    <p:sldId id="530" r:id="rId60"/>
    <p:sldId id="506" r:id="rId61"/>
    <p:sldId id="541" r:id="rId62"/>
    <p:sldId id="542" r:id="rId63"/>
    <p:sldId id="543" r:id="rId64"/>
    <p:sldId id="544" r:id="rId65"/>
    <p:sldId id="421" r:id="rId66"/>
    <p:sldId id="474" r:id="rId67"/>
    <p:sldId id="473" r:id="rId68"/>
    <p:sldId id="501" r:id="rId69"/>
    <p:sldId id="449" r:id="rId70"/>
    <p:sldId id="451" r:id="rId71"/>
    <p:sldId id="527" r:id="rId72"/>
    <p:sldId id="492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40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C5836D-D9BF-41FA-842C-FF9DA979A02B}" type="datetimeFigureOut">
              <a:rPr lang="ru-RU" smtClean="0"/>
              <a:pPr/>
              <a:t>29.08.2025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492EF-0C8C-4FD2-9E4C-27F8B819A3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492EF-0C8C-4FD2-9E4C-27F8B819A3B9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D492EF-0C8C-4FD2-9E4C-27F8B819A3B9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73EFC-82A2-4A5D-A9AA-3B4A9EC855B4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EFB3-AC9C-440A-8C2C-D753A302C34E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C3E54-FBF6-40A9-ADAD-FE1E74AC05DE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8E824-189B-4A70-8AA6-58D0EED6D288}" type="datetime1">
              <a:rPr lang="en-US" smtClean="0"/>
              <a:pPr/>
              <a:t>8/29/2025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188309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5836E-772E-492D-9344-72D1D287B1E7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90089-7111-4C76-BE83-3CEC1DD0F60C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F5811-FD4E-4D32-86B1-093BEB7A8650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70FB7-5750-400A-AD9C-6E7EF2B6CF91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2A453-0877-4C3F-9615-09BD8C9E087E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CAFC5-BDCD-4822-AC8B-FA1769A843BC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DBFC2-8A8B-464E-867D-A085B88C7415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F56AD-FA21-4AE0-B260-535601247BD2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91547-9EAA-4E3E-B835-8C7BFCBEFBF2}" type="datetime1">
              <a:rPr lang="en-US" smtClean="0"/>
              <a:pPr/>
              <a:t>8/29/2025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11E63-A35E-429A-A838-2D735A5105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53.jpeg"/><Relationship Id="rId3" Type="http://schemas.openxmlformats.org/officeDocument/2006/relationships/image" Target="../media/image4.jpeg"/><Relationship Id="rId7" Type="http://schemas.openxmlformats.org/officeDocument/2006/relationships/image" Target="../media/image47.jpeg"/><Relationship Id="rId12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image" Target="../media/image94.jpeg"/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Relationship Id="rId14" Type="http://schemas.openxmlformats.org/officeDocument/2006/relationships/image" Target="../media/image9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jpeg"/><Relationship Id="rId3" Type="http://schemas.openxmlformats.org/officeDocument/2006/relationships/image" Target="../media/image4.jpeg"/><Relationship Id="rId7" Type="http://schemas.openxmlformats.org/officeDocument/2006/relationships/image" Target="../media/image1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9.jpeg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png"/><Relationship Id="rId4" Type="http://schemas.openxmlformats.org/officeDocument/2006/relationships/image" Target="../media/image1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39.jpeg"/><Relationship Id="rId7" Type="http://schemas.openxmlformats.org/officeDocument/2006/relationships/image" Target="../media/image1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2.jpeg"/><Relationship Id="rId5" Type="http://schemas.openxmlformats.org/officeDocument/2006/relationships/image" Target="../media/image141.jpeg"/><Relationship Id="rId4" Type="http://schemas.openxmlformats.org/officeDocument/2006/relationships/image" Target="../media/image140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5A827E58-E986-4578-A2CF-C729360CF5F8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3" name="object 2">
            <a:extLst>
              <a:ext uri="{FF2B5EF4-FFF2-40B4-BE49-F238E27FC236}">
                <a16:creationId xmlns="" xmlns:a16="http://schemas.microsoft.com/office/drawing/2014/main" id="{60CF462B-6409-4E65-8FD9-7CEAAE23F25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5C3A9359-775D-4DE5-9AD1-19B88A89F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18987"/>
            <a:ext cx="856886" cy="10834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3CAF569D-FB65-40FC-AD14-A23AC5059DE5}"/>
              </a:ext>
            </a:extLst>
          </p:cNvPr>
          <p:cNvSpPr/>
          <p:nvPr/>
        </p:nvSpPr>
        <p:spPr>
          <a:xfrm>
            <a:off x="521550" y="2078940"/>
            <a:ext cx="81009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Образование как драйвер муниципального развития</a:t>
            </a:r>
            <a:endParaRPr lang="ru-RU" sz="3600" b="1" dirty="0">
              <a:solidFill>
                <a:srgbClr val="00206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="" xmlns:a16="http://schemas.microsoft.com/office/drawing/2014/main" id="{17B80335-1B8F-4A8E-8642-D34B9944E9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069" y="4101067"/>
            <a:ext cx="3786214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latin typeface="+mn-lt"/>
              </a:rPr>
              <a:t>Кулешова Ирина Григорьевна</a:t>
            </a:r>
            <a:r>
              <a:rPr lang="ru-RU" altLang="ru-RU" sz="2000" dirty="0">
                <a:latin typeface="+mn-lt"/>
              </a:rPr>
              <a:t>, </a:t>
            </a:r>
            <a:r>
              <a:rPr lang="ru-RU" altLang="ru-RU" sz="1600" dirty="0">
                <a:latin typeface="+mn-lt"/>
              </a:rPr>
              <a:t>на</a:t>
            </a:r>
            <a:r>
              <a:rPr lang="ru-RU" sz="1600" dirty="0">
                <a:latin typeface="+mn-lt"/>
              </a:rPr>
              <a:t>чальник Отдела по образованию Администрации МО  «</a:t>
            </a:r>
            <a:r>
              <a:rPr lang="ru-RU" sz="1600" dirty="0" err="1">
                <a:latin typeface="+mn-lt"/>
              </a:rPr>
              <a:t>Шумячский</a:t>
            </a:r>
            <a:r>
              <a:rPr lang="ru-RU" sz="1600" dirty="0">
                <a:latin typeface="+mn-lt"/>
              </a:rPr>
              <a:t> муниципальный округ» Смоленской области</a:t>
            </a:r>
            <a:endParaRPr lang="ru-RU" altLang="ru-RU" sz="1600" dirty="0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C054370-E548-4993-8426-DB7721679A4C}"/>
              </a:ext>
            </a:extLst>
          </p:cNvPr>
          <p:cNvSpPr txBox="1"/>
          <p:nvPr/>
        </p:nvSpPr>
        <p:spPr>
          <a:xfrm>
            <a:off x="2294855" y="5818135"/>
            <a:ext cx="48593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A0000"/>
                </a:solidFill>
                <a:latin typeface="+mn-lt"/>
                <a:cs typeface="+mn-cs"/>
              </a:rPr>
              <a:t>РАЙОННОЕ АВГУСТОВСКОЕ СОВЕЩАНИЕ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8A0000"/>
                </a:solidFill>
                <a:latin typeface="+mn-lt"/>
                <a:cs typeface="+mn-cs"/>
              </a:rPr>
              <a:t>28 августа 2025 г. </a:t>
            </a:r>
          </a:p>
        </p:txBody>
      </p:sp>
      <p:pic>
        <p:nvPicPr>
          <p:cNvPr id="8" name="Рисунок 7" descr="http://nuriman.moy.su/_tbkp/02/20130828125330_20120821183420_111111.jpg">
            <a:extLst>
              <a:ext uri="{FF2B5EF4-FFF2-40B4-BE49-F238E27FC236}">
                <a16:creationId xmlns="" xmlns:a16="http://schemas.microsoft.com/office/drawing/2014/main" id="{AA16E5B0-ED36-4E88-9A44-C051F4ACE595}"/>
              </a:ext>
            </a:extLst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2435" y="199574"/>
            <a:ext cx="1584176" cy="151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55863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8" name="Рисунок 7" descr="853901ac-c4f1-4f56-92a6-d6f91b125bb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214290"/>
            <a:ext cx="3524243" cy="2643182"/>
          </a:xfrm>
          <a:prstGeom prst="rect">
            <a:avLst/>
          </a:prstGeom>
        </p:spPr>
      </p:pic>
      <p:pic>
        <p:nvPicPr>
          <p:cNvPr id="10" name="Рисунок 9" descr="0e5a9299-79ea-4037-952f-3ffac309bec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3071809"/>
            <a:ext cx="3500462" cy="2625347"/>
          </a:xfrm>
          <a:prstGeom prst="rect">
            <a:avLst/>
          </a:prstGeom>
        </p:spPr>
      </p:pic>
      <p:pic>
        <p:nvPicPr>
          <p:cNvPr id="12" name="Рисунок 11" descr="5c0dab22-ac1a-4b0d-8494-24cdfa04c1c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752" y="1214422"/>
            <a:ext cx="3905245" cy="2928934"/>
          </a:xfrm>
          <a:prstGeom prst="rect">
            <a:avLst/>
          </a:prstGeom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4643438" y="4786322"/>
            <a:ext cx="4329114" cy="1339841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Летний Всероссийский слет семейного сообщества Движения Первых «Родные-Любимые»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3022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Криволес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2143116"/>
            <a:ext cx="3057479" cy="4071942"/>
          </a:xfrm>
          <a:prstGeom prst="rect">
            <a:avLst/>
          </a:prstGeom>
        </p:spPr>
      </p:pic>
      <p:pic>
        <p:nvPicPr>
          <p:cNvPr id="9" name="Рисунок 8" descr="Шумячи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2000240"/>
            <a:ext cx="2786082" cy="2090868"/>
          </a:xfrm>
          <a:prstGeom prst="rect">
            <a:avLst/>
          </a:prstGeom>
        </p:spPr>
      </p:pic>
      <p:pic>
        <p:nvPicPr>
          <p:cNvPr id="10" name="Рисунок 9" descr="Криволес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6248" y="4286256"/>
            <a:ext cx="2830494" cy="212531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9569D531-D05A-4A2E-AEBC-5126B8AF841C}"/>
              </a:ext>
            </a:extLst>
          </p:cNvPr>
          <p:cNvSpPr/>
          <p:nvPr/>
        </p:nvSpPr>
        <p:spPr>
          <a:xfrm>
            <a:off x="583047" y="1044052"/>
            <a:ext cx="8075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оснащение предметных кабинетов общеобразовательных организаций оборудованием, средствами обучения и воспитания по учебным предметам «ОБЗР» «Труд (Технология)»</a:t>
            </a:r>
            <a:endParaRPr lang="ru-RU" sz="2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1A9406A1-205B-479C-BE97-07F03E955641}"/>
              </a:ext>
            </a:extLst>
          </p:cNvPr>
          <p:cNvSpPr/>
          <p:nvPr/>
        </p:nvSpPr>
        <p:spPr>
          <a:xfrm>
            <a:off x="407860" y="226756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проект «Все лучшее детям» национального проекта «Молодежь и дети» в Смоленской области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514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2E544B6-DC31-445D-9D8E-126E36872976}"/>
              </a:ext>
            </a:extLst>
          </p:cNvPr>
          <p:cNvSpPr/>
          <p:nvPr/>
        </p:nvSpPr>
        <p:spPr>
          <a:xfrm>
            <a:off x="1139280" y="5009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учебным предметам «ОБЗР» «Труд (Технология)».</a:t>
            </a:r>
            <a:endParaRPr lang="ru-RU" dirty="0"/>
          </a:p>
        </p:txBody>
      </p:sp>
      <p:pic>
        <p:nvPicPr>
          <p:cNvPr id="10" name="Рисунок 9" descr="IMG_48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214422"/>
            <a:ext cx="2786064" cy="3714752"/>
          </a:xfrm>
          <a:prstGeom prst="rect">
            <a:avLst/>
          </a:prstGeom>
        </p:spPr>
      </p:pic>
      <p:pic>
        <p:nvPicPr>
          <p:cNvPr id="11" name="Рисунок 10" descr="Шумячи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1214422"/>
            <a:ext cx="2787807" cy="3714752"/>
          </a:xfrm>
          <a:prstGeom prst="rect">
            <a:avLst/>
          </a:prstGeom>
        </p:spPr>
      </p:pic>
      <p:pic>
        <p:nvPicPr>
          <p:cNvPr id="12" name="Рисунок 11" descr="IMG_484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1214422"/>
            <a:ext cx="2786064" cy="37147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4514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B1821EFB-4A07-4D62-8E45-766B67D5A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9421119"/>
              </p:ext>
            </p:extLst>
          </p:nvPr>
        </p:nvGraphicFramePr>
        <p:xfrm>
          <a:off x="488125" y="2201091"/>
          <a:ext cx="8229600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13873">
                  <a:extLst>
                    <a:ext uri="{9D8B030D-6E8A-4147-A177-3AD203B41FA5}">
                      <a16:colId xmlns="" xmlns:a16="http://schemas.microsoft.com/office/drawing/2014/main" val="1130616864"/>
                    </a:ext>
                  </a:extLst>
                </a:gridCol>
                <a:gridCol w="3115727">
                  <a:extLst>
                    <a:ext uri="{9D8B030D-6E8A-4147-A177-3AD203B41FA5}">
                      <a16:colId xmlns="" xmlns:a16="http://schemas.microsoft.com/office/drawing/2014/main" val="585320063"/>
                    </a:ext>
                  </a:extLst>
                </a:gridCol>
              </a:tblGrid>
              <a:tr h="1187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Федеральный бюджет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729926,94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15167255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Областной бюджет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22575,06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19950073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Местный бюджет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753,26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24709205"/>
                  </a:ext>
                </a:extLst>
              </a:tr>
              <a:tr h="11874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Всего: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753255,26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6409627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FF7CF06-2901-401E-A09A-2D2F38E608F8}"/>
              </a:ext>
            </a:extLst>
          </p:cNvPr>
          <p:cNvSpPr txBox="1"/>
          <p:nvPr/>
        </p:nvSpPr>
        <p:spPr>
          <a:xfrm>
            <a:off x="1108951" y="1084408"/>
            <a:ext cx="67790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6 школах проведены мероприятия по оснащению предметных кабинетов оборудованием, средствами обучения и воспитания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учебным предметам «ОБЗР» «Труд (Технология)».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7A215A6-9C79-4F05-8EBB-E0140B1A4B46}"/>
              </a:ext>
            </a:extLst>
          </p:cNvPr>
          <p:cNvSpPr txBox="1"/>
          <p:nvPr/>
        </p:nvSpPr>
        <p:spPr>
          <a:xfrm>
            <a:off x="1331640" y="332656"/>
            <a:ext cx="6264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проект «Все лучшее детям»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национального проекта «Молодежь и дети»</a:t>
            </a:r>
            <a:r>
              <a:rPr lang="ru-RU" alt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3AD4757-F336-4C83-B62F-701A9A6D4B37}"/>
              </a:ext>
            </a:extLst>
          </p:cNvPr>
          <p:cNvSpPr txBox="1"/>
          <p:nvPr/>
        </p:nvSpPr>
        <p:spPr>
          <a:xfrm>
            <a:off x="696491" y="3755487"/>
            <a:ext cx="7812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трех базовых школ (</a:t>
            </a:r>
            <a:r>
              <a:rPr lang="ru-RU" dirty="0" err="1"/>
              <a:t>Шумячской</a:t>
            </a:r>
            <a:r>
              <a:rPr lang="ru-RU" dirty="0"/>
              <a:t>, Первомайской и </a:t>
            </a:r>
            <a:r>
              <a:rPr lang="ru-RU" dirty="0" err="1"/>
              <a:t>Надейковичской</a:t>
            </a:r>
            <a:r>
              <a:rPr lang="ru-RU" dirty="0"/>
              <a:t>) выделены денежные средства на закупку дополнительного оборудования:</a:t>
            </a:r>
          </a:p>
          <a:p>
            <a:r>
              <a:rPr lang="ru-RU" dirty="0"/>
              <a:t>- из областного бюджета по 362 386,6 рублей, всего 1087159,8 руб.</a:t>
            </a:r>
          </a:p>
          <a:p>
            <a:r>
              <a:rPr lang="ru-RU" dirty="0"/>
              <a:t>- из местного бюджета по 100 тыс. рублей, всего 300 000 руб.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484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27FBEB8-078B-4EB1-85E0-4974E2F10AEB}"/>
              </a:ext>
            </a:extLst>
          </p:cNvPr>
          <p:cNvSpPr/>
          <p:nvPr/>
        </p:nvSpPr>
        <p:spPr>
          <a:xfrm>
            <a:off x="2071670" y="28572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год восьмидесятилетия Великой Победы, Год защитника Отечества</a:t>
            </a:r>
            <a:endParaRPr lang="ru-RU" dirty="0"/>
          </a:p>
        </p:txBody>
      </p:sp>
      <p:pic>
        <p:nvPicPr>
          <p:cNvPr id="6" name="Содержимое 3" descr="7de5bc2a-9fa9-4d0f-844f-df4593df679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1285860"/>
            <a:ext cx="3691469" cy="2768601"/>
          </a:xfrm>
          <a:prstGeom prst="rect">
            <a:avLst/>
          </a:prstGeom>
        </p:spPr>
      </p:pic>
      <p:pic>
        <p:nvPicPr>
          <p:cNvPr id="9" name="Рисунок 8" descr="474e59b0-91ea-4aa3-ac4c-7fe5312b627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6314" y="2000240"/>
            <a:ext cx="3786214" cy="2839661"/>
          </a:xfrm>
          <a:prstGeom prst="rect">
            <a:avLst/>
          </a:prstGeom>
        </p:spPr>
      </p:pic>
      <p:pic>
        <p:nvPicPr>
          <p:cNvPr id="10" name="Рисунок 9" descr="7c12a0fb-d3a4-4b03-8c62-1b65c701db5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3042" y="3929066"/>
            <a:ext cx="3595681" cy="26967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4232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4723565-11F7-4265-A64B-4B354ABE9064}"/>
              </a:ext>
            </a:extLst>
          </p:cNvPr>
          <p:cNvSpPr/>
          <p:nvPr/>
        </p:nvSpPr>
        <p:spPr>
          <a:xfrm>
            <a:off x="2618860" y="476672"/>
            <a:ext cx="264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дошкольное образование</a:t>
            </a:r>
            <a:endParaRPr lang="ru-RU" dirty="0"/>
          </a:p>
        </p:txBody>
      </p:sp>
      <p:pic>
        <p:nvPicPr>
          <p:cNvPr id="61442" name="Picture 2" descr="https://sun9-32.userapi.com/s/v1/ig2/9sIp1s1usw2Sz2J0s9tq6wNT20SCx4m2jAvrhbz8GfXUpNzelfBfou2j4E3gqsKMWZNzPqr7Idj8CywL3wAqrvz8.jpg?quality=95&amp;as=32x39,48x59,72x89,108x133,160x197,240x296,360x444,480x592,540x667,640x790,720x889,1037x1280&amp;from=bu&amp;cs=1037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928670"/>
            <a:ext cx="2921703" cy="360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4" name="Picture 4" descr="https://sun9-40.userapi.com/s/v1/ig2/QK0ojqhNOvHhsdYnDWwdLu4UeV6G34diaMLy-45mPL3Quk8CkVhzxyl2dIwGijB-CyivvOBO675nGu6aIXl47-Rl.jpg?quality=95&amp;as=32x43,48x64,72x96,108x144,160x213,240x320,360x480,480x640,540x720,640x853,720x960,1080x1440,1200x1600&amp;from=bu&amp;cs=1200x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928670"/>
            <a:ext cx="2625347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46" name="Picture 6" descr="https://sun9-65.userapi.com/s/v1/ig2/4P-IHv0uCoUzoJxnixhzHHgAnB1aNF_NqAmFJkEYUuQiN7qvZLQGBgz-RtkYJkOKNzdzBddV2uj2T7ViYeDvUcgz.jpg?quality=95&amp;as=32x43,48x64,72x96,108x144,160x213,240x320,360x480,480x640,540x720,640x853,720x960,1080x1440,1200x1600&amp;from=bu&amp;cs=1200x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714488"/>
            <a:ext cx="2782487" cy="370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80865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4723565-11F7-4265-A64B-4B354ABE9064}"/>
              </a:ext>
            </a:extLst>
          </p:cNvPr>
          <p:cNvSpPr/>
          <p:nvPr/>
        </p:nvSpPr>
        <p:spPr>
          <a:xfrm>
            <a:off x="2618860" y="476672"/>
            <a:ext cx="26450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дошкольное образование</a:t>
            </a:r>
            <a:endParaRPr lang="ru-RU" dirty="0"/>
          </a:p>
        </p:txBody>
      </p:sp>
      <p:pic>
        <p:nvPicPr>
          <p:cNvPr id="60418" name="Picture 2" descr="https://sun9-30.userapi.com/s/v1/ig2/sVb5_DKKW0CZg0uODAn3mVJgJnZluAMpYuC9u4AYhQijuEnQUDUZPwZB_Wv8d2e8VrY2lI1UDl3OtAvV1KFGAoba.jpg?quality=95&amp;as=32x45,48x68,72x102,108x153,160x226,240x340,360x509,480x679,540x764,566x801&amp;from=bu&amp;cs=566x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00174"/>
            <a:ext cx="2927799" cy="4143405"/>
          </a:xfrm>
          <a:prstGeom prst="rect">
            <a:avLst/>
          </a:prstGeom>
          <a:noFill/>
        </p:spPr>
      </p:pic>
      <p:pic>
        <p:nvPicPr>
          <p:cNvPr id="60420" name="Picture 4" descr="https://sun9-23.userapi.com/s/v1/ig2/FgQ2PwvmpLmYMwawD01SS-xeo7mbjXEnJgroBsbDFHmff6m4tx-7F5996X2NQlVxcdnrrkBwZO4026EysPFlt9U5.jpg?quality=95&amp;as=32x45,48x68,72x102,108x153,160x226,240x340,360x509,480x679,540x764,566x801&amp;from=bu&amp;cs=566x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500174"/>
            <a:ext cx="2927798" cy="4143404"/>
          </a:xfrm>
          <a:prstGeom prst="rect">
            <a:avLst/>
          </a:prstGeom>
          <a:noFill/>
        </p:spPr>
      </p:pic>
      <p:pic>
        <p:nvPicPr>
          <p:cNvPr id="60422" name="Picture 6" descr="https://sun1-94.userapi.com/s/v1/ig2/j27U1g2BXpQR87EeUHUA8-27eWTe-3YNksk97uvpf40SHyS0KKeC6muCEix8Tqxqw4ex3bqvgkkXGmSfO5poD8Nx.jpg?quality=95&amp;as=32x45,48x68,72x102,108x153,160x226,240x340,360x509,480x679,540x764,566x801&amp;from=bu&amp;cs=566x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500174"/>
            <a:ext cx="2927798" cy="4143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71805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4" name="Picture 2" descr="https://sun9-54.userapi.com/s/v1/ig2/lOkF3NLoFLNOftIP6RXQtcMDRXvaVtqbfNliu8Y5BdZxRPyvzk2xU-VW5Zdjo-3FU_OemW7Ou4s8FGKpuc2UQQqJ.jpg?quality=95&amp;as=32x45,48x68,72x102,108x153,160x226,240x339,360x509,480x678,540x763,640x905,720x1018,827x1169&amp;from=bu&amp;cs=827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500174"/>
            <a:ext cx="2627989" cy="3714776"/>
          </a:xfrm>
          <a:prstGeom prst="rect">
            <a:avLst/>
          </a:prstGeom>
          <a:noFill/>
        </p:spPr>
      </p:pic>
      <p:pic>
        <p:nvPicPr>
          <p:cNvPr id="59396" name="Picture 4" descr="https://sun9-69.userapi.com/s/v1/ig2/98i4qwuLV51wk8QAkRI4hB0rfNEZEPzLcaQy2HEvctXJNK8Svwy7QU8OQz4yJprQG0rsBYMRVrbUdRCG5pFXzLyL.jpg?quality=95&amp;as=32x45,48x68,72x102,108x153,160x226,240x339,360x509,480x678,540x763,640x905,720x1018,827x1169&amp;from=bu&amp;cs=827x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500174"/>
            <a:ext cx="2643206" cy="3736285"/>
          </a:xfrm>
          <a:prstGeom prst="rect">
            <a:avLst/>
          </a:prstGeom>
          <a:noFill/>
        </p:spPr>
      </p:pic>
      <p:pic>
        <p:nvPicPr>
          <p:cNvPr id="59398" name="Picture 6" descr="https://sun9-67.userapi.com/s/v1/ig2/rBhqzEHorlhxKl7SSSAObHqB0A5b2lzlV5dH0pjsAyiJWClCWDE_2ImWaJ6JNzgAgBjNhnhTezE_Zl2kkaKEx6tM.jpg?quality=95&amp;as=32x42,48x63,72x95,108x142,160x210,240x315,360x473,480x630,540x709,591x776&amp;from=bu&amp;cs=591x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500174"/>
            <a:ext cx="2829166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81138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844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66715120-80D9-47C3-B41A-A8CA94B2F22E}"/>
              </a:ext>
            </a:extLst>
          </p:cNvPr>
          <p:cNvSpPr/>
          <p:nvPr/>
        </p:nvSpPr>
        <p:spPr>
          <a:xfrm>
            <a:off x="3275856" y="-48141"/>
            <a:ext cx="2071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общее образование</a:t>
            </a:r>
            <a:endParaRPr lang="ru-RU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F2E32898-4AAA-443B-9244-906F609B94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9765773"/>
              </p:ext>
            </p:extLst>
          </p:nvPr>
        </p:nvGraphicFramePr>
        <p:xfrm>
          <a:off x="920245" y="2092520"/>
          <a:ext cx="6783070" cy="4484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8715">
                  <a:extLst>
                    <a:ext uri="{9D8B030D-6E8A-4147-A177-3AD203B41FA5}">
                      <a16:colId xmlns="" xmlns:a16="http://schemas.microsoft.com/office/drawing/2014/main" val="4280047452"/>
                    </a:ext>
                  </a:extLst>
                </a:gridCol>
                <a:gridCol w="1800225">
                  <a:extLst>
                    <a:ext uri="{9D8B030D-6E8A-4147-A177-3AD203B41FA5}">
                      <a16:colId xmlns="" xmlns:a16="http://schemas.microsoft.com/office/drawing/2014/main" val="633946044"/>
                    </a:ext>
                  </a:extLst>
                </a:gridCol>
                <a:gridCol w="1890395">
                  <a:extLst>
                    <a:ext uri="{9D8B030D-6E8A-4147-A177-3AD203B41FA5}">
                      <a16:colId xmlns="" xmlns:a16="http://schemas.microsoft.com/office/drawing/2014/main" val="3026368910"/>
                    </a:ext>
                  </a:extLst>
                </a:gridCol>
                <a:gridCol w="1943735">
                  <a:extLst>
                    <a:ext uri="{9D8B030D-6E8A-4147-A177-3AD203B41FA5}">
                      <a16:colId xmlns="" xmlns:a16="http://schemas.microsoft.com/office/drawing/2014/main" val="46832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НОО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ООО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СОО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133811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Домашнее задание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Домашнее задание на следующий урок рекомендуется задавать на текущем уроке, при наличии электронного журнала дублировать в нём задание не позднее времени окончания учебного дня. Для выполнения задания, требующего длительной подготовки (например подготовка доклада, реферата, оформление презентации, заучивание стихотворений) рекомендуется предоставлять достаточное количество времени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5011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Учебные планы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Изменены общее количество часов и максимально допустимая нагрузка в 1 классе (с учетом 16 часов в сентябре - октябре)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Изменено количество часов по истории и обществознанию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2086996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Содержание учебных предметов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Изменение содержания учебных предметов «История», Обществознание»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Изменения в учебном предмете «Вероятность и статистика»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914311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Внеурочная деятельность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Один час в неделю для обучающихся 6-11 классов рекомендуется отводить на внеурочное занятие «Россия - мои горизонты»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362764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Понятия, используемые в ФООП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«толерантные отношения»→ «уважительные отношения»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«толерантность» → «уважение», «дружба между народами», «дружба», «уважение к другим народам» «взаимоуважение»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«домашнее насилие и </a:t>
                      </a:r>
                      <a:r>
                        <a:rPr lang="ru-RU" sz="1100" dirty="0" err="1">
                          <a:effectLst/>
                        </a:rPr>
                        <a:t>буллинг</a:t>
                      </a:r>
                      <a:r>
                        <a:rPr lang="ru-RU" sz="1100" dirty="0">
                          <a:effectLst/>
                        </a:rPr>
                        <a:t>» → «психологическое насилие, систематическое унижение чести и достоинства, издевательства, преследование»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«гендер», «гендерные особенности» → «пол»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12162428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C74C3358-1966-4725-B9A9-87F151A00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1100" y="16885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0B3E68D-08F0-49FC-B5A5-2F741516D866}"/>
              </a:ext>
            </a:extLst>
          </p:cNvPr>
          <p:cNvSpPr/>
          <p:nvPr/>
        </p:nvSpPr>
        <p:spPr>
          <a:xfrm>
            <a:off x="1043608" y="387452"/>
            <a:ext cx="678307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Приказ </a:t>
            </a:r>
            <a:r>
              <a:rPr lang="ru-RU" alt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Минпросвещения</a:t>
            </a:r>
            <a:r>
              <a:rPr lang="ru-RU" alt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Poccии</a:t>
            </a:r>
            <a:r>
              <a:rPr lang="ru-RU" alt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от 9 октября 2024 года № 704</a:t>
            </a:r>
            <a:endParaRPr lang="ru-RU" altLang="ru-RU" sz="1050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 внесении изменений в некоторые приказы Министерства просвещения Российской Федерации, касающиеся федеральных образовательных программ начального общего образования, основного общего образования и среднего общего образования»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2216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187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D44B433-D255-4D0E-8356-6137BEBE7F39}"/>
              </a:ext>
            </a:extLst>
          </p:cNvPr>
          <p:cNvSpPr/>
          <p:nvPr/>
        </p:nvSpPr>
        <p:spPr>
          <a:xfrm>
            <a:off x="214282" y="2053403"/>
            <a:ext cx="8572559" cy="263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10 выпускников из Первомайской 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Шумячской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школ получили аттестат о среднем общем образовании с отличием (6 - красного цвета, 4 – сине-голубого цвета).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Выпускники Первомайской и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Шумячской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школ получили: четыре результата выше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90 баллов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на ЕГЭ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русскому языку и химии, 11 результатов выше 80 баллов – на ЕГЭ по русскому языку, химии, математике профильной, обществознанию, 15 результатов от 70 баллов и выше – на ЕГЭ по русскому языку, биологии, истории, математике профильной, информатике, английскому языку, обществознанию. </a:t>
            </a:r>
          </a:p>
        </p:txBody>
      </p:sp>
      <p:pic>
        <p:nvPicPr>
          <p:cNvPr id="50178" name="Picture 2" descr="https://sun9-60.userapi.com/s/v1/ig2/-qiFB5qeSYGOva0pJxoFk_qn87pKBsG6ex4GND1wI7mY7G-YjDpmWg4CD0Hh-MCKlFPUmDcphmLI4VkffPc9GmAF.jpg?quality=95&amp;as=32x39,48x59,72x88,108x132,160x195,240x293,360x440,480x586,540x660,640x782,720x879,1080x1319,1170x1429&amp;from=bu&amp;cs=1170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42852"/>
            <a:ext cx="1478527" cy="1805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0" name="Picture 4" descr="https://sun9-80.userapi.com/s/v1/ig2/KRjxai8cDmpNyoj_-lt3Xou-6UFN4xDITtMy5UOHYARczEQ-GMtIRFugScC9qwZOzZVrcwQdcXVH65J2CHDgjT-g.jpg?quality=95&amp;as=32x40,48x61,72x91,108x136,160x202,240x303,360x454,480x605,540x681,640x807,720x908,1080x1362,1170x1475&amp;from=bu&amp;cs=1170x0"/>
          <p:cNvPicPr>
            <a:picLocks noChangeAspect="1" noChangeArrowheads="1"/>
          </p:cNvPicPr>
          <p:nvPr/>
        </p:nvPicPr>
        <p:blipFill>
          <a:blip r:embed="rId5" cstate="print"/>
          <a:srcRect r="7873"/>
          <a:stretch>
            <a:fillRect/>
          </a:stretch>
        </p:blipFill>
        <p:spPr bwMode="auto">
          <a:xfrm>
            <a:off x="1714480" y="357166"/>
            <a:ext cx="1333520" cy="1824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2" name="Picture 6" descr="https://sun9-68.userapi.com/s/v1/ig2/RPBlhMNMrsGMi3Pe203BfbUKTcU-3PyLdQn2MAEaK7oGTMv_ziWbmpRO4y9xvFFZwrvJorxONyOGHaClCW089cRT.jpg?quality=95&amp;as=32x39,48x59,72x88,108x133,160x197,240x295,360x442,480x590,540x664,640x786,720x885,1080x1327,1158x1423&amp;from=bu&amp;cs=1158x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142852"/>
            <a:ext cx="1470652" cy="180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4" name="Picture 8" descr="https://sun9-88.userapi.com/s/v1/ig2/vkUqZye5kgkxdnxxgt-CylW9GwwIvz_DXDtDnLpM8jAzzfx2FdEpgD6ZGA3BINcrcHCpBTD4H1FeDnFG7o38hDX2.jpg?quality=95&amp;as=32x40,48x60,72x90,108x135,160x200,240x300,360x451,480x601,540x676,640x801,720x901,1080x1352,1169x1463&amp;from=bu&amp;cs=1169x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57166"/>
            <a:ext cx="1428760" cy="1788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6" name="Picture 10" descr="https://sun9-60.userapi.com/s/v1/ig2/JEOztgdr3fVcwufZ0iKmFtk7r-sMBFdiSB30YNns03JOTDv3uHf7BrX7vfW9L04cE6m5hkgmP5q_s0vufq2lUhW6.jpg?quality=95&amp;as=32x39,48x58,72x87,108x131,160x194,240x291,360x437,480x583,540x655,640x777,720x874,1080x1311,1170x1420&amp;from=bu&amp;cs=1170x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142852"/>
            <a:ext cx="1460566" cy="1772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8" name="Picture 12" descr="https://sun9-75.userapi.com/s/v1/ig2/0ys140PtGzFseBNKJYrWPkUqhIDe_Gd0R3QOXegkIl4aHtNkoWxxERQ7sEN0HVis6Y9gOWwiG80kfe3z5Z6ZE-B2.jpg?quality=95&amp;as=32x40,48x60,72x89,108x134,160x199,240x298,360x447,480x596,540x671,640x795,720x894,1080x1341,1170x1453&amp;from=bu&amp;cs=1170x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98684" y="4917888"/>
            <a:ext cx="1323034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90" name="Picture 14" descr="https://sun9-81.userapi.com/s/v1/ig2/LVOuneMh572h_-PrutbqdExI5aZ0LdafmfGQCYQto-n9PMtIkikgXAmRKY2m0n1_uwX-eXk0JxIKUhfOFArG2kdL.jpg?quality=95&amp;as=32x39,48x58,72x87,108x131,160x194,240x291,360x436,480x582,540x654,640x775,720x872,1080x1309,1167x1414&amp;from=bu&amp;cs=1167x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63472" y="4917888"/>
            <a:ext cx="1367655" cy="165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92" name="Picture 16" descr="https://sun9-19.userapi.com/s/v1/ig2/I9yMpE5pCim9nLt3aXlHKZl-JAoYCUgp9zOHB1Qp1envBM12KNyjgyXlQJehstjCYHsrxVqh2VtXn-1VDDbHbj9W.jpg?quality=95&amp;as=32x40,48x60,72x90,108x135,160x200,240x299,360x449,480x599,540x674,640x799,720x898,1080x1348,1170x1460&amp;from=bu&amp;cs=1170x0"/>
          <p:cNvPicPr>
            <a:picLocks noChangeAspect="1" noChangeArrowheads="1"/>
          </p:cNvPicPr>
          <p:nvPr/>
        </p:nvPicPr>
        <p:blipFill>
          <a:blip r:embed="rId11" cstate="print"/>
          <a:srcRect t="7938"/>
          <a:stretch>
            <a:fillRect/>
          </a:stretch>
        </p:blipFill>
        <p:spPr bwMode="auto">
          <a:xfrm>
            <a:off x="2436100" y="4917888"/>
            <a:ext cx="1442466" cy="165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94" name="Picture 18" descr="https://sun9-68.userapi.com/s/v1/ig2/vQ0LIPOVaMQ7ZXPj7XDsvZDJ_XxVul1clZhuWEaQ2fVFAbdwMUOsuIM--ukTnVEYyWcNZxDkh6gKUkk0sdFLZByR.jpg?quality=95&amp;as=32x43,48x65,72x97,108x146,160x216,240x324,360x486,480x648,540x729,640x864,720x972,1080x1458,1099x1484&amp;from=bu&amp;cs=1099x0"/>
          <p:cNvPicPr>
            <a:picLocks noChangeAspect="1" noChangeArrowheads="1"/>
          </p:cNvPicPr>
          <p:nvPr/>
        </p:nvPicPr>
        <p:blipFill>
          <a:blip r:embed="rId12" cstate="print"/>
          <a:srcRect b="8718"/>
          <a:stretch>
            <a:fillRect/>
          </a:stretch>
        </p:blipFill>
        <p:spPr bwMode="auto">
          <a:xfrm>
            <a:off x="541712" y="4910188"/>
            <a:ext cx="1333019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96" name="Picture 20" descr="https://sun9-15.userapi.com/s/v1/ig2/u4l5-FSUE-HMo7RZIGRk5oKOBDjwGHvUFkWAVbWfVX7wiZyZj8dld11MKawHueTJrsTk9SkQ5wh8S2VxfxCtbjbg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13" cstate="print"/>
          <a:srcRect l="18042" t="11055" r="21127" b="32312"/>
          <a:stretch>
            <a:fillRect/>
          </a:stretch>
        </p:blipFill>
        <p:spPr bwMode="auto">
          <a:xfrm>
            <a:off x="4188642" y="4917888"/>
            <a:ext cx="1335484" cy="1657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9978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390D7FA-09C9-453A-BE4D-97D3EEA5726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428604"/>
            <a:ext cx="2102705" cy="28094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52A88013-EC41-4285-9DE0-4DC21D1CD6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6" y="428604"/>
            <a:ext cx="3745947" cy="280360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CE55184-488B-4A05-A8F1-A261B14148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3643314"/>
            <a:ext cx="3566435" cy="237390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9E43989E-1335-4B67-B6E8-EB13DCF6E6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24" y="3643314"/>
            <a:ext cx="3324528" cy="24933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27387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504" y="-193242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4133" y="54498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F20DBF9-B78B-4A1A-9406-5CAC3E3A9F2D}"/>
              </a:ext>
            </a:extLst>
          </p:cNvPr>
          <p:cNvSpPr/>
          <p:nvPr/>
        </p:nvSpPr>
        <p:spPr>
          <a:xfrm>
            <a:off x="2877804" y="14588"/>
            <a:ext cx="2873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Результаты ЕГЭ  в 2025 году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421FC8AD-7FBC-4600-BB34-A725528F56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19337665"/>
              </p:ext>
            </p:extLst>
          </p:nvPr>
        </p:nvGraphicFramePr>
        <p:xfrm>
          <a:off x="457200" y="462468"/>
          <a:ext cx="7715200" cy="6398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3200">
                  <a:extLst>
                    <a:ext uri="{9D8B030D-6E8A-4147-A177-3AD203B41FA5}">
                      <a16:colId xmlns="" xmlns:a16="http://schemas.microsoft.com/office/drawing/2014/main" val="1860851274"/>
                    </a:ext>
                  </a:extLst>
                </a:gridCol>
                <a:gridCol w="2129552">
                  <a:extLst>
                    <a:ext uri="{9D8B030D-6E8A-4147-A177-3AD203B41FA5}">
                      <a16:colId xmlns="" xmlns:a16="http://schemas.microsoft.com/office/drawing/2014/main" val="246705603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3079376206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2526041941"/>
                    </a:ext>
                  </a:extLst>
                </a:gridCol>
                <a:gridCol w="1008112">
                  <a:extLst>
                    <a:ext uri="{9D8B030D-6E8A-4147-A177-3AD203B41FA5}">
                      <a16:colId xmlns="" xmlns:a16="http://schemas.microsoft.com/office/drawing/2014/main" val="3289043719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3850539988"/>
                    </a:ext>
                  </a:extLst>
                </a:gridCol>
              </a:tblGrid>
              <a:tr h="10440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vert="vert27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"Краснооктябрьская СШ" (1 уч.)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"Первомайская СШ"      (5 уч.)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Шумячская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СШ им. </a:t>
                      </a:r>
                      <a:r>
                        <a:rPr lang="ru-RU" sz="9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В.Ф.Алешина</a:t>
                      </a: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 (25 уч.)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 округу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188685601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b"/>
                </a:tc>
                <a:extLst>
                  <a:ext uri="{0D108BD9-81ED-4DB2-BD59-A6C34878D82A}">
                    <a16:rowId xmlns="" xmlns:a16="http://schemas.microsoft.com/office/drawing/2014/main" val="1022018467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b"/>
                </a:tc>
                <a:extLst>
                  <a:ext uri="{0D108BD9-81ED-4DB2-BD59-A6C34878D82A}">
                    <a16:rowId xmlns="" xmlns:a16="http://schemas.microsoft.com/office/drawing/2014/main" val="3784307389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57,40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776664229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 базовый уровень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11202499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528307688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4,17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5463071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Математика, профильный уровень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294742383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493789208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65,75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65,75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554133675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906351059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995812896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368131782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591457572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678332396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72,86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74,75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851042712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298097446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029011205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774127416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681240300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984773861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55,89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452302850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334027610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815322960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49,67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689661699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540575806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449238922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309226454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Английский язык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60140166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489723227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69,50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69,50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784262203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895869434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753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4267050515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53,79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3673119678"/>
                  </a:ext>
                </a:extLst>
              </a:tr>
              <a:tr h="149870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ЕГЭ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583374985"/>
                  </a:ext>
                </a:extLst>
              </a:tr>
              <a:tr h="1374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1727260859"/>
                  </a:ext>
                </a:extLst>
              </a:tr>
              <a:tr h="149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40,00</a:t>
                      </a:r>
                      <a:endParaRPr lang="ru-RU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40,00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562" marR="26562" marT="0" marB="0" anchor="ctr"/>
                </a:tc>
                <a:extLst>
                  <a:ext uri="{0D108BD9-81ED-4DB2-BD59-A6C34878D82A}">
                    <a16:rowId xmlns="" xmlns:a16="http://schemas.microsoft.com/office/drawing/2014/main" val="2981246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54425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666" y="27856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1AF2DC9-562C-4D46-9711-77D04BA145E1}"/>
              </a:ext>
            </a:extLst>
          </p:cNvPr>
          <p:cNvSpPr/>
          <p:nvPr/>
        </p:nvSpPr>
        <p:spPr>
          <a:xfrm>
            <a:off x="3172887" y="-48141"/>
            <a:ext cx="2914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Результаты ОГЭ  в 2025 году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7967205-FC8A-4EC1-9B9E-C192E3FDF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322748"/>
              </p:ext>
            </p:extLst>
          </p:nvPr>
        </p:nvGraphicFramePr>
        <p:xfrm>
          <a:off x="823678" y="321191"/>
          <a:ext cx="6988071" cy="4902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3870">
                  <a:extLst>
                    <a:ext uri="{9D8B030D-6E8A-4147-A177-3AD203B41FA5}">
                      <a16:colId xmlns="" xmlns:a16="http://schemas.microsoft.com/office/drawing/2014/main" val="2900185966"/>
                    </a:ext>
                  </a:extLst>
                </a:gridCol>
                <a:gridCol w="1079721">
                  <a:extLst>
                    <a:ext uri="{9D8B030D-6E8A-4147-A177-3AD203B41FA5}">
                      <a16:colId xmlns="" xmlns:a16="http://schemas.microsoft.com/office/drawing/2014/main" val="992481074"/>
                    </a:ext>
                  </a:extLst>
                </a:gridCol>
                <a:gridCol w="835628">
                  <a:extLst>
                    <a:ext uri="{9D8B030D-6E8A-4147-A177-3AD203B41FA5}">
                      <a16:colId xmlns="" xmlns:a16="http://schemas.microsoft.com/office/drawing/2014/main" val="2866274622"/>
                    </a:ext>
                  </a:extLst>
                </a:gridCol>
                <a:gridCol w="755092">
                  <a:extLst>
                    <a:ext uri="{9D8B030D-6E8A-4147-A177-3AD203B41FA5}">
                      <a16:colId xmlns="" xmlns:a16="http://schemas.microsoft.com/office/drawing/2014/main" val="920042112"/>
                    </a:ext>
                  </a:extLst>
                </a:gridCol>
                <a:gridCol w="880940">
                  <a:extLst>
                    <a:ext uri="{9D8B030D-6E8A-4147-A177-3AD203B41FA5}">
                      <a16:colId xmlns="" xmlns:a16="http://schemas.microsoft.com/office/drawing/2014/main" val="3877966262"/>
                    </a:ext>
                  </a:extLst>
                </a:gridCol>
                <a:gridCol w="818016">
                  <a:extLst>
                    <a:ext uri="{9D8B030D-6E8A-4147-A177-3AD203B41FA5}">
                      <a16:colId xmlns="" xmlns:a16="http://schemas.microsoft.com/office/drawing/2014/main" val="3935683686"/>
                    </a:ext>
                  </a:extLst>
                </a:gridCol>
                <a:gridCol w="755092">
                  <a:extLst>
                    <a:ext uri="{9D8B030D-6E8A-4147-A177-3AD203B41FA5}">
                      <a16:colId xmlns="" xmlns:a16="http://schemas.microsoft.com/office/drawing/2014/main" val="2043655400"/>
                    </a:ext>
                  </a:extLst>
                </a:gridCol>
                <a:gridCol w="566319">
                  <a:extLst>
                    <a:ext uri="{9D8B030D-6E8A-4147-A177-3AD203B41FA5}">
                      <a16:colId xmlns="" xmlns:a16="http://schemas.microsoft.com/office/drawing/2014/main" val="1990244899"/>
                    </a:ext>
                  </a:extLst>
                </a:gridCol>
                <a:gridCol w="503393">
                  <a:extLst>
                    <a:ext uri="{9D8B030D-6E8A-4147-A177-3AD203B41FA5}">
                      <a16:colId xmlns="" xmlns:a16="http://schemas.microsoft.com/office/drawing/2014/main" val="2245144362"/>
                    </a:ext>
                  </a:extLst>
                </a:gridCol>
              </a:tblGrid>
              <a:tr h="920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vert="vert27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"Краснооктябрьская СШ" (7 уч.)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Надейковичская СШ имени И.П.Гоманкова (4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"Первомайская СШ"     (11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"Руссковская СШ"         (3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"Шумячская СШ им. В.Ф.Алешина" (31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"Криволесская ОШ" (4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(56 уч.)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3093752778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extLst>
                  <a:ext uri="{0D108BD9-81ED-4DB2-BD59-A6C34878D82A}">
                    <a16:rowId xmlns="" xmlns:a16="http://schemas.microsoft.com/office/drawing/2014/main" val="320845946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b"/>
                </a:tc>
                <a:extLst>
                  <a:ext uri="{0D108BD9-81ED-4DB2-BD59-A6C34878D82A}">
                    <a16:rowId xmlns="" xmlns:a16="http://schemas.microsoft.com/office/drawing/2014/main" val="4227726961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642747566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028978927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657455821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506192170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266611964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4022509860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889514094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457839584"/>
                  </a:ext>
                </a:extLst>
              </a:tr>
              <a:tr h="173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242797955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79474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740866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666" y="27856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1AF2DC9-562C-4D46-9711-77D04BA145E1}"/>
              </a:ext>
            </a:extLst>
          </p:cNvPr>
          <p:cNvSpPr/>
          <p:nvPr/>
        </p:nvSpPr>
        <p:spPr>
          <a:xfrm>
            <a:off x="3172887" y="-48141"/>
            <a:ext cx="2914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Результаты ОГЭ  в 2025 году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27967205-FC8A-4EC1-9B9E-C192E3FDF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968012"/>
              </p:ext>
            </p:extLst>
          </p:nvPr>
        </p:nvGraphicFramePr>
        <p:xfrm>
          <a:off x="823678" y="321191"/>
          <a:ext cx="6988071" cy="489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3870">
                  <a:extLst>
                    <a:ext uri="{9D8B030D-6E8A-4147-A177-3AD203B41FA5}">
                      <a16:colId xmlns="" xmlns:a16="http://schemas.microsoft.com/office/drawing/2014/main" val="2900185966"/>
                    </a:ext>
                  </a:extLst>
                </a:gridCol>
                <a:gridCol w="1079721">
                  <a:extLst>
                    <a:ext uri="{9D8B030D-6E8A-4147-A177-3AD203B41FA5}">
                      <a16:colId xmlns="" xmlns:a16="http://schemas.microsoft.com/office/drawing/2014/main" val="992481074"/>
                    </a:ext>
                  </a:extLst>
                </a:gridCol>
                <a:gridCol w="835628">
                  <a:extLst>
                    <a:ext uri="{9D8B030D-6E8A-4147-A177-3AD203B41FA5}">
                      <a16:colId xmlns="" xmlns:a16="http://schemas.microsoft.com/office/drawing/2014/main" val="2866274622"/>
                    </a:ext>
                  </a:extLst>
                </a:gridCol>
                <a:gridCol w="755092">
                  <a:extLst>
                    <a:ext uri="{9D8B030D-6E8A-4147-A177-3AD203B41FA5}">
                      <a16:colId xmlns="" xmlns:a16="http://schemas.microsoft.com/office/drawing/2014/main" val="920042112"/>
                    </a:ext>
                  </a:extLst>
                </a:gridCol>
                <a:gridCol w="880940">
                  <a:extLst>
                    <a:ext uri="{9D8B030D-6E8A-4147-A177-3AD203B41FA5}">
                      <a16:colId xmlns="" xmlns:a16="http://schemas.microsoft.com/office/drawing/2014/main" val="3877966262"/>
                    </a:ext>
                  </a:extLst>
                </a:gridCol>
                <a:gridCol w="818016">
                  <a:extLst>
                    <a:ext uri="{9D8B030D-6E8A-4147-A177-3AD203B41FA5}">
                      <a16:colId xmlns="" xmlns:a16="http://schemas.microsoft.com/office/drawing/2014/main" val="3935683686"/>
                    </a:ext>
                  </a:extLst>
                </a:gridCol>
                <a:gridCol w="755092">
                  <a:extLst>
                    <a:ext uri="{9D8B030D-6E8A-4147-A177-3AD203B41FA5}">
                      <a16:colId xmlns="" xmlns:a16="http://schemas.microsoft.com/office/drawing/2014/main" val="2043655400"/>
                    </a:ext>
                  </a:extLst>
                </a:gridCol>
                <a:gridCol w="566319">
                  <a:extLst>
                    <a:ext uri="{9D8B030D-6E8A-4147-A177-3AD203B41FA5}">
                      <a16:colId xmlns="" xmlns:a16="http://schemas.microsoft.com/office/drawing/2014/main" val="1990244899"/>
                    </a:ext>
                  </a:extLst>
                </a:gridCol>
                <a:gridCol w="503393">
                  <a:extLst>
                    <a:ext uri="{9D8B030D-6E8A-4147-A177-3AD203B41FA5}">
                      <a16:colId xmlns="" xmlns:a16="http://schemas.microsoft.com/office/drawing/2014/main" val="2245144362"/>
                    </a:ext>
                  </a:extLst>
                </a:gridCol>
              </a:tblGrid>
              <a:tr h="920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vert="vert27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"Краснооктябрьская СШ" (7 уч.)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Надейковичская СШ имени И.П.Гоманкова (4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"Первомайская СШ"     (11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"Руссковская СШ"         (3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"Шумячская СШ им. В.Ф.Алешина" (31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"Криволесская ОШ" (4 уч.)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(56 уч.)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3093752778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476652374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3939509472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312918980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126879743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066722434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427806863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897350484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3043159015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4,75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561505423"/>
                  </a:ext>
                </a:extLst>
              </a:tr>
              <a:tr h="455270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учащихся, сдававших ОГЭ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840030746"/>
                  </a:ext>
                </a:extLst>
              </a:tr>
              <a:tr h="1447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2314268615"/>
                  </a:ext>
                </a:extLst>
              </a:tr>
              <a:tr h="3000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количество баллов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723" marR="14723" marT="0" marB="0" anchor="ctr"/>
                </a:tc>
                <a:extLst>
                  <a:ext uri="{0D108BD9-81ED-4DB2-BD59-A6C34878D82A}">
                    <a16:rowId xmlns="" xmlns:a16="http://schemas.microsoft.com/office/drawing/2014/main" val="18667525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09841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росс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500042"/>
            <a:ext cx="4101114" cy="2806502"/>
          </a:xfrm>
          <a:prstGeom prst="rect">
            <a:avLst/>
          </a:prstGeom>
        </p:spPr>
      </p:pic>
      <p:pic>
        <p:nvPicPr>
          <p:cNvPr id="10" name="Рисунок 9" descr="Снимок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3500438"/>
            <a:ext cx="3753289" cy="29658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828048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Новая папка\IMG-20240827-WA0056.jpg">
            <a:extLst>
              <a:ext uri="{FF2B5EF4-FFF2-40B4-BE49-F238E27FC236}">
                <a16:creationId xmlns="" xmlns:a16="http://schemas.microsoft.com/office/drawing/2014/main" id="{A60D0A92-9F69-48E9-89DF-95FF447172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5" y="3930798"/>
            <a:ext cx="3384376" cy="2537403"/>
          </a:xfrm>
          <a:prstGeom prst="rect">
            <a:avLst/>
          </a:prstGeom>
          <a:noFill/>
        </p:spPr>
      </p:pic>
      <p:pic>
        <p:nvPicPr>
          <p:cNvPr id="6" name="Picture 2" descr="F:\Новая папка\IMG-20240827-WA0055.jpg">
            <a:extLst>
              <a:ext uri="{FF2B5EF4-FFF2-40B4-BE49-F238E27FC236}">
                <a16:creationId xmlns="" xmlns:a16="http://schemas.microsoft.com/office/drawing/2014/main" id="{4A035061-4DF9-4D8C-955F-8AB0221DC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1196752"/>
            <a:ext cx="3106513" cy="2329885"/>
          </a:xfrm>
          <a:prstGeom prst="rect">
            <a:avLst/>
          </a:prstGeom>
          <a:noFill/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D0CB32B-7DFE-4079-ADF3-B1F1578BFA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68760"/>
            <a:ext cx="3966186" cy="2215487"/>
          </a:xfrm>
          <a:prstGeom prst="rect">
            <a:avLst/>
          </a:prstGeom>
        </p:spPr>
      </p:pic>
      <p:pic>
        <p:nvPicPr>
          <p:cNvPr id="10" name="Picture 3" descr="F:\Новая папка\IMG-20240827-WA0054.jpg">
            <a:extLst>
              <a:ext uri="{FF2B5EF4-FFF2-40B4-BE49-F238E27FC236}">
                <a16:creationId xmlns="" xmlns:a16="http://schemas.microsoft.com/office/drawing/2014/main" id="{6467752F-2A16-4E73-82C1-7043768AE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3860878"/>
            <a:ext cx="3397292" cy="25559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05314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F7E916BF-8DC7-4E19-A264-9BB02E56FB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29000"/>
            <a:ext cx="3960440" cy="264081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06DEBA8-965A-413E-ACBE-265E8F1D28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429000"/>
            <a:ext cx="3633803" cy="2725352"/>
          </a:xfrm>
          <a:prstGeom prst="rect">
            <a:avLst/>
          </a:prstGeom>
        </p:spPr>
      </p:pic>
      <p:pic>
        <p:nvPicPr>
          <p:cNvPr id="9" name="Picture 3" descr="F:\Новая папка\IMG-20240827-WA0057.jpg">
            <a:extLst>
              <a:ext uri="{FF2B5EF4-FFF2-40B4-BE49-F238E27FC236}">
                <a16:creationId xmlns="" xmlns:a16="http://schemas.microsoft.com/office/drawing/2014/main" id="{BB6CAAA5-9B63-43B6-B32B-DF07B807B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548680"/>
            <a:ext cx="3541328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72720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>
            <a:extLst>
              <a:ext uri="{FF2B5EF4-FFF2-40B4-BE49-F238E27FC236}">
                <a16:creationId xmlns="" xmlns:a16="http://schemas.microsoft.com/office/drawing/2014/main" id="{28A677BE-0324-4716-A332-B6A06AAC39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33464845"/>
              </p:ext>
            </p:extLst>
          </p:nvPr>
        </p:nvGraphicFramePr>
        <p:xfrm>
          <a:off x="827584" y="404664"/>
          <a:ext cx="6696744" cy="5912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14139">
                  <a:extLst>
                    <a:ext uri="{9D8B030D-6E8A-4147-A177-3AD203B41FA5}">
                      <a16:colId xmlns="" xmlns:a16="http://schemas.microsoft.com/office/drawing/2014/main" val="700106916"/>
                    </a:ext>
                  </a:extLst>
                </a:gridCol>
                <a:gridCol w="2018984">
                  <a:extLst>
                    <a:ext uri="{9D8B030D-6E8A-4147-A177-3AD203B41FA5}">
                      <a16:colId xmlns="" xmlns:a16="http://schemas.microsoft.com/office/drawing/2014/main" val="2514371150"/>
                    </a:ext>
                  </a:extLst>
                </a:gridCol>
                <a:gridCol w="2163621">
                  <a:extLst>
                    <a:ext uri="{9D8B030D-6E8A-4147-A177-3AD203B41FA5}">
                      <a16:colId xmlns="" xmlns:a16="http://schemas.microsoft.com/office/drawing/2014/main" val="3809982342"/>
                    </a:ext>
                  </a:extLst>
                </a:gridCol>
              </a:tblGrid>
              <a:tr h="663231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Показатели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2024-2025 учебный год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2025-2026 учебный год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extLst>
                  <a:ext uri="{0D108BD9-81ED-4DB2-BD59-A6C34878D82A}">
                    <a16:rowId xmlns="" xmlns:a16="http://schemas.microsoft.com/office/drawing/2014/main" val="452327829"/>
                  </a:ext>
                </a:extLst>
              </a:tr>
              <a:tr h="859744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Оснащенность кабинетов по учебным предметам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ОБЗР, труд (технология)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ИЗО, музыка, физика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extLst>
                  <a:ext uri="{0D108BD9-81ED-4DB2-BD59-A6C34878D82A}">
                    <a16:rowId xmlns="" xmlns:a16="http://schemas.microsoft.com/office/drawing/2014/main" val="678776345"/>
                  </a:ext>
                </a:extLst>
              </a:tr>
              <a:tr h="1429353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Доля выпускников, сдавших ЕГЭ по  профильной математике, предметам естественно-научного цикла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математика- 25%</a:t>
                      </a:r>
                    </a:p>
                    <a:p>
                      <a:pPr marL="0"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j-lt"/>
                      </a:endParaRPr>
                    </a:p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Биология, Физика, </a:t>
                      </a:r>
                    </a:p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Информатика, Химия-44%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математика- не  менее 43% </a:t>
                      </a:r>
                    </a:p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Биология, Физика, </a:t>
                      </a:r>
                    </a:p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Информатика, Химия-не  менее 32%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algn="ctr"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extLst>
                  <a:ext uri="{0D108BD9-81ED-4DB2-BD59-A6C34878D82A}">
                    <a16:rowId xmlns="" xmlns:a16="http://schemas.microsoft.com/office/drawing/2014/main" val="3292625424"/>
                  </a:ext>
                </a:extLst>
              </a:tr>
              <a:tr h="1051774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Доля обучающихся, изучающих математику и </a:t>
                      </a:r>
                      <a:r>
                        <a:rPr lang="ru-RU" sz="1400" dirty="0">
                          <a:effectLst/>
                        </a:rPr>
                        <a:t>естественно-научные предметы углубленно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10%</a:t>
                      </a:r>
                    </a:p>
                  </a:txBody>
                  <a:tcPr marL="63153" marR="63153" marT="31576" marB="31576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20%</a:t>
                      </a:r>
                    </a:p>
                  </a:txBody>
                  <a:tcPr marL="63153" marR="63153" marT="31576" marB="31576" anchor="ctr"/>
                </a:tc>
                <a:extLst>
                  <a:ext uri="{0D108BD9-81ED-4DB2-BD59-A6C34878D82A}">
                    <a16:rowId xmlns="" xmlns:a16="http://schemas.microsoft.com/office/drawing/2014/main" val="4255756940"/>
                  </a:ext>
                </a:extLst>
              </a:tr>
              <a:tr h="1051774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Обеспеченность  государственными учебниками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История (5-11 класс)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ОБЗР, труд (технология) обществознание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extLst>
                  <a:ext uri="{0D108BD9-81ED-4DB2-BD59-A6C34878D82A}">
                    <a16:rowId xmlns="" xmlns:a16="http://schemas.microsoft.com/office/drawing/2014/main" val="3483849378"/>
                  </a:ext>
                </a:extLst>
              </a:tr>
              <a:tr h="856158"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Специализированные классы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j-lt"/>
                        </a:rPr>
                        <a:t>Психолого-педагогические </a:t>
                      </a:r>
                      <a:endParaRPr lang="ru-RU" sz="140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j-lt"/>
                        </a:rPr>
                        <a:t>Аграрно-технологические </a:t>
                      </a:r>
                      <a:endParaRPr lang="ru-RU" sz="14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153" marR="63153" marT="31576" marB="31576" anchor="ctr"/>
                </a:tc>
                <a:extLst>
                  <a:ext uri="{0D108BD9-81ED-4DB2-BD59-A6C34878D82A}">
                    <a16:rowId xmlns="" xmlns:a16="http://schemas.microsoft.com/office/drawing/2014/main" val="334405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68242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926EAE8-DECE-45CE-8A9B-2B0B6EC7AB40}"/>
              </a:ext>
            </a:extLst>
          </p:cNvPr>
          <p:cNvSpPr/>
          <p:nvPr/>
        </p:nvSpPr>
        <p:spPr>
          <a:xfrm>
            <a:off x="1043608" y="1582341"/>
            <a:ext cx="67687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2025 году из 31 выпускника 11 класса и  57 выпускников 9 класса поступили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колледжи г. Смоленска – 38 человек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высшие учебные заведения г. Смоленска – 16 человек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высшие учебные заведения других регионов – 9 человек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начали свою трудовую деятельность – 2  человека</a:t>
            </a:r>
          </a:p>
          <a:p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продолжили обучение в 10 классе – 22 человек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4128F51D-E4FE-46F2-8DCC-BAB4B3B0C3CD}"/>
              </a:ext>
            </a:extLst>
          </p:cNvPr>
          <p:cNvSpPr/>
          <p:nvPr/>
        </p:nvSpPr>
        <p:spPr>
          <a:xfrm>
            <a:off x="2123728" y="323169"/>
            <a:ext cx="2634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устройство выпускников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405162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47D0687-449D-49AB-8D9A-AFA7ED6194F5}"/>
              </a:ext>
            </a:extLst>
          </p:cNvPr>
          <p:cNvSpPr/>
          <p:nvPr/>
        </p:nvSpPr>
        <p:spPr>
          <a:xfrm>
            <a:off x="3203848" y="359828"/>
            <a:ext cx="2158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система воспитания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47D0687-449D-49AB-8D9A-AFA7ED6194F5}"/>
              </a:ext>
            </a:extLst>
          </p:cNvPr>
          <p:cNvSpPr/>
          <p:nvPr/>
        </p:nvSpPr>
        <p:spPr>
          <a:xfrm>
            <a:off x="3203848" y="359828"/>
            <a:ext cx="2158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система воспитания</a:t>
            </a:r>
            <a:endParaRPr lang="ru-RU" dirty="0"/>
          </a:p>
        </p:txBody>
      </p:sp>
      <p:pic>
        <p:nvPicPr>
          <p:cNvPr id="6" name="Picture 2" descr="https://shumtvo67.gov67.ru/files/299/gallery/detail/xrwzdleygewkx08xvsrrwhso0_1723470204.jpg"/>
          <p:cNvPicPr>
            <a:picLocks noChangeAspect="1" noChangeArrowheads="1"/>
          </p:cNvPicPr>
          <p:nvPr/>
        </p:nvPicPr>
        <p:blipFill>
          <a:blip r:embed="rId4"/>
          <a:srcRect l="4724" r="6300"/>
          <a:stretch>
            <a:fillRect/>
          </a:stretch>
        </p:blipFill>
        <p:spPr bwMode="auto">
          <a:xfrm>
            <a:off x="500034" y="1000108"/>
            <a:ext cx="7793975" cy="383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214546" y="5214950"/>
            <a:ext cx="455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Всероссийская акция Диктант Победы</a:t>
            </a:r>
          </a:p>
        </p:txBody>
      </p:sp>
    </p:spTree>
    <p:extLst>
      <p:ext uri="{BB962C8B-B14F-4D97-AF65-F5344CB8AC3E}">
        <p14:creationId xmlns="" xmlns:p14="http://schemas.microsoft.com/office/powerpoint/2010/main" val="1067348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564510FF-8DC6-4F3F-9383-480308DDF5C1}"/>
              </a:ext>
            </a:extLst>
          </p:cNvPr>
          <p:cNvSpPr txBox="1"/>
          <p:nvPr/>
        </p:nvSpPr>
        <p:spPr>
          <a:xfrm>
            <a:off x="1619672" y="188640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Стратегические сессии</a:t>
            </a:r>
          </a:p>
        </p:txBody>
      </p:sp>
      <p:pic>
        <p:nvPicPr>
          <p:cNvPr id="12" name="Рисунок 11" descr="IMG_20250819_141631_6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714752"/>
            <a:ext cx="3783759" cy="2837820"/>
          </a:xfrm>
          <a:prstGeom prst="rect">
            <a:avLst/>
          </a:prstGeom>
        </p:spPr>
      </p:pic>
      <p:pic>
        <p:nvPicPr>
          <p:cNvPr id="13" name="Рисунок 12" descr="IMG_20250821_162033_38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642918"/>
            <a:ext cx="3800448" cy="2850336"/>
          </a:xfrm>
          <a:prstGeom prst="rect">
            <a:avLst/>
          </a:prstGeom>
        </p:spPr>
      </p:pic>
      <p:pic>
        <p:nvPicPr>
          <p:cNvPr id="14" name="Рисунок 13" descr="IMG-20250818-WA000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3570" y="3714751"/>
            <a:ext cx="2166325" cy="2888433"/>
          </a:xfrm>
          <a:prstGeom prst="rect">
            <a:avLst/>
          </a:prstGeom>
        </p:spPr>
      </p:pic>
      <p:pic>
        <p:nvPicPr>
          <p:cNvPr id="15" name="Рисунок 14" descr="IMG-20250825-WA0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43570" y="642917"/>
            <a:ext cx="2161000" cy="2881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078193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Intel\Desktop\для доклада\Наши семейные книги памяти.jpg"/>
          <p:cNvPicPr>
            <a:picLocks noChangeAspect="1" noChangeArrowheads="1"/>
          </p:cNvPicPr>
          <p:nvPr/>
        </p:nvPicPr>
        <p:blipFill>
          <a:blip r:embed="rId4"/>
          <a:srcRect t="20890"/>
          <a:stretch>
            <a:fillRect/>
          </a:stretch>
        </p:blipFill>
        <p:spPr bwMode="auto">
          <a:xfrm>
            <a:off x="785786" y="1071546"/>
            <a:ext cx="7470476" cy="4432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5286388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Всероссийская молодёжная акция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«Наши семейные книги памяти»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13.userapi.com/s/v1/if2/y67gCq5yLeAkBcZx7ymeQXxvkiWQtzvCHf3EpzBrSQC0h6o5ZPrG73c8icsc9y4jqI0tknVPvWWHT1vGfHc1reRB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>
          <a:blip r:embed="rId4"/>
          <a:srcRect t="16854" b="18323"/>
          <a:stretch>
            <a:fillRect/>
          </a:stretch>
        </p:blipFill>
        <p:spPr bwMode="auto">
          <a:xfrm>
            <a:off x="500034" y="1071546"/>
            <a:ext cx="7958009" cy="3868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507207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Международная военно-патриотическая акция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«Эстафета Победы» Пограничного управления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ФСБ России по Смоленской области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Intel\Desktop\для доклада\День Юнармейца.jpg"/>
          <p:cNvPicPr>
            <a:picLocks noChangeAspect="1" noChangeArrowheads="1"/>
          </p:cNvPicPr>
          <p:nvPr/>
        </p:nvPicPr>
        <p:blipFill>
          <a:blip r:embed="rId4"/>
          <a:srcRect t="3905" b="3656"/>
          <a:stretch>
            <a:fillRect/>
          </a:stretch>
        </p:blipFill>
        <p:spPr bwMode="auto">
          <a:xfrm>
            <a:off x="928662" y="571480"/>
            <a:ext cx="7000924" cy="4779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557214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Форум юнармейцев «Время выбирает нас»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Intel\Desktop\для доклада\Зарница 2.0.jpg"/>
          <p:cNvPicPr>
            <a:picLocks noChangeAspect="1" noChangeArrowheads="1"/>
          </p:cNvPicPr>
          <p:nvPr/>
        </p:nvPicPr>
        <p:blipFill>
          <a:blip r:embed="rId4"/>
          <a:srcRect l="2363" t="24657" b="12329"/>
          <a:stretch>
            <a:fillRect/>
          </a:stretch>
        </p:blipFill>
        <p:spPr bwMode="auto">
          <a:xfrm>
            <a:off x="714348" y="928670"/>
            <a:ext cx="7429520" cy="359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464344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Муниципальный этап военно-патриотический игры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«Зарница 2.0»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" descr="C:\Users\Intel\Desktop\для доклада\Музей Красноокт. СШ.jpg"/>
          <p:cNvPicPr>
            <a:picLocks noChangeAspect="1" noChangeArrowheads="1"/>
          </p:cNvPicPr>
          <p:nvPr/>
        </p:nvPicPr>
        <p:blipFill>
          <a:blip r:embed="rId4"/>
          <a:srcRect t="26562"/>
          <a:stretch>
            <a:fillRect/>
          </a:stretch>
        </p:blipFill>
        <p:spPr bwMode="auto">
          <a:xfrm>
            <a:off x="285720" y="1000108"/>
            <a:ext cx="400389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Intel\Desktop\для доклада\-5296328849820350122_121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642918"/>
            <a:ext cx="3286148" cy="4573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528638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Региональный этап Всероссийского фестиваля музейных экспозиций образовательных организаций «Без срока давности» 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82.userapi.com/s/v1/ig2/a-6NQ4oYCHrpOeflXn9jP85-UnoT3E7f7UGYZZRVLEOIBoEzhvEIJqIwMBjLHbMU7mQ-4FfjfMN9dOwzDu_DT_WY.jpg?quality=96&amp;as=32x57,48x85,72x128,108x192,160x284,240x427,360x640,480x853,540x960,640x1138,720x1280,1080x1920&amp;from=bu&amp;cs=1080x0"/>
          <p:cNvPicPr>
            <a:picLocks noChangeAspect="1" noChangeArrowheads="1"/>
          </p:cNvPicPr>
          <p:nvPr/>
        </p:nvPicPr>
        <p:blipFill>
          <a:blip r:embed="rId4"/>
          <a:srcRect l="3700" t="2775" r="2559" b="50740"/>
          <a:stretch>
            <a:fillRect/>
          </a:stretch>
        </p:blipFill>
        <p:spPr bwMode="auto">
          <a:xfrm>
            <a:off x="428596" y="1071546"/>
            <a:ext cx="3646536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https://sun9-82.userapi.com/s/v1/ig2/a-6NQ4oYCHrpOeflXn9jP85-UnoT3E7f7UGYZZRVLEOIBoEzhvEIJqIwMBjLHbMU7mQ-4FfjfMN9dOwzDu_DT_WY.jpg?quality=96&amp;as=32x57,48x85,72x128,108x192,160x284,240x427,360x640,480x853,540x960,640x1138,720x1280,1080x1920&amp;from=bu&amp;cs=1080x0"/>
          <p:cNvPicPr>
            <a:picLocks noChangeAspect="1" noChangeArrowheads="1"/>
          </p:cNvPicPr>
          <p:nvPr/>
        </p:nvPicPr>
        <p:blipFill>
          <a:blip r:embed="rId4"/>
          <a:srcRect l="945" t="51028" r="1724" b="5386"/>
          <a:stretch>
            <a:fillRect/>
          </a:stretch>
        </p:blipFill>
        <p:spPr bwMode="auto">
          <a:xfrm>
            <a:off x="4500562" y="1071546"/>
            <a:ext cx="3823807" cy="3161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471488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Шумячский муниципальный Волонтёрский штаб занял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место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конкурсе на лучший муниципальный штаб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Intel\Desktop\для доклада\1kRT-1TmlBXCuaft5deA5D5SmMfmNc6ln2rGFORsP7audbodh8JhlRzdl1u_P_BqA0gm4ghRxcFpEe0BKDCfxF_8.jpg"/>
          <p:cNvPicPr>
            <a:picLocks noChangeAspect="1" noChangeArrowheads="1"/>
          </p:cNvPicPr>
          <p:nvPr/>
        </p:nvPicPr>
        <p:blipFill>
          <a:blip r:embed="rId4" cstate="print"/>
          <a:srcRect t="4133" b="7692"/>
          <a:stretch>
            <a:fillRect/>
          </a:stretch>
        </p:blipFill>
        <p:spPr bwMode="auto">
          <a:xfrm>
            <a:off x="285720" y="1285860"/>
            <a:ext cx="4480386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https://sun9-50.userapi.com/s/v1/ig2/B3cACM74lJCg-6aTzfEoVuCJyz7oV1ys5JVXFMpYdP1NZ6LnMRO34k3gE28JEW5n8NvmvoxFyF00221-SYcV3uRd.jpg?quality=95&amp;as=32x46,48x69,72x104,108x156,160x231,240x346,360x519,480x693,540x779,640x924,720x1039,887x1280&amp;from=bu&amp;cs=887x0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929190" y="714356"/>
            <a:ext cx="2970243" cy="4286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785786" y="5143512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Награждение победителей и призёров Всероссийского конкурса «Молодость XXI века – Победителям»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205837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37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CD2E8529-0E38-48DB-8155-370D92F543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334" t="50000" r="13025" b="3481"/>
          <a:stretch/>
        </p:blipFill>
        <p:spPr>
          <a:xfrm>
            <a:off x="4608257" y="4602379"/>
            <a:ext cx="3794683" cy="19210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9534C60-40E5-4323-8C89-1828407B5D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886" t="34078" r="13572" b="14303"/>
          <a:stretch/>
        </p:blipFill>
        <p:spPr>
          <a:xfrm>
            <a:off x="2411760" y="2368841"/>
            <a:ext cx="3530494" cy="204397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F1B4266E-B1B9-41E8-9389-40720A5526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685" t="16374" r="14484" b="32076"/>
          <a:stretch/>
        </p:blipFill>
        <p:spPr>
          <a:xfrm>
            <a:off x="345261" y="145022"/>
            <a:ext cx="3636284" cy="20936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4201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4FB409E-E55F-43F8-9E29-391660B19F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77" y="332656"/>
            <a:ext cx="3707904" cy="27809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16813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39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8" name="AutoShape 4" descr="https://sun9-55.userapi.com/s/v1/if2/57baiB7scwxQUl4Zzcc7lZ6aNK-L83M7lHqK-LbVO9RoTtelf33RbWOHG6TRDLRGrOOG__XGG8cKaa192-KVlere.jpg?quality=95&amp;as=32x21,48x32,72x48,108x72,160x107,240x160,360x240,480x320,540x360,640x426,720x480,1080x720,1280x853&amp;from=bu&amp;cs=128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70" name="Picture 6" descr="https://sun9-55.userapi.com/s/v1/if2/57baiB7scwxQUl4Zzcc7lZ6aNK-L83M7lHqK-LbVO9RoTtelf33RbWOHG6TRDLRGrOOG__XGG8cKaa192-KVlere.jpg?quality=95&amp;as=32x21,48x32,72x48,108x72,160x107,240x160,360x240,480x320,540x360,640x426,720x480,1080x720,1280x853&amp;from=bu&amp;cs=1280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786190"/>
            <a:ext cx="3781477" cy="2520000"/>
          </a:xfrm>
          <a:prstGeom prst="rect">
            <a:avLst/>
          </a:prstGeom>
          <a:noFill/>
        </p:spPr>
      </p:pic>
      <p:pic>
        <p:nvPicPr>
          <p:cNvPr id="36872" name="Picture 8" descr="https://sun9-20.userapi.com/s/v1/if2/w968Ir2fI_pbzvh1TFA1ti9SXjL9zE193LYjXV9lwKnGxnKnSf5CR8G1o235aEd_loUrr9LFCQHevDbwe3Q9gDMq.jpg?quality=95&amp;as=32x24,48x36,72x54,108x81,160x120,240x180,360x270,480x360,540x405,640x480,720x540,1080x810,1280x960&amp;from=bu&amp;cs=1280x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1000108"/>
            <a:ext cx="3360000" cy="2520000"/>
          </a:xfrm>
          <a:prstGeom prst="rect">
            <a:avLst/>
          </a:prstGeom>
          <a:noFill/>
        </p:spPr>
      </p:pic>
      <p:pic>
        <p:nvPicPr>
          <p:cNvPr id="3" name="Picture 2" descr="https://sun9-56.userapi.com/s/v1/if2/iJs8zAz3kU-_KYA-W4FdOVxCaz-U38nh46Avmt-OCnQhcTXnW7Wd83Lnr6TiUsL2VFSyZ4oPhq40x1tdIUWmEGsz.jpg?quality=95&amp;as=32x18,48x27,72x41,108x61,160x90,240x135,360x203,480x270,540x304,640x360,720x405,1000x563&amp;from=bu&amp;cs=1000x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071546"/>
            <a:ext cx="4476020" cy="25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72504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484703F-8940-44D1-91F4-A6238DFE28B3}"/>
              </a:ext>
            </a:extLst>
          </p:cNvPr>
          <p:cNvSpPr/>
          <p:nvPr/>
        </p:nvSpPr>
        <p:spPr>
          <a:xfrm>
            <a:off x="1979712" y="-25403"/>
            <a:ext cx="4401205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национальные проекты на 2025-2030 годы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BCF0A23A-F326-46EA-AE8F-B2A132CB731A}"/>
              </a:ext>
            </a:extLst>
          </p:cNvPr>
          <p:cNvSpPr/>
          <p:nvPr/>
        </p:nvSpPr>
        <p:spPr>
          <a:xfrm>
            <a:off x="535577" y="952464"/>
            <a:ext cx="3981366" cy="492480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национальный проект «Молодежь и дети»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становление и развитие поколения российских граждан, патриотически настроенного, высоконравственного и ответственного, способного обеспечить суверенитет, конкурентоспособность и дальнейшее развитие России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ПРОЕКТЫ: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Россия страна возможностей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Мы вместе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 » мир»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лучшее детям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Ведущие школы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 и наставники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сети современных кампусов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Университеты для поколения лидеров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Профессионалитет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7FA94C41-C156-4981-8056-70CA4F6D20EF}"/>
              </a:ext>
            </a:extLst>
          </p:cNvPr>
          <p:cNvSpPr/>
          <p:nvPr/>
        </p:nvSpPr>
        <p:spPr>
          <a:xfrm>
            <a:off x="5364088" y="952464"/>
            <a:ext cx="2940649" cy="274375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национальный проект «Кадры»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удовлетворение потребности экономики в кадрах на основе дополнительного вовлечений в занятость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ПРОЕКТЫ: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рынком труда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Образование д ля рынка труда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Активные меры содействия занятости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 труде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ADA6CD16-0072-4899-A08A-33F4E7FD1A80}"/>
              </a:ext>
            </a:extLst>
          </p:cNvPr>
          <p:cNvSpPr/>
          <p:nvPr/>
        </p:nvSpPr>
        <p:spPr>
          <a:xfrm>
            <a:off x="5372492" y="3933056"/>
            <a:ext cx="2652617" cy="24232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национальный проект «Семья»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увеличение числа семей с детьми, в том числе многодетных, укрепление семейных ценностей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ФЕДЕРАЛЬНЫЕ ПРОЕКТЫ: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семьи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Многодетная семья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Охрана материнства и детства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Старшее поколение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Семейные ценности и инфраструктура культуры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49377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40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 descr="https://sun9-33.userapi.com/s/v1/if2/NAFOq-8l5byXpSw_mHIkEZDlDxiANFVwbVjTY3sgvxGkcreqnJALrQ033kEOt7PaYbr394D6_96ZUxQ3PEwTVyr9.jpg?quality=95&amp;as=32x30,48x45,72x68,108x102,160x151,240x227,360x341,480x454,540x511,640x606,720x682,1080x1022,1183x1120&amp;from=bu&amp;cs=1183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85727"/>
            <a:ext cx="3115621" cy="2949701"/>
          </a:xfrm>
          <a:prstGeom prst="rect">
            <a:avLst/>
          </a:prstGeom>
          <a:noFill/>
        </p:spPr>
      </p:pic>
      <p:pic>
        <p:nvPicPr>
          <p:cNvPr id="35844" name="Picture 4" descr="https://sun9-59.userapi.com/s/v1/if2/nQBfIh_26exch_5_UWsdKX39ZKNdhwWeqFr0kuiwNbrOajyamhUHdF0eIO3D4yeMTqjKs2Ms4g7MIaLAv2uPhUUi.jpg?quality=95&amp;as=32x24,48x36,72x54,108x81,160x120,240x180,360x270,480x360,540x405,640x480,720x540,992x744&amp;from=bu&amp;cs=992x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85728"/>
            <a:ext cx="3905245" cy="2928934"/>
          </a:xfrm>
          <a:prstGeom prst="rect">
            <a:avLst/>
          </a:prstGeom>
          <a:noFill/>
        </p:spPr>
      </p:pic>
      <p:pic>
        <p:nvPicPr>
          <p:cNvPr id="35846" name="Picture 6" descr="https://sun9-80.userapi.com/s/v1/if2/F9H7sHSGe2IrMUIFj0ujaoAayrKsGmxJxSgwiFwmi8t_mUECneRw67mqH-LfoT21bOCqLRxdg_LLQEXozXmSCtv2.jpg?quality=95&amp;as=32x24,48x36,72x54,108x81,160x120,240x180,360x270,480x360,540x405,640x481,720x541,1080x811,1156x868&amp;from=bu&amp;cs=1156x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3786190"/>
            <a:ext cx="3356129" cy="2520000"/>
          </a:xfrm>
          <a:prstGeom prst="rect">
            <a:avLst/>
          </a:prstGeom>
          <a:noFill/>
        </p:spPr>
      </p:pic>
      <p:pic>
        <p:nvPicPr>
          <p:cNvPr id="35848" name="Picture 8" descr="https://sun9-51.userapi.com/s/v1/if2/8uxazRbqdCuZV1DsMAVu6Wn_OwHU2ZWqR40aPJMU_kgfmrl9oX0tieRV62fcO_9gv6FkRw8KainwWGt6r-8xE8-J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3786190"/>
            <a:ext cx="3361499" cy="2521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97796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1" name="Picture 1" descr="C:\Users\Intel\Documents\ФОТО\Спорт\2024\Кросс\IMG_20240920_113950_855@1269478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7943">
            <a:off x="272920" y="222796"/>
            <a:ext cx="2244349" cy="1683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2" name="Picture 2" descr="C:\Users\Intel\Documents\ФОТО\Спорт\2024\Шашки\IMG_20241217_103959_791@-13880019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214290"/>
            <a:ext cx="1942980" cy="1457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3" name="Picture 3" descr="C:\Users\Intel\Documents\ФОТО\Спорт\2025\Теннис и Шахматы\IMG_20250317_115159_7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8246">
            <a:off x="6848030" y="84138"/>
            <a:ext cx="2007429" cy="1505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4" name="Picture 4" descr="C:\Users\Intel\Documents\ФОТО\2025\Живая классика\IMG_20250311_122604_029.jpg"/>
          <p:cNvPicPr>
            <a:picLocks noChangeAspect="1" noChangeArrowheads="1"/>
          </p:cNvPicPr>
          <p:nvPr/>
        </p:nvPicPr>
        <p:blipFill>
          <a:blip r:embed="rId6" cstate="print"/>
          <a:srcRect l="4649" t="20662" r="14771" b="7023"/>
          <a:stretch>
            <a:fillRect/>
          </a:stretch>
        </p:blipFill>
        <p:spPr bwMode="auto">
          <a:xfrm rot="188824">
            <a:off x="256059" y="2063754"/>
            <a:ext cx="2357454" cy="158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5" name="Picture 5" descr="C:\Users\Intel\Documents\ФОТО\2025\Открытие Года Защитника\IMG_20250223_183609_922.jpg"/>
          <p:cNvPicPr>
            <a:picLocks noChangeAspect="1" noChangeArrowheads="1"/>
          </p:cNvPicPr>
          <p:nvPr/>
        </p:nvPicPr>
        <p:blipFill>
          <a:blip r:embed="rId7" cstate="print"/>
          <a:srcRect l="12106" t="26413" r="20761"/>
          <a:stretch>
            <a:fillRect/>
          </a:stretch>
        </p:blipFill>
        <p:spPr bwMode="auto">
          <a:xfrm>
            <a:off x="2714612" y="2214554"/>
            <a:ext cx="2428892" cy="1996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6" name="Picture 6" descr="C:\Users\Intel\Documents\ФОТО\2025\Зарница 2.0\vaOrvO-VyA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1327006">
            <a:off x="4700191" y="363250"/>
            <a:ext cx="2014510" cy="1510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7" name="Picture 7" descr="C:\Users\Intel\Documents\ФОТО\2025\9 мая Мастер-классы\100002366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326234">
            <a:off x="6982321" y="1858144"/>
            <a:ext cx="1871561" cy="1403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8" name="Picture 8" descr="C:\Users\Intel\Documents\Сайт\2025\КОНКУРСЫ\Новогодние сем. чтения. Ж.К\MyCollages (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367897">
            <a:off x="270548" y="3934196"/>
            <a:ext cx="2328844" cy="1746633"/>
          </a:xfrm>
          <a:prstGeom prst="rect">
            <a:avLst/>
          </a:prstGeom>
          <a:noFill/>
        </p:spPr>
      </p:pic>
      <p:pic>
        <p:nvPicPr>
          <p:cNvPr id="40969" name="Picture 9" descr="C:\Users\Intel\Documents\Сайт\2024\Форум добровольчества\2ZYUPTyNb4g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24122">
            <a:off x="2844230" y="4515522"/>
            <a:ext cx="1897817" cy="1325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70" name="Picture 10" descr="C:\Users\Intel\Documents\Сайт\2025\Чистый берег\-5332339754005558095_12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1325744">
            <a:off x="4917150" y="4581715"/>
            <a:ext cx="2099243" cy="1574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71" name="Picture 11" descr="C:\Users\Intel\Documents\Сайт\2025\День юнармейца\EHO8zemGMcVLRd0RaL71DQ43E4FeA14cexPUoO11E34dw7ouSr8Ue_y7nAlPi7R_yctdx5Pxe0IDytp6ir7PM4Ze.jpg"/>
          <p:cNvPicPr>
            <a:picLocks noChangeAspect="1" noChangeArrowheads="1"/>
          </p:cNvPicPr>
          <p:nvPr/>
        </p:nvPicPr>
        <p:blipFill>
          <a:blip r:embed="rId13" cstate="print"/>
          <a:srcRect l="6889" r="5281"/>
          <a:stretch>
            <a:fillRect/>
          </a:stretch>
        </p:blipFill>
        <p:spPr bwMode="auto">
          <a:xfrm rot="238968">
            <a:off x="6989689" y="4206347"/>
            <a:ext cx="1875680" cy="1799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72" name="Picture 12" descr="C:\Users\Intel\Documents\Сайт\2025\19 мая\Добро урок\Screenshot_20250521-095416.jpg"/>
          <p:cNvPicPr>
            <a:picLocks noChangeAspect="1" noChangeArrowheads="1"/>
          </p:cNvPicPr>
          <p:nvPr/>
        </p:nvPicPr>
        <p:blipFill>
          <a:blip r:embed="rId14" cstate="print"/>
          <a:srcRect r="20387"/>
          <a:stretch>
            <a:fillRect/>
          </a:stretch>
        </p:blipFill>
        <p:spPr bwMode="auto">
          <a:xfrm rot="541515">
            <a:off x="5109828" y="2587299"/>
            <a:ext cx="2143140" cy="1561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" descr="C:\Users\Intel\Desktop\для доклада\Гагарински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642918"/>
            <a:ext cx="7837304" cy="52228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0" y="592933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Лауреаты муниципальной премии имени Ю.А. Гагарина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35139" t="15625" r="36310" b="21875"/>
          <a:stretch>
            <a:fillRect/>
          </a:stretch>
        </p:blipFill>
        <p:spPr bwMode="auto">
          <a:xfrm>
            <a:off x="285720" y="357166"/>
            <a:ext cx="4063036" cy="500066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 l="34627" t="16797" r="36273" b="16797"/>
          <a:stretch>
            <a:fillRect/>
          </a:stretch>
        </p:blipFill>
        <p:spPr bwMode="auto">
          <a:xfrm>
            <a:off x="4817831" y="357166"/>
            <a:ext cx="3897573" cy="500066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 l="35139" t="15625" r="36310" b="12109"/>
          <a:stretch>
            <a:fillRect/>
          </a:stretch>
        </p:blipFill>
        <p:spPr bwMode="auto">
          <a:xfrm>
            <a:off x="428596" y="285728"/>
            <a:ext cx="3714776" cy="528641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/>
          <a:srcRect l="35176" t="22656" r="36273" b="8984"/>
          <a:stretch>
            <a:fillRect/>
          </a:stretch>
        </p:blipFill>
        <p:spPr bwMode="auto">
          <a:xfrm>
            <a:off x="4429124" y="285728"/>
            <a:ext cx="3714776" cy="500066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6"/>
          <a:srcRect l="35176" t="19726" r="36273" b="62695"/>
          <a:stretch>
            <a:fillRect/>
          </a:stretch>
        </p:blipFill>
        <p:spPr bwMode="auto">
          <a:xfrm>
            <a:off x="4429124" y="4929198"/>
            <a:ext cx="3714776" cy="128588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/>
          <a:srcRect l="23060" t="16601" r="23133" b="16016"/>
          <a:stretch>
            <a:fillRect/>
          </a:stretch>
        </p:blipFill>
        <p:spPr bwMode="auto">
          <a:xfrm>
            <a:off x="357158" y="214290"/>
            <a:ext cx="4857784" cy="3420276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 l="22547" t="15820" r="23060" b="15820"/>
          <a:stretch>
            <a:fillRect/>
          </a:stretch>
        </p:blipFill>
        <p:spPr bwMode="auto">
          <a:xfrm>
            <a:off x="4000496" y="3214686"/>
            <a:ext cx="4857784" cy="343249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 l="35139" t="15625" r="35761" b="11132"/>
          <a:stretch>
            <a:fillRect/>
          </a:stretch>
        </p:blipFill>
        <p:spPr bwMode="auto">
          <a:xfrm>
            <a:off x="428596" y="142852"/>
            <a:ext cx="3786214" cy="53578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 l="35139" t="15625" r="35761" b="11132"/>
          <a:stretch>
            <a:fillRect/>
          </a:stretch>
        </p:blipFill>
        <p:spPr bwMode="auto">
          <a:xfrm>
            <a:off x="4857752" y="142852"/>
            <a:ext cx="3786214" cy="53578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un9-73.userapi.com/s/v1/if2/lTA1EhLzF5UvaguQlE8mMMoyv5IBmvymS91dbFQR-g2XnQQbYd_frmeGvcG2vB8CDrnA6HJmSV7wZlJ91SqGQXxs.jpg?quality=95&amp;as=32x24,48x36,72x54,108x81,160x120,240x180,360x270,480x360,540x405,640x480,720x540,1080x810,1280x960&amp;from=bu&amp;cs=1280x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071546"/>
            <a:ext cx="4638073" cy="3478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s://sun9-32.userapi.com/s/v1/if2/KVvZ1Cdx3rCbCLuT3vMCxqIvmYJjTmZhA0r6RcnvouUU6rHsJIQ0oyBFEjv2yDPo_jumuGKjn67xv77ZUzaDmRXb.jpg?quality=95&amp;as=32x24,48x36,72x54,108x81,160x120,240x180,360x270,480x360,540x405,640x480,720x540,1080x810,1280x960&amp;from=bu&amp;cs=1280x0"/>
          <p:cNvPicPr>
            <a:picLocks noChangeAspect="1" noChangeArrowheads="1"/>
          </p:cNvPicPr>
          <p:nvPr/>
        </p:nvPicPr>
        <p:blipFill>
          <a:blip r:embed="rId5" cstate="print"/>
          <a:srcRect r="18860"/>
          <a:stretch>
            <a:fillRect/>
          </a:stretch>
        </p:blipFill>
        <p:spPr bwMode="auto">
          <a:xfrm>
            <a:off x="5072066" y="1071546"/>
            <a:ext cx="3941581" cy="3643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471488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Региональный этап Всероссийских спортивных соревнований «Президентские состязания»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48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DE2E800-C696-4E90-BB09-DCA6DF8AAF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62" y="1213282"/>
            <a:ext cx="3719452" cy="371945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8A6E81E2-6615-41ED-8D0E-86199AE75D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" y="65940"/>
            <a:ext cx="3532367" cy="353236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288B0C86-0E6B-4F20-8AE5-3C0A67B76B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" y="3833997"/>
            <a:ext cx="3796285" cy="28234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097078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/>
          <a:srcRect l="26354" t="23438" r="25329" b="16015"/>
          <a:stretch>
            <a:fillRect/>
          </a:stretch>
        </p:blipFill>
        <p:spPr bwMode="auto">
          <a:xfrm>
            <a:off x="214282" y="214290"/>
            <a:ext cx="4664210" cy="328614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5"/>
          <a:srcRect l="25805" t="23437" r="25329" b="15039"/>
          <a:stretch>
            <a:fillRect/>
          </a:stretch>
        </p:blipFill>
        <p:spPr bwMode="auto">
          <a:xfrm>
            <a:off x="4357686" y="2357430"/>
            <a:ext cx="4500594" cy="318581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4280ECB4-8EC1-45C4-BE6D-7AADA3E90132}"/>
              </a:ext>
            </a:extLst>
          </p:cNvPr>
          <p:cNvSpPr/>
          <p:nvPr/>
        </p:nvSpPr>
        <p:spPr>
          <a:xfrm>
            <a:off x="458908" y="1410117"/>
            <a:ext cx="3406217" cy="370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региональных составляющих</a:t>
            </a:r>
          </a:p>
          <a:p>
            <a:pPr algn="ctr">
              <a:lnSpc>
                <a:spcPct val="107000"/>
              </a:lnSpc>
              <a:spcAft>
                <a:spcPts val="600"/>
              </a:spcAf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федеральных проектов национального проекта «Образование»: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«Современная школа»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«Успех каждого ребенка»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«Цифровав образовательная среда»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«Социальная активность»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«Патриотическое воспитание граждан Российской Федерации»</a:t>
            </a:r>
          </a:p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«Развитие системы поддержки молодежи («Молодежь России»)»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B0D312C-FAA6-4B3E-9CCC-F40ECA65557E}"/>
              </a:ext>
            </a:extLst>
          </p:cNvPr>
          <p:cNvSpPr/>
          <p:nvPr/>
        </p:nvSpPr>
        <p:spPr>
          <a:xfrm>
            <a:off x="1981200" y="208536"/>
            <a:ext cx="4572000" cy="6719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Региональные проекты Национального проекта «Образование»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="" xmlns:a16="http://schemas.microsoft.com/office/drawing/2014/main" id="{86F00F1C-4C42-4F3F-9D28-98664F7247ED}"/>
              </a:ext>
            </a:extLst>
          </p:cNvPr>
          <p:cNvSpPr/>
          <p:nvPr/>
        </p:nvSpPr>
        <p:spPr>
          <a:xfrm>
            <a:off x="4240499" y="1286327"/>
            <a:ext cx="2160255" cy="11808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5 </a:t>
            </a:r>
          </a:p>
          <a:p>
            <a:pPr algn="ctr"/>
            <a:r>
              <a:rPr lang="ru-RU" sz="1400" dirty="0"/>
              <a:t>ТОЧЕК РОСТА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59E0A022-6825-4954-B80F-317BE656DFB7}"/>
              </a:ext>
            </a:extLst>
          </p:cNvPr>
          <p:cNvSpPr/>
          <p:nvPr/>
        </p:nvSpPr>
        <p:spPr>
          <a:xfrm>
            <a:off x="6695484" y="1322301"/>
            <a:ext cx="2160255" cy="11808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4школы оснащены в рамках проекта </a:t>
            </a: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«Цифровая образовательная среда»</a:t>
            </a:r>
            <a:endParaRPr lang="ru-RU" sz="1400" dirty="0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="" xmlns:a16="http://schemas.microsoft.com/office/drawing/2014/main" id="{73B9D461-BDE8-4C54-98C7-8CBEB46F8997}"/>
              </a:ext>
            </a:extLst>
          </p:cNvPr>
          <p:cNvSpPr/>
          <p:nvPr/>
        </p:nvSpPr>
        <p:spPr>
          <a:xfrm>
            <a:off x="4063835" y="3093042"/>
            <a:ext cx="2160255" cy="11808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4</a:t>
            </a:r>
          </a:p>
          <a:p>
            <a:pPr algn="ctr"/>
            <a:r>
              <a:rPr lang="ru-RU" sz="1400" dirty="0"/>
              <a:t>Советника по воспитанию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="" xmlns:a16="http://schemas.microsoft.com/office/drawing/2014/main" id="{6538B3C7-DAF7-404D-85C4-D50E91FB85F0}"/>
              </a:ext>
            </a:extLst>
          </p:cNvPr>
          <p:cNvSpPr/>
          <p:nvPr/>
        </p:nvSpPr>
        <p:spPr>
          <a:xfrm>
            <a:off x="6621509" y="3113911"/>
            <a:ext cx="2160255" cy="11808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100% педагогов прошли повышение квалификации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="" xmlns:a16="http://schemas.microsoft.com/office/drawing/2014/main" id="{0255A2B9-CB48-435B-B189-5C3DEE74E895}"/>
              </a:ext>
            </a:extLst>
          </p:cNvPr>
          <p:cNvSpPr/>
          <p:nvPr/>
        </p:nvSpPr>
        <p:spPr>
          <a:xfrm>
            <a:off x="5154065" y="4729577"/>
            <a:ext cx="2160255" cy="11808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/>
              <a:t>Все здания школ оснащены государственными символами Российской Федерации</a:t>
            </a:r>
          </a:p>
        </p:txBody>
      </p:sp>
    </p:spTree>
    <p:extLst>
      <p:ext uri="{BB962C8B-B14F-4D97-AF65-F5344CB8AC3E}">
        <p14:creationId xmlns="" xmlns:p14="http://schemas.microsoft.com/office/powerpoint/2010/main" val="11387749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sun9-86.userapi.com/s/v1/ig2/wUcX-MS-HNvN-vDM4jgILmmAscXf0vlorbxKR4kONfm-6jDyipsI4EBHj04YipKXlc8nq42arZsLHLEOKhXHrsfX.jpg?quality=95&amp;as=32x43,48x64,72x96,108x144,160x213,240x320,360x480,480x640,540x720,640x853,720x960,960x1280&amp;from=bu&amp;cs=960x0"/>
          <p:cNvPicPr>
            <a:picLocks noChangeAspect="1" noChangeArrowheads="1"/>
          </p:cNvPicPr>
          <p:nvPr/>
        </p:nvPicPr>
        <p:blipFill>
          <a:blip r:embed="rId4" cstate="print"/>
          <a:srcRect b="26087"/>
          <a:stretch>
            <a:fillRect/>
          </a:stretch>
        </p:blipFill>
        <p:spPr bwMode="auto">
          <a:xfrm>
            <a:off x="214282" y="357166"/>
            <a:ext cx="3041336" cy="2997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s://sun9-31.userapi.com/s/v1/ig2/9TiTDOFcp_ygJI7WlA_v79-Ki43TTdEHZFji58BSbaN2hHORhpU9U3G0cMOh8kKQ6mnhiRlHGuRxfEkCWfVBFNQL.jpg?quality=96&amp;as=32x43,48x64,72x96,108x144,160x213,240x320,360x480,480x640,540x720,640x853,720x960,960x1280&amp;from=bu&amp;u=216X2Qz2E1MXGSjm9xPU3GG_DQphmXox3kqjOrnHBX8&amp;cs=960x0"/>
          <p:cNvPicPr>
            <a:picLocks noChangeAspect="1" noChangeArrowheads="1"/>
          </p:cNvPicPr>
          <p:nvPr/>
        </p:nvPicPr>
        <p:blipFill>
          <a:blip r:embed="rId5" cstate="print"/>
          <a:srcRect t="12267"/>
          <a:stretch>
            <a:fillRect/>
          </a:stretch>
        </p:blipFill>
        <p:spPr bwMode="auto">
          <a:xfrm>
            <a:off x="3357554" y="357166"/>
            <a:ext cx="2620535" cy="3065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8" descr="https://sun9-11.userapi.com/s/v1/ig2/BVArbDGxUszJNdKBK6nHqc9hPugoczVhXZal80P6QFKaM1lYOp9f-VBPQhUjwtGTJ57rU17ciNKiv-zIVG_AC_1S.jpg?quality=95&amp;as=32x43,48x64,72x96,108x144,160x213,240x320,360x480,480x640,540x720,640x853,720x960,1080x1440,1280x1707,1440x1920,1920x2560&amp;from=bu&amp;cs=1280x0"/>
          <p:cNvPicPr>
            <a:picLocks noChangeAspect="1" noChangeArrowheads="1"/>
          </p:cNvPicPr>
          <p:nvPr/>
        </p:nvPicPr>
        <p:blipFill>
          <a:blip r:embed="rId6" cstate="print"/>
          <a:srcRect t="10718"/>
          <a:stretch>
            <a:fillRect/>
          </a:stretch>
        </p:blipFill>
        <p:spPr bwMode="auto">
          <a:xfrm>
            <a:off x="6286512" y="357166"/>
            <a:ext cx="2500330" cy="297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https://sun9-71.userapi.com/s/v1/if2/ZeIn9vQIsqKqfx241sHSFvBz6NqOM2ssjGAIDWSQhSlSuYdZnWg75m6YuIAYWts6_G2LwLdpqggvVn8VuoWAYHBk.jpg?quality=95&amp;as=32x21,48x32,72x48,108x72,160x107,240x160,360x240,480x320,540x360,640x427,720x480,1080x720,1280x853,1440x960,2560x1707&amp;from=bu&amp;cs=1280x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429000"/>
            <a:ext cx="4143372" cy="2761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-5296296659040467911_121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596" y="3571876"/>
            <a:ext cx="3857620" cy="2567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51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1BC6AE6-18EB-43AC-9DBC-9FF512B6020D}"/>
              </a:ext>
            </a:extLst>
          </p:cNvPr>
          <p:cNvSpPr/>
          <p:nvPr/>
        </p:nvSpPr>
        <p:spPr>
          <a:xfrm>
            <a:off x="640852" y="378242"/>
            <a:ext cx="7351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 1 января 2025 года для молодых педагогов, устроившихся в образовательные организации до 5000 рублей увеличена сумма пособия, соответственно до 6000 рублей – получившим диплом с отличием</a:t>
            </a:r>
            <a:endParaRPr lang="ru-RU" sz="24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="" xmlns:a16="http://schemas.microsoft.com/office/drawing/2014/main" id="{ED93609E-C667-420F-9FA4-611FC6563F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8064891"/>
              </p:ext>
            </p:extLst>
          </p:nvPr>
        </p:nvGraphicFramePr>
        <p:xfrm>
          <a:off x="820872" y="3429000"/>
          <a:ext cx="6991488" cy="28892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64874">
                  <a:extLst>
                    <a:ext uri="{9D8B030D-6E8A-4147-A177-3AD203B41FA5}">
                      <a16:colId xmlns="" xmlns:a16="http://schemas.microsoft.com/office/drawing/2014/main" val="889533864"/>
                    </a:ext>
                  </a:extLst>
                </a:gridCol>
                <a:gridCol w="1164874">
                  <a:extLst>
                    <a:ext uri="{9D8B030D-6E8A-4147-A177-3AD203B41FA5}">
                      <a16:colId xmlns="" xmlns:a16="http://schemas.microsoft.com/office/drawing/2014/main" val="1226004343"/>
                    </a:ext>
                  </a:extLst>
                </a:gridCol>
                <a:gridCol w="1164874">
                  <a:extLst>
                    <a:ext uri="{9D8B030D-6E8A-4147-A177-3AD203B41FA5}">
                      <a16:colId xmlns="" xmlns:a16="http://schemas.microsoft.com/office/drawing/2014/main" val="4194271265"/>
                    </a:ext>
                  </a:extLst>
                </a:gridCol>
                <a:gridCol w="1165622">
                  <a:extLst>
                    <a:ext uri="{9D8B030D-6E8A-4147-A177-3AD203B41FA5}">
                      <a16:colId xmlns="" xmlns:a16="http://schemas.microsoft.com/office/drawing/2014/main" val="1827815660"/>
                    </a:ext>
                  </a:extLst>
                </a:gridCol>
                <a:gridCol w="1165622">
                  <a:extLst>
                    <a:ext uri="{9D8B030D-6E8A-4147-A177-3AD203B41FA5}">
                      <a16:colId xmlns="" xmlns:a16="http://schemas.microsoft.com/office/drawing/2014/main" val="444499231"/>
                    </a:ext>
                  </a:extLst>
                </a:gridCol>
                <a:gridCol w="1165622">
                  <a:extLst>
                    <a:ext uri="{9D8B030D-6E8A-4147-A177-3AD203B41FA5}">
                      <a16:colId xmlns="" xmlns:a16="http://schemas.microsoft.com/office/drawing/2014/main" val="1209456602"/>
                    </a:ext>
                  </a:extLst>
                </a:gridCol>
              </a:tblGrid>
              <a:tr h="833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Всего педагогов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До 35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35 - 50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50 -60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60 +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61393009"/>
                  </a:ext>
                </a:extLst>
              </a:tr>
              <a:tr h="407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школы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85595524"/>
                  </a:ext>
                </a:extLst>
              </a:tr>
              <a:tr h="833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Детские сады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93451093"/>
                  </a:ext>
                </a:extLst>
              </a:tr>
              <a:tr h="407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ДДТ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42360884"/>
                  </a:ext>
                </a:extLst>
              </a:tr>
              <a:tr h="4073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Всего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125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7331046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F7BA2FA-AB69-4CCF-AB28-3CB2F74CB783}"/>
              </a:ext>
            </a:extLst>
          </p:cNvPr>
          <p:cNvSpPr/>
          <p:nvPr/>
        </p:nvSpPr>
        <p:spPr>
          <a:xfrm>
            <a:off x="467544" y="2161745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потребность в педагогических кадрах в округе на период до 2031 года составляет более 20 человек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7023944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686F2E7-2B9D-4372-B036-332E20A3748C}"/>
              </a:ext>
            </a:extLst>
          </p:cNvPr>
          <p:cNvSpPr/>
          <p:nvPr/>
        </p:nvSpPr>
        <p:spPr>
          <a:xfrm>
            <a:off x="834194" y="966209"/>
            <a:ext cx="6768752" cy="5154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В период с 2019 по 2023 год 6 человек заключили договора на целевое обучение.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В 2024 году заключено 5 договоров: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3 человека  - высшее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2 - среднее профессиональное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В 2025 году заключено 2 договора: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1 человек  - высшее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1 - среднее профессиональное образование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Вернулись работать в школы района: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2023 год – 1 человек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2024 год – 1 человек</a:t>
            </a:r>
            <a:endParaRPr lang="ru-RU" sz="2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517991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A163852-3544-48CC-B789-F7F1700AAB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5" y="260648"/>
            <a:ext cx="8962410" cy="63367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841600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Intel\Documents\Сайт\2025\Марафон Емельянова\1744198226933.jpg"/>
          <p:cNvPicPr>
            <a:picLocks noChangeAspect="1" noChangeArrowheads="1"/>
          </p:cNvPicPr>
          <p:nvPr/>
        </p:nvPicPr>
        <p:blipFill>
          <a:blip r:embed="rId5"/>
          <a:srcRect t="6993"/>
          <a:stretch>
            <a:fillRect/>
          </a:stretch>
        </p:blipFill>
        <p:spPr bwMode="auto">
          <a:xfrm>
            <a:off x="1214414" y="428604"/>
            <a:ext cx="6400797" cy="446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5072074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Социально-гуманитарная направленность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«Сохраняя традиции - создаем будущее»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55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" descr="C:\Users\Intel\Documents\Сайт\2025\Марафон Емельянова\1744198226933.jpg"/>
          <p:cNvPicPr>
            <a:picLocks noChangeAspect="1" noChangeArrowheads="1"/>
          </p:cNvPicPr>
          <p:nvPr/>
        </p:nvPicPr>
        <p:blipFill>
          <a:blip r:embed="rId5"/>
          <a:srcRect t="6993"/>
          <a:stretch>
            <a:fillRect/>
          </a:stretch>
        </p:blipFill>
        <p:spPr bwMode="auto">
          <a:xfrm>
            <a:off x="1214414" y="428604"/>
            <a:ext cx="6400797" cy="4464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42844" y="5072074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Должикова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Лариса Сергеевна, руководитель центра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«Точка роста» МБОУ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Шумячская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СШ им. В.Ф. Алешина»</a:t>
            </a:r>
          </a:p>
        </p:txBody>
      </p:sp>
      <p:pic>
        <p:nvPicPr>
          <p:cNvPr id="9" name="Picture 4" descr="https://sun9-82.userapi.com/s/v1/if2/VPV2KoSj-FI1yMTLUlFTqEZZHSsvE52kVQK-5txCArvR7RwFLumT2-AKeQQVHWEnchFlM5MBEXxM48m5hawZXnp_.jpg?quality=95&amp;as=32x24,48x36,72x54,108x81,160x120,240x180,360x270,480x360,540x405,640x480,720x540,1080x810,1280x960&amp;from=bu&amp;u=VNge1ReWPkXUFvYcOIWDs8dbed53zWuBY17uZWG8w7c&amp;cs=640x0"/>
          <p:cNvPicPr>
            <a:picLocks noChangeAspect="1" noChangeArrowheads="1"/>
          </p:cNvPicPr>
          <p:nvPr/>
        </p:nvPicPr>
        <p:blipFill>
          <a:blip r:embed="rId6"/>
          <a:srcRect t="29688"/>
          <a:stretch>
            <a:fillRect/>
          </a:stretch>
        </p:blipFill>
        <p:spPr bwMode="auto">
          <a:xfrm>
            <a:off x="1000100" y="928670"/>
            <a:ext cx="6885039" cy="3630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 l="36823" t="17773" r="36823" b="13867"/>
          <a:stretch>
            <a:fillRect/>
          </a:stretch>
        </p:blipFill>
        <p:spPr bwMode="auto">
          <a:xfrm>
            <a:off x="0" y="1357298"/>
            <a:ext cx="3000364" cy="437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 l="36786" t="17578" r="36859" b="14063"/>
          <a:stretch>
            <a:fillRect/>
          </a:stretch>
        </p:blipFill>
        <p:spPr bwMode="auto">
          <a:xfrm>
            <a:off x="3071802" y="1357298"/>
            <a:ext cx="3000396" cy="437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 l="41215" t="16797" r="41215" b="37304"/>
          <a:stretch>
            <a:fillRect/>
          </a:stretch>
        </p:blipFill>
        <p:spPr bwMode="auto">
          <a:xfrm>
            <a:off x="6143604" y="1357298"/>
            <a:ext cx="3000396" cy="440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57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Intel\Documents\ФОТО\Спорт\2025\Баскетбол\IMG_20250312_143756_336.jpg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 l="3692" t="42691" r="61340" b="31351"/>
          <a:stretch>
            <a:fillRect/>
          </a:stretch>
        </p:blipFill>
        <p:spPr bwMode="auto">
          <a:xfrm>
            <a:off x="785786" y="928670"/>
            <a:ext cx="7358114" cy="4096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929198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Филимонов Евгений Иванович, учитель физкультуры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Надейковичской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средней школы имени И.П. Гоманкова - участник регионального конкурса на лучшую методическую разработку в системе дополнительного образования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72514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58</a:t>
            </a:fld>
            <a:endParaRPr lang="ru-RU" dirty="0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https://sun9-11.userapi.com/s/v1/if2/IZPN_cC6YwjQbkbqAcUlxPYhXahRHRCeVojakqHV94LaUXnhUuIXafpg8mM1khtzOXf6kaoqVLCWcr1180jQ01Wl.jpg?quality=95&amp;as=32x21,48x32,72x48,108x72,160x107,240x160,360x240,480x320,540x360,640x427,720x480,1024x683&amp;from=bu&amp;cs=1024x0"/>
          <p:cNvPicPr>
            <a:picLocks noChangeAspect="1" noChangeArrowheads="1"/>
          </p:cNvPicPr>
          <p:nvPr/>
        </p:nvPicPr>
        <p:blipFill>
          <a:blip r:embed="rId4">
            <a:lum bright="10000" contrast="10000"/>
          </a:blip>
          <a:srcRect t="5434"/>
          <a:stretch>
            <a:fillRect/>
          </a:stretch>
        </p:blipFill>
        <p:spPr bwMode="auto">
          <a:xfrm>
            <a:off x="785786" y="642918"/>
            <a:ext cx="7143800" cy="4505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42926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Надежда Валерьевна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Балихина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-  победитель конкурса Движения Первых  среди самых спортивных преподавателей страны</a:t>
            </a:r>
          </a:p>
        </p:txBody>
      </p:sp>
    </p:spTree>
    <p:extLst>
      <p:ext uri="{BB962C8B-B14F-4D97-AF65-F5344CB8AC3E}">
        <p14:creationId xmlns="" xmlns:p14="http://schemas.microsoft.com/office/powerpoint/2010/main" val="34894040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/>
          <a:srcRect l="3294" t="22461" r="73646" b="18945"/>
          <a:stretch>
            <a:fillRect/>
          </a:stretch>
        </p:blipFill>
        <p:spPr bwMode="auto">
          <a:xfrm>
            <a:off x="500034" y="214290"/>
            <a:ext cx="3800502" cy="542928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/>
          <a:srcRect l="3331" t="22656" r="73609" b="19726"/>
          <a:stretch>
            <a:fillRect/>
          </a:stretch>
        </p:blipFill>
        <p:spPr bwMode="auto">
          <a:xfrm>
            <a:off x="4714876" y="214290"/>
            <a:ext cx="3857652" cy="5419083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051" name="Picture 3" descr="C:\Users\777\Documents\Downloads\IMG_20240827_213250_6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3647728" cy="2735796"/>
          </a:xfrm>
          <a:prstGeom prst="rect">
            <a:avLst/>
          </a:prstGeom>
          <a:noFill/>
        </p:spPr>
      </p:pic>
      <p:pic>
        <p:nvPicPr>
          <p:cNvPr id="2053" name="Picture 5" descr="C:\Users\777\Documents\Downloads\IMG_20240827_213250_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77072"/>
            <a:ext cx="3935760" cy="22138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«Точки роста»</a:t>
            </a:r>
          </a:p>
        </p:txBody>
      </p:sp>
      <p:pic>
        <p:nvPicPr>
          <p:cNvPr id="2054" name="Picture 6" descr="C:\Users\777\Documents\Downloads\SAVE_20240827_2137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764704"/>
            <a:ext cx="3379677" cy="2542679"/>
          </a:xfrm>
          <a:prstGeom prst="rect">
            <a:avLst/>
          </a:prstGeom>
          <a:noFill/>
        </p:spPr>
      </p:pic>
      <p:pic>
        <p:nvPicPr>
          <p:cNvPr id="2055" name="Picture 7" descr="C:\Users\777\Documents\Downloads\SAVE_20240827_2136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76672"/>
            <a:ext cx="2534758" cy="3379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852430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60</a:t>
            </a:fld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6EAC328A-E277-4EA2-AE31-91B854121E46}"/>
              </a:ext>
            </a:extLst>
          </p:cNvPr>
          <p:cNvSpPr/>
          <p:nvPr/>
        </p:nvSpPr>
        <p:spPr>
          <a:xfrm>
            <a:off x="4000496" y="5572140"/>
            <a:ext cx="4153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IV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 молодежный межрегиональный международный форум </a:t>
            </a:r>
          </a:p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</a:rPr>
              <a:t>«Что ты сделал для Родины»</a:t>
            </a:r>
            <a:endParaRPr lang="ru-RU" dirty="0"/>
          </a:p>
        </p:txBody>
      </p:sp>
      <p:pic>
        <p:nvPicPr>
          <p:cNvPr id="9" name="Рисунок 8" descr="5e73d78b-5ae8-4911-9236-c85cdccfcc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9"/>
            <a:ext cx="3905277" cy="2928958"/>
          </a:xfrm>
          <a:prstGeom prst="rect">
            <a:avLst/>
          </a:prstGeom>
        </p:spPr>
      </p:pic>
      <p:pic>
        <p:nvPicPr>
          <p:cNvPr id="11" name="Рисунок 10" descr="2e491b0e-9068-4455-aed9-3ed5486c75d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1643050"/>
            <a:ext cx="3929090" cy="2946818"/>
          </a:xfrm>
          <a:prstGeom prst="rect">
            <a:avLst/>
          </a:prstGeom>
        </p:spPr>
      </p:pic>
      <p:pic>
        <p:nvPicPr>
          <p:cNvPr id="13" name="Рисунок 12" descr="9770fe8a-6467-480d-8f10-f3cedb34035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3429000"/>
            <a:ext cx="3857653" cy="28932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19270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61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sun9-62.userapi.com/s/v1/if2/7m29Vis4XIpFETbpX-hHB2_a6chHd9gEHVpuBuADuwHwCtMyEvl1t7eh2NvMmpLpjFWAjXNd8XBKrOff_VP2YZdU.jpg?quality=95&amp;as=32x18,48x27,72x40,108x61,160x90,240x135,360x202,480x270,540x304,640x360,720x405,1080x607,1280x720&amp;from=bu&amp;cs=1280x0"/>
          <p:cNvPicPr>
            <a:picLocks noChangeAspect="1" noChangeArrowheads="1"/>
          </p:cNvPicPr>
          <p:nvPr/>
        </p:nvPicPr>
        <p:blipFill>
          <a:blip r:embed="rId4" cstate="print"/>
          <a:srcRect l="22095"/>
          <a:stretch>
            <a:fillRect/>
          </a:stretch>
        </p:blipFill>
        <p:spPr bwMode="auto">
          <a:xfrm>
            <a:off x="5000628" y="1142984"/>
            <a:ext cx="3462887" cy="2500330"/>
          </a:xfrm>
          <a:prstGeom prst="rect">
            <a:avLst/>
          </a:prstGeom>
          <a:noFill/>
        </p:spPr>
      </p:pic>
      <p:pic>
        <p:nvPicPr>
          <p:cNvPr id="12292" name="Picture 4" descr="https://sun9-21.userapi.com/s/v1/if2/A3ciHyEtpGQfHg0MsqOgGvZRNqSaLGQIyb9q_30S_Q2BjroXEceMqAaa24HV8iJHiBrMcPreXK-x7GYayJfvX7lu.jpg?quality=95&amp;as=32x18,48x27,72x40,108x61,160x90,240x135,360x202,480x270,540x304,640x360,720x405,1080x607,1280x720&amp;from=bu&amp;cs=1280x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857628"/>
            <a:ext cx="4762448" cy="2678877"/>
          </a:xfrm>
          <a:prstGeom prst="rect">
            <a:avLst/>
          </a:prstGeom>
          <a:noFill/>
        </p:spPr>
      </p:pic>
      <p:pic>
        <p:nvPicPr>
          <p:cNvPr id="12294" name="Picture 6" descr="https://sun9-31.userapi.com/s/v1/if2/7tblgGankE1Zar4SD7evCT59-e4F5mdJ1oHniWxuINraMYmr2nH4Rc2_JzqbE8ri_C92fvzkRcf8qd-0GIrq7yqZ.jpg?quality=95&amp;as=32x18,48x27,72x40,108x61,160x90,240x135,360x202,480x270,540x304,640x360,720x405,1080x607,1280x720&amp;from=bu&amp;cs=1280x0"/>
          <p:cNvPicPr>
            <a:picLocks noChangeAspect="1" noChangeArrowheads="1"/>
          </p:cNvPicPr>
          <p:nvPr/>
        </p:nvPicPr>
        <p:blipFill>
          <a:blip r:embed="rId6" cstate="print"/>
          <a:srcRect l="12218"/>
          <a:stretch>
            <a:fillRect/>
          </a:stretch>
        </p:blipFill>
        <p:spPr bwMode="auto">
          <a:xfrm>
            <a:off x="285720" y="1142984"/>
            <a:ext cx="3906052" cy="25029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7273848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62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sun9-60.userapi.com/s/v1/if2/lAY6IAuH65xn5eFA3BflmK_k5ZXY7W5AClVMc1ftfKxRu9Sr5JzDw7l_D1HUmCQzsHq_V-sVLP92WX8xYeAOK5s4.jpg?quality=95&amp;as=32x14,48x22,72x32,108x48,160x72,240x108,360x162,480x215,540x242,640x287,720x323,760x341&amp;from=bu&amp;cs=760x0"/>
          <p:cNvPicPr>
            <a:picLocks noChangeAspect="1" noChangeArrowheads="1"/>
          </p:cNvPicPr>
          <p:nvPr/>
        </p:nvPicPr>
        <p:blipFill>
          <a:blip r:embed="rId4"/>
          <a:srcRect r="4780"/>
          <a:stretch>
            <a:fillRect/>
          </a:stretch>
        </p:blipFill>
        <p:spPr bwMode="auto">
          <a:xfrm>
            <a:off x="1142976" y="214290"/>
            <a:ext cx="6286544" cy="2962274"/>
          </a:xfrm>
          <a:prstGeom prst="rect">
            <a:avLst/>
          </a:prstGeom>
          <a:noFill/>
        </p:spPr>
      </p:pic>
      <p:pic>
        <p:nvPicPr>
          <p:cNvPr id="11268" name="Picture 4" descr="https://sun9-55.userapi.com/s/v1/if2/_44PxFMHc-uBQnwM0GYtq0vfGtTWebaa6NFrHO33vwrmIwAixJrELa6b-s1AithOEdCpLU7x_ZUQ71HSHcFGly8Y.jpg?quality=95&amp;as=32x24,48x36,72x54,108x81,160x120,240x180,360x270,480x360,540x405,640x480,720x540,1080x810,1280x960&amp;from=bu&amp;cs=1280x0"/>
          <p:cNvPicPr>
            <a:picLocks noChangeAspect="1" noChangeArrowheads="1"/>
          </p:cNvPicPr>
          <p:nvPr/>
        </p:nvPicPr>
        <p:blipFill>
          <a:blip r:embed="rId5"/>
          <a:srcRect t="12766" b="10637"/>
          <a:stretch>
            <a:fillRect/>
          </a:stretch>
        </p:blipFill>
        <p:spPr bwMode="auto">
          <a:xfrm>
            <a:off x="1285852" y="3286124"/>
            <a:ext cx="5945220" cy="34154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215725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63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93607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64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607812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81509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65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251520" y="260648"/>
            <a:ext cx="8640960" cy="690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Из резервного фонда Правительства Смоленской области выделено </a:t>
            </a:r>
          </a:p>
          <a:p>
            <a:pPr algn="ctr">
              <a:lnSpc>
                <a:spcPts val="2400"/>
              </a:lnSpc>
            </a:pPr>
            <a:r>
              <a:rPr lang="ru-RU" b="1" dirty="0"/>
              <a:t>4 337 934,48 </a:t>
            </a:r>
            <a:r>
              <a:rPr lang="ru-RU" b="1" dirty="0">
                <a:latin typeface="Arial" panose="020B0604020202020204" pitchFamily="34" charset="0"/>
                <a:ea typeface="Arial" panose="020B0604020202020204" pitchFamily="34" charset="0"/>
              </a:rPr>
              <a:t>рублей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6A4F830-9FF4-4491-809F-2739FCD920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2628"/>
          <a:stretch/>
        </p:blipFill>
        <p:spPr>
          <a:xfrm>
            <a:off x="539552" y="782976"/>
            <a:ext cx="2805580" cy="252022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05D98042-A588-4265-88E0-D3015507BE13}"/>
              </a:ext>
            </a:extLst>
          </p:cNvPr>
          <p:cNvSpPr/>
          <p:nvPr/>
        </p:nvSpPr>
        <p:spPr>
          <a:xfrm>
            <a:off x="300408" y="3377898"/>
            <a:ext cx="3470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«Краснооктябрьская СШ»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48EA3E14-1B2B-48FD-831C-5352D8531437}"/>
              </a:ext>
            </a:extLst>
          </p:cNvPr>
          <p:cNvSpPr/>
          <p:nvPr/>
        </p:nvSpPr>
        <p:spPr>
          <a:xfrm>
            <a:off x="3607537" y="6336592"/>
            <a:ext cx="1928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Шумячский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ДДТ 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613ECEDE-C597-4805-9471-1385480215D8}"/>
              </a:ext>
            </a:extLst>
          </p:cNvPr>
          <p:cNvSpPr/>
          <p:nvPr/>
        </p:nvSpPr>
        <p:spPr>
          <a:xfrm>
            <a:off x="4926190" y="3406268"/>
            <a:ext cx="2964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МБОУ «Первомайская СШ»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8ECF353-650B-4F3D-8B9D-0A2F13BFA3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427" y="880398"/>
            <a:ext cx="1863067" cy="24815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2881B8C-965A-45E7-A502-25D05E31B0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717" y="966704"/>
            <a:ext cx="1766700" cy="2360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161734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66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611560" y="117545"/>
            <a:ext cx="7704856" cy="683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Из бюджета муниципального образования для образовательных учреждений выделено </a:t>
            </a:r>
            <a:r>
              <a:rPr lang="ru-RU" dirty="0"/>
              <a:t>и освоено 4 459 349</a:t>
            </a: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руб.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BA08F393-2FAF-462C-8F83-E0BCF635A628}"/>
              </a:ext>
            </a:extLst>
          </p:cNvPr>
          <p:cNvSpPr/>
          <p:nvPr/>
        </p:nvSpPr>
        <p:spPr>
          <a:xfrm>
            <a:off x="156589" y="3521355"/>
            <a:ext cx="2996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Медоборудование для </a:t>
            </a:r>
          </a:p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«Солнышко» и «Хрусталик»</a:t>
            </a:r>
            <a:endParaRPr lang="ru-RU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88C4A67E-EE16-4822-8946-2755218BD335}"/>
              </a:ext>
            </a:extLst>
          </p:cNvPr>
          <p:cNvSpPr/>
          <p:nvPr/>
        </p:nvSpPr>
        <p:spPr>
          <a:xfrm>
            <a:off x="6300192" y="4136342"/>
            <a:ext cx="1472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«Хрусталик»</a:t>
            </a:r>
            <a:endParaRPr lang="ru-RU"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BA58E4A7-D568-4B62-B5B5-61E5A40797F7}"/>
              </a:ext>
            </a:extLst>
          </p:cNvPr>
          <p:cNvSpPr/>
          <p:nvPr/>
        </p:nvSpPr>
        <p:spPr>
          <a:xfrm>
            <a:off x="-354560" y="6536809"/>
            <a:ext cx="64114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МБДОУ  «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Шумячский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ЦРР – детский сад «Солнышко»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96141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81509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67</a:t>
            </a:fld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2A2AC61C-E14B-4E87-8B06-5DAFD16A64E1}"/>
              </a:ext>
            </a:extLst>
          </p:cNvPr>
          <p:cNvSpPr/>
          <p:nvPr/>
        </p:nvSpPr>
        <p:spPr>
          <a:xfrm>
            <a:off x="251520" y="260648"/>
            <a:ext cx="86409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400"/>
              </a:lnSpc>
              <a:spcAft>
                <a:spcPts val="0"/>
              </a:spcAft>
            </a:pPr>
            <a:r>
              <a:rPr lang="ru-RU" dirty="0"/>
              <a:t>На укрепление материально-технической базы образовательных учреждений на ремонт помещений </a:t>
            </a:r>
            <a:r>
              <a:rPr lang="ru-RU" dirty="0" err="1"/>
              <a:t>Шумячского</a:t>
            </a:r>
            <a:r>
              <a:rPr lang="ru-RU" dirty="0"/>
              <a:t> ДДТ </a:t>
            </a:r>
            <a:r>
              <a:rPr lang="ru-RU" dirty="0">
                <a:latin typeface="Arial" panose="020B0604020202020204" pitchFamily="34" charset="0"/>
                <a:ea typeface="Arial" panose="020B0604020202020204" pitchFamily="34" charset="0"/>
              </a:rPr>
              <a:t>выделено </a:t>
            </a:r>
            <a:r>
              <a:rPr lang="ru-RU" dirty="0"/>
              <a:t>2 741 221, 2 рубля, из них</a:t>
            </a:r>
          </a:p>
          <a:p>
            <a:r>
              <a:rPr lang="ru-RU" dirty="0"/>
              <a:t>2 658 984,56 рублей - областной бюджет               82 236,64 рубля – местный бюджет</a:t>
            </a:r>
            <a:endParaRPr lang="ru-RU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48EA3E14-1B2B-48FD-831C-5352D8531437}"/>
              </a:ext>
            </a:extLst>
          </p:cNvPr>
          <p:cNvSpPr/>
          <p:nvPr/>
        </p:nvSpPr>
        <p:spPr>
          <a:xfrm>
            <a:off x="3607537" y="6336592"/>
            <a:ext cx="1928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Шумячский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ДДТ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5285994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933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69</a:t>
            </a:fld>
            <a:endParaRPr lang="ru-RU"/>
          </a:p>
        </p:txBody>
      </p:sp>
      <p:pic>
        <p:nvPicPr>
          <p:cNvPr id="2051" name="Picture 3" descr="C:\Users\777\Documents\Downloads\IMG_20240827_213250_6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3647728" cy="2735796"/>
          </a:xfrm>
          <a:prstGeom prst="rect">
            <a:avLst/>
          </a:prstGeom>
          <a:noFill/>
        </p:spPr>
      </p:pic>
      <p:pic>
        <p:nvPicPr>
          <p:cNvPr id="2053" name="Picture 5" descr="C:\Users\777\Documents\Downloads\IMG_20240827_213250_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77072"/>
            <a:ext cx="3935760" cy="221386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«Точки роста»</a:t>
            </a:r>
          </a:p>
        </p:txBody>
      </p:sp>
      <p:pic>
        <p:nvPicPr>
          <p:cNvPr id="2054" name="Picture 6" descr="C:\Users\777\Documents\Downloads\SAVE_20240827_2137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764704"/>
            <a:ext cx="3379677" cy="2542679"/>
          </a:xfrm>
          <a:prstGeom prst="rect">
            <a:avLst/>
          </a:prstGeom>
          <a:noFill/>
        </p:spPr>
      </p:pic>
      <p:pic>
        <p:nvPicPr>
          <p:cNvPr id="2055" name="Picture 7" descr="C:\Users\777\Documents\Downloads\SAVE_20240827_2136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476672"/>
            <a:ext cx="2534758" cy="33796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8524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EEF826EA-7BD8-4CD8-8047-ADC704DEA31B}"/>
              </a:ext>
            </a:extLst>
          </p:cNvPr>
          <p:cNvSpPr/>
          <p:nvPr/>
        </p:nvSpPr>
        <p:spPr>
          <a:xfrm>
            <a:off x="1980018" y="5444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учителей (педагогов)прошли повышение квалификации</a:t>
            </a:r>
          </a:p>
        </p:txBody>
      </p:sp>
      <p:pic>
        <p:nvPicPr>
          <p:cNvPr id="6" name="Рисунок 5" descr="20250416_1106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428736"/>
            <a:ext cx="4048121" cy="3036091"/>
          </a:xfrm>
          <a:prstGeom prst="rect">
            <a:avLst/>
          </a:prstGeom>
        </p:spPr>
      </p:pic>
      <p:pic>
        <p:nvPicPr>
          <p:cNvPr id="9" name="Рисунок 8" descr="20250416_1106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3429000"/>
            <a:ext cx="4009995" cy="3007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07643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4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«Точки роста»</a:t>
            </a:r>
          </a:p>
        </p:txBody>
      </p:sp>
      <p:pic>
        <p:nvPicPr>
          <p:cNvPr id="3074" name="Picture 2" descr="C:\Users\777\Documents\Downloads\IMG_20240827_214932_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908720"/>
            <a:ext cx="2843635" cy="2304256"/>
          </a:xfrm>
          <a:prstGeom prst="rect">
            <a:avLst/>
          </a:prstGeom>
          <a:noFill/>
        </p:spPr>
      </p:pic>
      <p:pic>
        <p:nvPicPr>
          <p:cNvPr id="3076" name="Picture 4" descr="C:\Users\777\Documents\Downloads\IMG_20240827_214949_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1" y="908720"/>
            <a:ext cx="2917463" cy="1944216"/>
          </a:xfrm>
          <a:prstGeom prst="rect">
            <a:avLst/>
          </a:prstGeom>
          <a:noFill/>
        </p:spPr>
      </p:pic>
      <p:pic>
        <p:nvPicPr>
          <p:cNvPr id="3078" name="Picture 6" descr="C:\Users\777\Documents\Downloads\IMG_20240827_215005_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437112"/>
            <a:ext cx="2764547" cy="2073410"/>
          </a:xfrm>
          <a:prstGeom prst="rect">
            <a:avLst/>
          </a:prstGeom>
          <a:noFill/>
        </p:spPr>
      </p:pic>
      <p:pic>
        <p:nvPicPr>
          <p:cNvPr id="3079" name="Picture 7" descr="C:\Users\777\Documents\Downloads\IMG_20240827_215005_3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5" y="1772816"/>
            <a:ext cx="2572526" cy="1929394"/>
          </a:xfrm>
          <a:prstGeom prst="rect">
            <a:avLst/>
          </a:prstGeom>
          <a:noFill/>
        </p:spPr>
      </p:pic>
      <p:pic>
        <p:nvPicPr>
          <p:cNvPr id="3080" name="Picture 8" descr="C:\Users\777\Documents\Downloads\IMG_20240827_215019_88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4005064"/>
            <a:ext cx="2591023" cy="1728192"/>
          </a:xfrm>
          <a:prstGeom prst="rect">
            <a:avLst/>
          </a:prstGeom>
          <a:noFill/>
        </p:spPr>
      </p:pic>
      <p:pic>
        <p:nvPicPr>
          <p:cNvPr id="3081" name="Picture 9" descr="C:\Users\777\Documents\Downloads\IMG_20240827_215020_06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4437112"/>
            <a:ext cx="2764547" cy="2073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0852430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71</a:t>
            </a:fld>
            <a:endParaRPr lang="ru-RU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72</a:t>
            </a:fld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DC63F81-57E7-48F0-8493-45BA802B5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9334"/>
            <a:ext cx="9144000" cy="60793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3089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60815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648CD8D-DEF3-4D5F-A176-4A7274C05513}"/>
              </a:ext>
            </a:extLst>
          </p:cNvPr>
          <p:cNvSpPr/>
          <p:nvPr/>
        </p:nvSpPr>
        <p:spPr>
          <a:xfrm>
            <a:off x="1115616" y="221328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оснащение в рамках проекта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«Цифровая образовательная среда»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07968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64" y="-197340"/>
            <a:ext cx="9216514" cy="6918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8" name="Picture 2" descr="https://images.vector-images.com/67/shumyachi_rayon_coa_n23744.jpg">
            <a:extLst>
              <a:ext uri="{FF2B5EF4-FFF2-40B4-BE49-F238E27FC236}">
                <a16:creationId xmlns="" xmlns:a16="http://schemas.microsoft.com/office/drawing/2014/main" id="{67CE7910-B890-4FD1-A378-41448635A8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89" y="136525"/>
            <a:ext cx="645334" cy="815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78459F1-0EC7-48D4-A0FF-4F842BC62972}"/>
              </a:ext>
            </a:extLst>
          </p:cNvPr>
          <p:cNvSpPr/>
          <p:nvPr/>
        </p:nvSpPr>
        <p:spPr>
          <a:xfrm>
            <a:off x="2065301" y="476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школ оснащены государственными символами Российской Федерации</a:t>
            </a:r>
          </a:p>
        </p:txBody>
      </p:sp>
      <p:pic>
        <p:nvPicPr>
          <p:cNvPr id="6" name="Рисунок 5" descr="IMG_4838.JPG"/>
          <p:cNvPicPr>
            <a:picLocks noChangeAspect="1"/>
          </p:cNvPicPr>
          <p:nvPr/>
        </p:nvPicPr>
        <p:blipFill>
          <a:blip r:embed="rId4"/>
          <a:srcRect b="24436"/>
          <a:stretch>
            <a:fillRect/>
          </a:stretch>
        </p:blipFill>
        <p:spPr>
          <a:xfrm>
            <a:off x="2643174" y="2857496"/>
            <a:ext cx="2158756" cy="3524041"/>
          </a:xfrm>
          <a:prstGeom prst="rect">
            <a:avLst/>
          </a:prstGeom>
        </p:spPr>
      </p:pic>
      <p:pic>
        <p:nvPicPr>
          <p:cNvPr id="9" name="Рисунок 8" descr="Шумячская школ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1285860"/>
            <a:ext cx="2564626" cy="3419501"/>
          </a:xfrm>
          <a:prstGeom prst="rect">
            <a:avLst/>
          </a:prstGeom>
        </p:spPr>
      </p:pic>
      <p:pic>
        <p:nvPicPr>
          <p:cNvPr id="10" name="Рисунок 9" descr="Шумячская школа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0562" y="1285860"/>
            <a:ext cx="2421701" cy="3228934"/>
          </a:xfrm>
          <a:prstGeom prst="rect">
            <a:avLst/>
          </a:prstGeom>
        </p:spPr>
      </p:pic>
      <p:pic>
        <p:nvPicPr>
          <p:cNvPr id="11" name="Рисунок 10" descr="IMG_4839.JPG"/>
          <p:cNvPicPr>
            <a:picLocks noChangeAspect="1"/>
          </p:cNvPicPr>
          <p:nvPr/>
        </p:nvPicPr>
        <p:blipFill>
          <a:blip r:embed="rId7"/>
          <a:srcRect b="19791"/>
          <a:stretch>
            <a:fillRect/>
          </a:stretch>
        </p:blipFill>
        <p:spPr>
          <a:xfrm>
            <a:off x="6604998" y="2494677"/>
            <a:ext cx="2391185" cy="41434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64980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4746</TotalTime>
  <Words>1980</Words>
  <Application>Microsoft Office PowerPoint</Application>
  <PresentationFormat>Экран (4:3)</PresentationFormat>
  <Paragraphs>684</Paragraphs>
  <Slides>72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Admin2</dc:creator>
  <cp:lastModifiedBy>Отдел777</cp:lastModifiedBy>
  <cp:revision>499</cp:revision>
  <dcterms:created xsi:type="dcterms:W3CDTF">2021-08-27T07:54:04Z</dcterms:created>
  <dcterms:modified xsi:type="dcterms:W3CDTF">2025-08-29T06:29:49Z</dcterms:modified>
</cp:coreProperties>
</file>