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303578.2</c:v>
                </c:pt>
                <c:pt idx="1">
                  <c:v>281632</c:v>
                </c:pt>
                <c:pt idx="2">
                  <c:v>302942787.76999998</c:v>
                </c:pt>
                <c:pt idx="3">
                  <c:v>406637486.98000002</c:v>
                </c:pt>
                <c:pt idx="4">
                  <c:v>247197.2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299487.09999999998</c:v>
                </c:pt>
                <c:pt idx="1">
                  <c:v>287412.40000000002</c:v>
                </c:pt>
                <c:pt idx="2">
                  <c:v>306848049.08999997</c:v>
                </c:pt>
                <c:pt idx="3">
                  <c:v>406637486.98000002</c:v>
                </c:pt>
                <c:pt idx="4">
                  <c:v>247197.2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4091.1000000000349</c:v>
                </c:pt>
                <c:pt idx="1">
                  <c:v>-5780.4000000000233</c:v>
                </c:pt>
                <c:pt idx="2">
                  <c:v>-3905261.3199999928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fld id="{91400080-D4EF-47A8-8095-079E508653B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8A7706E-3FF6-4176-9155-3CFD6A38B9F4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
23,9%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F21-4252-B1BE-154978710994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tx>
                <c:rich>
                  <a:bodyPr/>
                  <a:lstStyle/>
                  <a:p>
                    <a:fld id="{3971A5EC-E739-451C-9278-AE849E05B9D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166 612,8
44,0%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tx>
                <c:rich>
                  <a:bodyPr/>
                  <a:lstStyle/>
                  <a:p>
                    <a:fld id="{384F48AA-858B-47B7-A98E-BE4FBA4A4EB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19CE7B9-289D-46AC-A431-B8F9114F2CE3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32,1%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90414</c:v>
                </c:pt>
                <c:pt idx="1">
                  <c:v>159824.79999999999</c:v>
                </c:pt>
                <c:pt idx="2">
                  <c:v>121392</c:v>
                </c:pt>
                <c:pt idx="3">
                  <c:v>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fld id="{565A0836-0DB7-4815-96E8-1201C3D7043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51279F4A-072C-4370-A86C-0D061121F4FF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39,0%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65D-49FF-A317-9372047FC066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tx>
                <c:rich>
                  <a:bodyPr/>
                  <a:lstStyle/>
                  <a:p>
                    <a:fld id="{33E66626-34A0-4FCF-BA47-8A0107AFE94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8 145,0</a:t>
                    </a:r>
                  </a:p>
                  <a:p>
                    <a:r>
                      <a:rPr lang="ru-RU" dirty="0"/>
                      <a:t>4,0%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tx>
                <c:rich>
                  <a:bodyPr/>
                  <a:lstStyle/>
                  <a:p>
                    <a:fld id="{76CAEB5C-60E4-41C4-B3CF-3E65ADD5A8F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76081046-2C6C-41B7-8A11-A9F8427C3CF2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57,%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87805</c:v>
                </c:pt>
                <c:pt idx="1">
                  <c:v>8145</c:v>
                </c:pt>
                <c:pt idx="2">
                  <c:v>126388.3</c:v>
                </c:pt>
                <c:pt idx="3">
                  <c:v>158.6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tx>
                <c:rich>
                  <a:bodyPr/>
                  <a:lstStyle/>
                  <a:p>
                    <a:fld id="{79DDCAF9-181C-47FC-BE3D-508DEFF959F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160 306,6
</a:t>
                    </a:r>
                    <a:fld id="{4E671B20-214D-48D4-8467-785551C489D4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tx>
                <c:rich>
                  <a:bodyPr/>
                  <a:lstStyle/>
                  <a:p>
                    <a:fld id="{DFFFB8CC-2CEB-4AB4-AD3B-47AEA4B26A1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57 370,6
18,7%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tx>
                <c:rich>
                  <a:bodyPr/>
                  <a:lstStyle/>
                  <a:p>
                    <a:fld id="{0CBDF0BF-F085-4C51-978E-612E6A3327C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31 776,0
10,4%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tx>
                <c:rich>
                  <a:bodyPr/>
                  <a:lstStyle/>
                  <a:p>
                    <a:fld id="{479727A7-5452-413B-8FC7-FA0CAB7B79D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767,3
</a:t>
                    </a:r>
                    <a:fld id="{A8A8DADC-425E-4766-AEC8-0EDE6843CDCA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tx>
                <c:rich>
                  <a:bodyPr/>
                  <a:lstStyle/>
                  <a:p>
                    <a:fld id="{F3542497-A3F9-4F47-A3BD-27010F07C03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8 440,6
2,8%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3637904320156542"/>
                  <c:y val="-0.32711369846512778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0.12691074968633648"/>
                  <c:y val="-5.6102242396961946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1904304105279602"/>
                  <c:y val="5.1777370619971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22316920754043376"/>
                  <c:y val="-0.10777912675217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160306.6</c:v>
                </c:pt>
                <c:pt idx="1">
                  <c:v>57370.6</c:v>
                </c:pt>
                <c:pt idx="2">
                  <c:v>30157.3</c:v>
                </c:pt>
                <c:pt idx="3">
                  <c:v>31776</c:v>
                </c:pt>
                <c:pt idx="4">
                  <c:v>767.3</c:v>
                </c:pt>
                <c:pt idx="5">
                  <c:v>8440.6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397.5</c:v>
                </c:pt>
                <c:pt idx="12">
                  <c:v>2612.3000000000002</c:v>
                </c:pt>
                <c:pt idx="13">
                  <c:v>1090.7</c:v>
                </c:pt>
                <c:pt idx="14">
                  <c:v>61</c:v>
                </c:pt>
                <c:pt idx="15">
                  <c:v>4015.5</c:v>
                </c:pt>
                <c:pt idx="16">
                  <c:v>9837.6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52.242999791427692</c:v>
                </c:pt>
                <c:pt idx="1">
                  <c:v>18.696748878923771</c:v>
                </c:pt>
                <c:pt idx="2">
                  <c:v>9.8280907811033487</c:v>
                </c:pt>
                <c:pt idx="3">
                  <c:v>10.355615809782044</c:v>
                </c:pt>
                <c:pt idx="4">
                  <c:v>0.25005866096568985</c:v>
                </c:pt>
                <c:pt idx="5">
                  <c:v>2.7507430388987388</c:v>
                </c:pt>
                <c:pt idx="6" formatCode="0.000">
                  <c:v>9.7768276149754938E-4</c:v>
                </c:pt>
                <c:pt idx="7" formatCode="0.000">
                  <c:v>1.6294712691625824E-3</c:v>
                </c:pt>
                <c:pt idx="8" formatCode="0.000">
                  <c:v>9.7768276149754938E-4</c:v>
                </c:pt>
                <c:pt idx="9" formatCode="0.000">
                  <c:v>9.7768276149754938E-4</c:v>
                </c:pt>
                <c:pt idx="10" formatCode="0.000">
                  <c:v>3.258942538325165E-4</c:v>
                </c:pt>
                <c:pt idx="11" formatCode="0.000">
                  <c:v>0.12954296589842532</c:v>
                </c:pt>
                <c:pt idx="12">
                  <c:v>0.85133355928668286</c:v>
                </c:pt>
                <c:pt idx="13">
                  <c:v>0.35545286265512577</c:v>
                </c:pt>
                <c:pt idx="14">
                  <c:v>1.9879549483783506E-2</c:v>
                </c:pt>
                <c:pt idx="15">
                  <c:v>1.3086283762644699</c:v>
                </c:pt>
                <c:pt idx="16">
                  <c:v>3.2060173115027646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206242097674441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4.0111972659637812E-2"/>
                  <c:y val="-5.98689122193071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1529778730019191"/>
                  <c:y val="-0.247782011373650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0.23308938616332456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3637904320156536"/>
                  <c:y val="-0.32711369846512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2110839371021656"/>
                  <c:y val="-0.26694857765972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203323270755523"/>
                  <c:y val="-0.37707011215155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0101930908805857"/>
                  <c:y val="-0.16238897377213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39458260678026963"/>
                  <c:y val="-0.10244368648285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4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Прочие общегосударственные расходы</c:v>
                </c:pt>
                <c:pt idx="11">
                  <c:v>Резервный фонд</c:v>
                </c:pt>
                <c:pt idx="12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3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4"/>
                <c:pt idx="0">
                  <c:v>134938.6</c:v>
                </c:pt>
                <c:pt idx="1">
                  <c:v>55780.6</c:v>
                </c:pt>
                <c:pt idx="2">
                  <c:v>27056.6</c:v>
                </c:pt>
                <c:pt idx="3">
                  <c:v>19650.599999999999</c:v>
                </c:pt>
                <c:pt idx="4">
                  <c:v>767.3</c:v>
                </c:pt>
                <c:pt idx="5">
                  <c:v>154007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2256.6999999999998</c:v>
                </c:pt>
                <c:pt idx="10">
                  <c:v>0</c:v>
                </c:pt>
                <c:pt idx="11">
                  <c:v>0</c:v>
                </c:pt>
                <c:pt idx="12">
                  <c:v>1012.3</c:v>
                </c:pt>
                <c:pt idx="13">
                  <c:v>8177.8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4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Прочие общегосударственные расходы</c:v>
                </c:pt>
                <c:pt idx="11">
                  <c:v>Резервный фонд</c:v>
                </c:pt>
                <c:pt idx="12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3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4"/>
                <c:pt idx="0">
                  <c:v>33.429811902712146</c:v>
                </c:pt>
                <c:pt idx="1">
                  <c:v>13.819136746790207</c:v>
                </c:pt>
                <c:pt idx="2">
                  <c:v>6.7030267745991248</c:v>
                </c:pt>
                <c:pt idx="3">
                  <c:v>4.8682575762267817</c:v>
                </c:pt>
                <c:pt idx="4">
                  <c:v>0.19009160220241672</c:v>
                </c:pt>
                <c:pt idx="5">
                  <c:v>38.153834719650192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>
                  <c:v>0.55907691735982501</c:v>
                </c:pt>
                <c:pt idx="10" formatCode="0">
                  <c:v>0</c:v>
                </c:pt>
                <c:pt idx="11" formatCode="0">
                  <c:v>0</c:v>
                </c:pt>
                <c:pt idx="12">
                  <c:v>0.25078812577806131</c:v>
                </c:pt>
                <c:pt idx="13">
                  <c:v>2.0259756346812501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8.5841215039333466E-3"/>
                  <c:y val="8.4636696189136244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2819780937042838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3031543320029955E-3"/>
                  <c:y val="-0.192719976162249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5072786305578278"/>
                  <c:y val="-0.28200107143083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470690921652598"/>
                  <c:y val="-0.227678894080503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13240586831704593"/>
                  <c:y val="-0.298144491006960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428678444830699"/>
                  <c:y val="-0.274492972301294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53114074412620049"/>
                  <c:y val="-6.364616155148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1925130342894237"/>
                  <c:y val="-0.308832964566706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134842.6</c:v>
                </c:pt>
                <c:pt idx="1">
                  <c:v>45333.2</c:v>
                </c:pt>
                <c:pt idx="2">
                  <c:v>26358.5</c:v>
                </c:pt>
                <c:pt idx="3">
                  <c:v>19697.3</c:v>
                </c:pt>
                <c:pt idx="4">
                  <c:v>767.3</c:v>
                </c:pt>
                <c:pt idx="5">
                  <c:v>4088.5</c:v>
                </c:pt>
                <c:pt idx="7">
                  <c:v>2256.6999999999998</c:v>
                </c:pt>
                <c:pt idx="8">
                  <c:v>1012.3</c:v>
                </c:pt>
                <c:pt idx="9">
                  <c:v>0</c:v>
                </c:pt>
                <c:pt idx="10">
                  <c:v>0</c:v>
                </c:pt>
                <c:pt idx="11">
                  <c:v>8185.1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2"/>
                <c:pt idx="0">
                  <c:v>55.595681563773638</c:v>
                </c:pt>
                <c:pt idx="1">
                  <c:v>18.690904443157152</c:v>
                </c:pt>
                <c:pt idx="2">
                  <c:v>10.867624715770292</c:v>
                </c:pt>
                <c:pt idx="3">
                  <c:v>8.1212081231459372</c:v>
                </c:pt>
                <c:pt idx="4">
                  <c:v>0.31635823147791203</c:v>
                </c:pt>
                <c:pt idx="5">
                  <c:v>1.6856909023816546</c:v>
                </c:pt>
                <c:pt idx="7">
                  <c:v>0.93043870842721765</c:v>
                </c:pt>
                <c:pt idx="8">
                  <c:v>0.41737187244244806</c:v>
                </c:pt>
                <c:pt idx="9">
                  <c:v>0</c:v>
                </c:pt>
                <c:pt idx="10">
                  <c:v>0</c:v>
                </c:pt>
                <c:pt idx="11">
                  <c:v>3.3747214394237695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36124.9</c:v>
                </c:pt>
                <c:pt idx="1">
                  <c:v>10245.6</c:v>
                </c:pt>
                <c:pt idx="2">
                  <c:v>722.5</c:v>
                </c:pt>
                <c:pt idx="3">
                  <c:v>159862.39999999999</c:v>
                </c:pt>
                <c:pt idx="4">
                  <c:v>50975.3</c:v>
                </c:pt>
                <c:pt idx="5">
                  <c:v>23806.799999999999</c:v>
                </c:pt>
                <c:pt idx="6">
                  <c:v>140</c:v>
                </c:pt>
                <c:pt idx="7">
                  <c:v>1</c:v>
                </c:pt>
                <c:pt idx="8">
                  <c:v>24969.5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11.772897330274274</c:v>
                </c:pt>
                <c:pt idx="1">
                  <c:v>3.3389821670664301</c:v>
                </c:pt>
                <c:pt idx="2" formatCode="0.00">
                  <c:v>0.23545859839399311</c:v>
                </c:pt>
                <c:pt idx="3">
                  <c:v>52.098237563875273</c:v>
                </c:pt>
                <c:pt idx="4">
                  <c:v>16.612557357388674</c:v>
                </c:pt>
                <c:pt idx="5">
                  <c:v>7.7584993221399516</c:v>
                </c:pt>
                <c:pt idx="6">
                  <c:v>4.5625195536552296E-2</c:v>
                </c:pt>
                <c:pt idx="7" formatCode="0.0000">
                  <c:v>3.2589425383251644E-4</c:v>
                </c:pt>
                <c:pt idx="8">
                  <c:v>8.137416571071018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28597.1</c:v>
                </c:pt>
                <c:pt idx="1">
                  <c:v>154007</c:v>
                </c:pt>
                <c:pt idx="2">
                  <c:v>0</c:v>
                </c:pt>
                <c:pt idx="3">
                  <c:v>130272.8</c:v>
                </c:pt>
                <c:pt idx="4">
                  <c:v>49644.1</c:v>
                </c:pt>
                <c:pt idx="5">
                  <c:v>19005.7</c:v>
                </c:pt>
                <c:pt idx="6">
                  <c:v>0</c:v>
                </c:pt>
                <c:pt idx="7">
                  <c:v>1</c:v>
                </c:pt>
                <c:pt idx="8">
                  <c:v>22119.8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7.0846716503880236</c:v>
                </c:pt>
                <c:pt idx="1">
                  <c:v>38.153834719650192</c:v>
                </c:pt>
                <c:pt idx="2">
                  <c:v>0</c:v>
                </c:pt>
                <c:pt idx="3">
                  <c:v>32.273902352919322</c:v>
                </c:pt>
                <c:pt idx="4">
                  <c:v>12.298874636904724</c:v>
                </c:pt>
                <c:pt idx="5">
                  <c:v>4.7084894617209327</c:v>
                </c:pt>
                <c:pt idx="6">
                  <c:v>0</c:v>
                </c:pt>
                <c:pt idx="7" formatCode="0.0000">
                  <c:v>2.4774091255365139E-4</c:v>
                </c:pt>
                <c:pt idx="8">
                  <c:v>5.4799794375042579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28651.1</c:v>
                </c:pt>
                <c:pt idx="1">
                  <c:v>4088.5</c:v>
                </c:pt>
                <c:pt idx="2">
                  <c:v>130137.7</c:v>
                </c:pt>
                <c:pt idx="3">
                  <c:v>42459.8</c:v>
                </c:pt>
                <c:pt idx="4">
                  <c:v>19044.8</c:v>
                </c:pt>
                <c:pt idx="5">
                  <c:v>0</c:v>
                </c:pt>
                <c:pt idx="6">
                  <c:v>1</c:v>
                </c:pt>
                <c:pt idx="7">
                  <c:v>21421.7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11.656047120354948</c:v>
                </c:pt>
                <c:pt idx="1">
                  <c:v>1.6633130543529291</c:v>
                </c:pt>
                <c:pt idx="2">
                  <c:v>52.943557606326323</c:v>
                </c:pt>
                <c:pt idx="3">
                  <c:v>17.27380203625156</c:v>
                </c:pt>
                <c:pt idx="4">
                  <c:v>7.7479428782048831</c:v>
                </c:pt>
                <c:pt idx="5">
                  <c:v>0</c:v>
                </c:pt>
                <c:pt idx="6">
                  <c:v>4.0682721153306327E-4</c:v>
                </c:pt>
                <c:pt idx="7">
                  <c:v>8.7149304772978198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26999379</c:v>
                </c:pt>
                <c:pt idx="1">
                  <c:v>275943408.76999998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8.9123689653567357</c:v>
                </c:pt>
                <c:pt idx="1">
                  <c:v>91.087631034643266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93%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28060126</c:v>
                </c:pt>
                <c:pt idx="1">
                  <c:v>378577360.98000002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6.9005261193196636</c:v>
                </c:pt>
                <c:pt idx="1">
                  <c:v>93.099473880680335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29234751</c:v>
                </c:pt>
                <c:pt idx="1">
                  <c:v>222496923.24000001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11.613457499244891</c:v>
                </c:pt>
                <c:pt idx="1">
                  <c:v>88.386542500755098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19714.599999999999</c:v>
                </c:pt>
                <c:pt idx="1">
                  <c:v>3922.7</c:v>
                </c:pt>
                <c:pt idx="2">
                  <c:v>1039.4000000000001</c:v>
                </c:pt>
                <c:pt idx="3">
                  <c:v>2</c:v>
                </c:pt>
                <c:pt idx="4">
                  <c:v>70</c:v>
                </c:pt>
                <c:pt idx="5">
                  <c:v>139.5</c:v>
                </c:pt>
                <c:pt idx="6" formatCode="General">
                  <c:v>826</c:v>
                </c:pt>
                <c:pt idx="7">
                  <c:v>1285.0999999999999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73.018930120410531</c:v>
                </c:pt>
                <c:pt idx="1">
                  <c:v>14.528895193579091</c:v>
                </c:pt>
                <c:pt idx="3">
                  <c:v>7.4075994562822003E-3</c:v>
                </c:pt>
                <c:pt idx="4">
                  <c:v>0.25926598096987702</c:v>
                </c:pt>
                <c:pt idx="5">
                  <c:v>0.51668006207568351</c:v>
                </c:pt>
                <c:pt idx="6">
                  <c:v>3.0593385754445488</c:v>
                </c:pt>
                <c:pt idx="7">
                  <c:v>4.7597530306341271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20541.900000000001</c:v>
                </c:pt>
                <c:pt idx="1">
                  <c:v>4007</c:v>
                </c:pt>
                <c:pt idx="2">
                  <c:v>2</c:v>
                </c:pt>
                <c:pt idx="3">
                  <c:v>1077.7</c:v>
                </c:pt>
                <c:pt idx="4">
                  <c:v>72.400000000000006</c:v>
                </c:pt>
                <c:pt idx="5">
                  <c:v>145.1</c:v>
                </c:pt>
                <c:pt idx="6" formatCode="General">
                  <c:v>859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73.206795414128962</c:v>
                </c:pt>
                <c:pt idx="1">
                  <c:v>14.28006315016696</c:v>
                </c:pt>
                <c:pt idx="3">
                  <c:v>3.8406848158060733</c:v>
                </c:pt>
                <c:pt idx="4">
                  <c:v>0.25801761219667785</c:v>
                </c:pt>
                <c:pt idx="5">
                  <c:v>0.51710435814555189</c:v>
                </c:pt>
                <c:pt idx="6">
                  <c:v>3.0612863104550589</c:v>
                </c:pt>
                <c:pt idx="7">
                  <c:v>4.8289207807527417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21527.200000000001</c:v>
                </c:pt>
                <c:pt idx="1">
                  <c:v>4088.5</c:v>
                </c:pt>
                <c:pt idx="2">
                  <c:v>1116.7</c:v>
                </c:pt>
                <c:pt idx="3">
                  <c:v>1</c:v>
                </c:pt>
                <c:pt idx="4">
                  <c:v>75.5</c:v>
                </c:pt>
                <c:pt idx="5">
                  <c:v>150.9</c:v>
                </c:pt>
                <c:pt idx="6" formatCode="General">
                  <c:v>893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73.703599723361563</c:v>
                </c:pt>
                <c:pt idx="1">
                  <c:v>13.99797314416012</c:v>
                </c:pt>
                <c:pt idx="4">
                  <c:v>0.2584925944439499</c:v>
                </c:pt>
                <c:pt idx="5">
                  <c:v>0.516642814590623</c:v>
                </c:pt>
                <c:pt idx="6">
                  <c:v>3.0574024746814201</c:v>
                </c:pt>
                <c:pt idx="7">
                  <c:v>4.6391717281000275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tx>
                <c:rich>
                  <a:bodyPr/>
                  <a:lstStyle/>
                  <a:p>
                    <a:fld id="{1DFE45AB-0A3C-4C0C-BFFC-1C51A9D9545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25C4386-95D6-443A-BA38-6A0957FEBE3E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49,5%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9F7AF94-5869-4F51-AB6A-EFCBF56CFE5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20 754,6
7,5%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23-4694-881C-6C5D45467F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4A902A-6640-4C99-91C6-BF72FE6D213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118 492,9
42,9</a:t>
                    </a:r>
                  </a:p>
                  <a:p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23-4694-881C-6C5D45467F7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136537.29999999999</c:v>
                </c:pt>
                <c:pt idx="1">
                  <c:v>20754.599999999999</c:v>
                </c:pt>
                <c:pt idx="2">
                  <c:v>118492.9</c:v>
                </c:pt>
                <c:pt idx="3">
                  <c:v>158.6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912768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от 24.12.2021 года  № 111          «О местном бюджете муниципального образования «Шумячский район» Смоленской области на 2022 год и на плановый период 2023 и 2024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редакции решения от 27.04.2022 года № 27, от 04.08.2022 года №48 , от 30.09.2022 года №54)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2023-2024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1229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8 861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2022 ГОД И НА ПЛАНОВЫЙ ПЕРИОД 2023-2024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2022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2023 и 2024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ПЛАНОВЫЙ ПЕРИОД 2023 и 2024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2023 и 2024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821391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2020 – 2024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00863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2020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642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72996257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2022 год и на плановый период 2023 и 2024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94211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1 352,0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418,7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2 656,7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3 320,3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2022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2401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2023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2024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8 749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2022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060844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948005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023665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2022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782226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873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536838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40319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281 632,0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302 942,8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406 637,5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251 704,7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28864,2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26 999,4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28 060,1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29 207,8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 </a:t>
                      </a:r>
                      <a:r>
                        <a:rPr lang="en-US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275 943,4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378 577,4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222 496,9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8 661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04273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3 905,1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2022 год и на плановый период 2023 и 2024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2022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719182"/>
              </p:ext>
            </p:extLst>
          </p:nvPr>
        </p:nvGraphicFramePr>
        <p:xfrm>
          <a:off x="467544" y="1556792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2023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649674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2024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701586"/>
              </p:ext>
            </p:extLst>
          </p:nvPr>
        </p:nvGraphicFramePr>
        <p:xfrm>
          <a:off x="-27951" y="835833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2022 и плановый период 2023-2024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2022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941349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160 306,5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57 370,6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30 157,3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31 776,0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8 440,6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397,5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2 612,3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1 090,7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4 015,5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9 837,6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595744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134 938,6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134 842,6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55 780,6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48 596,3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26 358,5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19 650,6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19 697,3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8 177,8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8 185,1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2022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064171"/>
              </p:ext>
            </p:extLst>
          </p:nvPr>
        </p:nvGraphicFramePr>
        <p:xfrm>
          <a:off x="251520" y="576064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2023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621893"/>
              </p:ext>
            </p:extLst>
          </p:nvPr>
        </p:nvGraphicFramePr>
        <p:xfrm>
          <a:off x="0" y="476672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67126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2022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510490"/>
              </p:ext>
            </p:extLst>
          </p:nvPr>
        </p:nvGraphicFramePr>
        <p:xfrm>
          <a:off x="-122485" y="1268760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2022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36 124,9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10 245,6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722,5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159 862,4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50 975,4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23 806,8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24 969,5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374933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28 597,1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28 651,1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130 272,8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130 137,7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49 644,1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42 459,8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19 005,7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19 044,8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22 119,8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21 421,7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2022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036780"/>
              </p:ext>
            </p:extLst>
          </p:nvPr>
        </p:nvGraphicFramePr>
        <p:xfrm>
          <a:off x="193972" y="10081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603601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329832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61958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6 580,8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12406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4 461,7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2022 году в муниципальном образовании «Шумячский район» Смоленской области  предусмотрена реализация 3 национальных проектов, в плановом периоде 2023 и 2024 годов реализация 3 национального проекта.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2022 году составляет 4 938,9 тыс. рублей, в 2023 году 18 317,6 тыс. рублей, в 2024 году 7 129,2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2022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35 072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2 923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2 721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18 272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80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1 523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5 826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486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46 950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3 913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2 194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15 041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1 253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5 732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29 231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2 436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2 212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15 113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1 259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4 931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62393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134 611,7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136 537,3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90 414,0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87 805,0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11 626,7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20 754,6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166 612,8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8 145,0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106 177,3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118 492,9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121 392,0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126 388,3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6923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22 119,8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21 421,7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032,8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17918</TotalTime>
  <Words>5436</Words>
  <Application>Microsoft Office PowerPoint</Application>
  <PresentationFormat>Экран (4:3)</PresentationFormat>
  <Paragraphs>1023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от 24.12.2021 года  № 111          «О местном бюджете муниципального образования «Шумячский район» Смоленской области на 2022 год и на плановый период 2023 и 2024 годов»  (в редакции решения от 27.04.2022 года № 27, от 04.08.2022 года №48 , от 30.09.2022 года №54) 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2022 ГОД И НА ПЛАНОВЫЙ ПЕРИОД 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2022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2023-2024 гг. </vt:lpstr>
      <vt:lpstr>III. ДОХОДЫ МЕСТНОГО БЮДЖЕТА</vt:lpstr>
      <vt:lpstr>Состав Доходов местного бюджета </vt:lpstr>
      <vt:lpstr>Структура доходов местного бюджета На 2022 год </vt:lpstr>
      <vt:lpstr>Структура доходов местного бюджета на 2023 год </vt:lpstr>
      <vt:lpstr>Структура доходов местного бюджета на 2024 год </vt:lpstr>
      <vt:lpstr>Структура налоговых и неналоговых доходов местного бюджета на 2022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2022 год  </vt:lpstr>
      <vt:lpstr>Безвозмездные поступления  на 2023 год  </vt:lpstr>
      <vt:lpstr>Безвозмездные поступления  на 2024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2022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2022 ГОДУ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Смоленской области по разделам бюджетной классификации на 2022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2023-2024 гг.</vt:lpstr>
      <vt:lpstr>ДИНАМИКА РАСПРЕДЕЛЕНИЯ БЮДЖЕТНЫХ АССИГНОВАНИЙ ПО РАЗДЕЛАМ БЮДЖЕТНОЙ КЛАССИФИКАЦИИ В 2022 ГОДУ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1950</cp:revision>
  <cp:lastPrinted>2020-12-15T06:52:46Z</cp:lastPrinted>
  <dcterms:created xsi:type="dcterms:W3CDTF">2015-12-24T11:55:56Z</dcterms:created>
  <dcterms:modified xsi:type="dcterms:W3CDTF">2022-12-01T11:21:54Z</dcterms:modified>
</cp:coreProperties>
</file>