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918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303578.2</c:v>
                </c:pt>
                <c:pt idx="1">
                  <c:v>281632</c:v>
                </c:pt>
                <c:pt idx="2">
                  <c:v>310073.3</c:v>
                </c:pt>
                <c:pt idx="3">
                  <c:v>405737.5</c:v>
                </c:pt>
                <c:pt idx="4">
                  <c:v>251704.7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299487.09999999998</c:v>
                </c:pt>
                <c:pt idx="1">
                  <c:v>287412.40000000002</c:v>
                </c:pt>
                <c:pt idx="2">
                  <c:v>315420.3</c:v>
                </c:pt>
                <c:pt idx="3">
                  <c:v>405737.5</c:v>
                </c:pt>
                <c:pt idx="4">
                  <c:v>251704.7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4091.1000000000349</c:v>
                </c:pt>
                <c:pt idx="1">
                  <c:v>-5780.4000000000233</c:v>
                </c:pt>
                <c:pt idx="2">
                  <c:v>-5347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fld id="{91400080-D4EF-47A8-8095-079E508653B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8A7706E-3FF6-4176-9155-3CFD6A38B9F4}" type="VALUE">
                      <a:rPr lang="ru-RU" baseline="0"/>
                      <a:pPr/>
                      <a:t>[ЗНАЧЕНИЕ]</a:t>
                    </a:fld>
                    <a:r>
                      <a:rPr lang="ru-RU" baseline="0"/>
                      <a:t>
23,9%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F21-4252-B1BE-154978710994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tx>
                <c:rich>
                  <a:bodyPr/>
                  <a:lstStyle/>
                  <a:p>
                    <a:fld id="{3971A5EC-E739-451C-9278-AE849E05B9D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166 612,8
44,0%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tx>
                <c:rich>
                  <a:bodyPr/>
                  <a:lstStyle/>
                  <a:p>
                    <a:fld id="{384F48AA-858B-47B7-A98E-BE4FBA4A4EB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120 492,0
31,9%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90414</c:v>
                </c:pt>
                <c:pt idx="1">
                  <c:v>159824.79999999999</c:v>
                </c:pt>
                <c:pt idx="2">
                  <c:v>121392</c:v>
                </c:pt>
                <c:pt idx="3">
                  <c:v>158.5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fld id="{565A0836-0DB7-4815-96E8-1201C3D7043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51279F4A-072C-4370-A86C-0D061121F4FF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39,0%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65D-49FF-A317-9372047FC066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tx>
                <c:rich>
                  <a:bodyPr/>
                  <a:lstStyle/>
                  <a:p>
                    <a:fld id="{33E66626-34A0-4FCF-BA47-8A0107AFE94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8 145,0</a:t>
                    </a:r>
                  </a:p>
                  <a:p>
                    <a:r>
                      <a:rPr lang="ru-RU" dirty="0"/>
                      <a:t>4,0%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tx>
                <c:rich>
                  <a:bodyPr/>
                  <a:lstStyle/>
                  <a:p>
                    <a:fld id="{76CAEB5C-60E4-41C4-B3CF-3E65ADD5A8F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76081046-2C6C-41B7-8A11-A9F8427C3CF2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57,%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87805</c:v>
                </c:pt>
                <c:pt idx="1">
                  <c:v>8145</c:v>
                </c:pt>
                <c:pt idx="2">
                  <c:v>126388.3</c:v>
                </c:pt>
                <c:pt idx="3">
                  <c:v>158.6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tx>
                <c:rich>
                  <a:bodyPr/>
                  <a:lstStyle/>
                  <a:p>
                    <a:fld id="{79DDCAF9-181C-47FC-BE3D-508DEFF959F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166 002,5
</a:t>
                    </a:r>
                    <a:fld id="{4E671B20-214D-48D4-8467-785551C489D4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tx>
                <c:rich>
                  <a:bodyPr/>
                  <a:lstStyle/>
                  <a:p>
                    <a:fld id="{DFFFB8CC-2CEB-4AB4-AD3B-47AEA4B26A1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58 577,0
18,6%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0.10123680196322159"/>
                  <c:y val="7.79095053032657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tx>
                <c:rich>
                  <a:bodyPr/>
                  <a:lstStyle/>
                  <a:p>
                    <a:fld id="{0CBDF0BF-F085-4C51-978E-612E6A3327C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32 567,4
10,3%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tx>
                <c:rich>
                  <a:bodyPr/>
                  <a:lstStyle/>
                  <a:p>
                    <a:fld id="{479727A7-5452-413B-8FC7-FA0CAB7B79D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767,3
</a:t>
                    </a:r>
                    <a:fld id="{A8A8DADC-425E-4766-AEC8-0EDE6843CDCA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tx>
                <c:rich>
                  <a:bodyPr/>
                  <a:lstStyle/>
                  <a:p>
                    <a:fld id="{F3542497-A3F9-4F47-A3BD-27010F07C03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8 440,6
2,7%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3637904320156542"/>
                  <c:y val="-0.32711369846512778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0.12691074968633648"/>
                  <c:y val="-5.6102242396961946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1904304105279602"/>
                  <c:y val="5.17773706199717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0.22316920754043376"/>
                  <c:y val="-0.10777912675217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7"/>
                <c:pt idx="0">
                  <c:v>166002.5</c:v>
                </c:pt>
                <c:pt idx="1">
                  <c:v>58577</c:v>
                </c:pt>
                <c:pt idx="2">
                  <c:v>30857.3</c:v>
                </c:pt>
                <c:pt idx="3">
                  <c:v>32567.4</c:v>
                </c:pt>
                <c:pt idx="4">
                  <c:v>767.3</c:v>
                </c:pt>
                <c:pt idx="5">
                  <c:v>8440.6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397.5</c:v>
                </c:pt>
                <c:pt idx="12">
                  <c:v>2592.3000000000002</c:v>
                </c:pt>
                <c:pt idx="13">
                  <c:v>1090.7</c:v>
                </c:pt>
                <c:pt idx="14">
                  <c:v>86</c:v>
                </c:pt>
                <c:pt idx="15">
                  <c:v>4189.1000000000004</c:v>
                </c:pt>
                <c:pt idx="16">
                  <c:v>9837.6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52.628984247367718</c:v>
                </c:pt>
                <c:pt idx="1">
                  <c:v>18.571093870622786</c:v>
                </c:pt>
                <c:pt idx="2">
                  <c:v>9.782915050172738</c:v>
                </c:pt>
                <c:pt idx="3">
                  <c:v>10.325080535399909</c:v>
                </c:pt>
                <c:pt idx="4">
                  <c:v>0.24326271961570006</c:v>
                </c:pt>
                <c:pt idx="5">
                  <c:v>2.6759850269624375</c:v>
                </c:pt>
                <c:pt idx="6" formatCode="0.000">
                  <c:v>9.5111189736361303E-4</c:v>
                </c:pt>
                <c:pt idx="7" formatCode="0.000">
                  <c:v>1.5851864956060216E-3</c:v>
                </c:pt>
                <c:pt idx="8" formatCode="0.000">
                  <c:v>9.5111189736361303E-4</c:v>
                </c:pt>
                <c:pt idx="9" formatCode="0.000">
                  <c:v>9.5111189736361303E-4</c:v>
                </c:pt>
                <c:pt idx="10" formatCode="0.000">
                  <c:v>3.1703729912120436E-4</c:v>
                </c:pt>
                <c:pt idx="11" formatCode="0.000">
                  <c:v>0.1260223264006787</c:v>
                </c:pt>
                <c:pt idx="12">
                  <c:v>0.82185579051189794</c:v>
                </c:pt>
                <c:pt idx="13">
                  <c:v>0.34579258215149755</c:v>
                </c:pt>
                <c:pt idx="14">
                  <c:v>2.7265207724423569E-2</c:v>
                </c:pt>
                <c:pt idx="15">
                  <c:v>1.3281009497486371</c:v>
                </c:pt>
                <c:pt idx="16">
                  <c:v>3.11888613383476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206242097674441E-2"/>
                  <c:y val="6.8527670176817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9.4027248530155247E-2"/>
                  <c:y val="-0.2370036707600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11529778730019191"/>
                  <c:y val="-0.247782011373650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358980778243866E-2"/>
                  <c:y val="-0.27196258867833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33637904320156536"/>
                  <c:y val="-0.32711369846512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2110839371021656"/>
                  <c:y val="-0.266948577659728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1828419942341524"/>
                  <c:y val="-0.358954055270615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0101930908805857"/>
                  <c:y val="-0.162388973772133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39458260678026963"/>
                  <c:y val="-0.102443686482854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4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7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Прочие общегосударственные расходы</c:v>
                </c:pt>
                <c:pt idx="11">
                  <c:v>Резервный фонд</c:v>
                </c:pt>
                <c:pt idx="12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13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4"/>
                <c:pt idx="0">
                  <c:v>134038.6</c:v>
                </c:pt>
                <c:pt idx="1">
                  <c:v>55780.6</c:v>
                </c:pt>
                <c:pt idx="2">
                  <c:v>27056.6</c:v>
                </c:pt>
                <c:pt idx="3">
                  <c:v>19650.599999999999</c:v>
                </c:pt>
                <c:pt idx="4">
                  <c:v>767.3</c:v>
                </c:pt>
                <c:pt idx="5">
                  <c:v>154007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2256.6999999999998</c:v>
                </c:pt>
                <c:pt idx="10">
                  <c:v>0</c:v>
                </c:pt>
                <c:pt idx="11">
                  <c:v>0</c:v>
                </c:pt>
                <c:pt idx="12">
                  <c:v>1012.3</c:v>
                </c:pt>
                <c:pt idx="13">
                  <c:v>8177.8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4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7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Прочие общегосударственные расходы</c:v>
                </c:pt>
                <c:pt idx="11">
                  <c:v>Резервный фонд</c:v>
                </c:pt>
                <c:pt idx="12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13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14"/>
                <c:pt idx="0">
                  <c:v>33.281050782438129</c:v>
                </c:pt>
                <c:pt idx="1">
                  <c:v>13.850017690985045</c:v>
                </c:pt>
                <c:pt idx="2">
                  <c:v>6.7180056983593932</c:v>
                </c:pt>
                <c:pt idx="3">
                  <c:v>4.8791364316352048</c:v>
                </c:pt>
                <c:pt idx="4">
                  <c:v>0.19051639054246144</c:v>
                </c:pt>
                <c:pt idx="5">
                  <c:v>38.239095214743728</c:v>
                </c:pt>
                <c:pt idx="6" formatCode="0">
                  <c:v>0</c:v>
                </c:pt>
                <c:pt idx="7" formatCode="0">
                  <c:v>0</c:v>
                </c:pt>
                <c:pt idx="8" formatCode="0">
                  <c:v>0</c:v>
                </c:pt>
                <c:pt idx="9">
                  <c:v>0.5603262590084358</c:v>
                </c:pt>
                <c:pt idx="10" formatCode="0">
                  <c:v>0</c:v>
                </c:pt>
                <c:pt idx="11" formatCode="0">
                  <c:v>0</c:v>
                </c:pt>
                <c:pt idx="12">
                  <c:v>0.25134854964959435</c:v>
                </c:pt>
                <c:pt idx="13">
                  <c:v>2.0305029826380054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8.5841215039333466E-3"/>
                  <c:y val="8.4636696189136244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2819780937042838E-2"/>
                  <c:y val="6.8527670176817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0.14024039082005646"/>
                  <c:y val="-0.1504491767734082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5.9266838807589053E-3"/>
                  <c:y val="-0.247781852877964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470690921652598"/>
                  <c:y val="-0.227678894080503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2175127674418824"/>
                  <c:y val="-0.290092910170985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0428678444830699"/>
                  <c:y val="-0.274492972301294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53114074412620049"/>
                  <c:y val="-6.3646161551482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1925130342894237"/>
                  <c:y val="-0.308832964566706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8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2"/>
                <c:pt idx="0">
                  <c:v>134842.6</c:v>
                </c:pt>
                <c:pt idx="1">
                  <c:v>48596.3</c:v>
                </c:pt>
                <c:pt idx="2">
                  <c:v>26358.5</c:v>
                </c:pt>
                <c:pt idx="3">
                  <c:v>19697.3</c:v>
                </c:pt>
                <c:pt idx="4">
                  <c:v>767.3</c:v>
                </c:pt>
                <c:pt idx="5">
                  <c:v>154007</c:v>
                </c:pt>
                <c:pt idx="7">
                  <c:v>2256.6999999999998</c:v>
                </c:pt>
                <c:pt idx="8">
                  <c:v>1012.3</c:v>
                </c:pt>
                <c:pt idx="9">
                  <c:v>0</c:v>
                </c:pt>
                <c:pt idx="10">
                  <c:v>0</c:v>
                </c:pt>
                <c:pt idx="11">
                  <c:v>8185.1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8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12"/>
                <c:pt idx="0">
                  <c:v>34.074988293582052</c:v>
                </c:pt>
                <c:pt idx="1">
                  <c:v>12.280379891899159</c:v>
                </c:pt>
                <c:pt idx="2">
                  <c:v>6.6608444136821934</c:v>
                </c:pt>
                <c:pt idx="3">
                  <c:v>4.9775461680149586</c:v>
                </c:pt>
                <c:pt idx="4">
                  <c:v>0.19389820811572536</c:v>
                </c:pt>
                <c:pt idx="5">
                  <c:v>38.917869591135826</c:v>
                </c:pt>
                <c:pt idx="7">
                  <c:v>0.57027249609638664</c:v>
                </c:pt>
                <c:pt idx="8">
                  <c:v>0.25581018646624371</c:v>
                </c:pt>
                <c:pt idx="9">
                  <c:v>0</c:v>
                </c:pt>
                <c:pt idx="10">
                  <c:v>0</c:v>
                </c:pt>
                <c:pt idx="11">
                  <c:v>2.0683907510074597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36599.4</c:v>
                </c:pt>
                <c:pt idx="1">
                  <c:v>10245.6</c:v>
                </c:pt>
                <c:pt idx="2">
                  <c:v>758.5</c:v>
                </c:pt>
                <c:pt idx="3">
                  <c:v>166396.1</c:v>
                </c:pt>
                <c:pt idx="4">
                  <c:v>52147.5</c:v>
                </c:pt>
                <c:pt idx="5">
                  <c:v>23462.7</c:v>
                </c:pt>
                <c:pt idx="6">
                  <c:v>140</c:v>
                </c:pt>
                <c:pt idx="7">
                  <c:v>1</c:v>
                </c:pt>
                <c:pt idx="8">
                  <c:v>25669.5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11.603374925456606</c:v>
                </c:pt>
                <c:pt idx="1">
                  <c:v>3.2482373518762113</c:v>
                </c:pt>
                <c:pt idx="2" formatCode="0.00">
                  <c:v>0.24047279138343347</c:v>
                </c:pt>
                <c:pt idx="3">
                  <c:v>52.753770128301824</c:v>
                </c:pt>
                <c:pt idx="4">
                  <c:v>16.532702555923002</c:v>
                </c:pt>
                <c:pt idx="5">
                  <c:v>7.4385510380910809</c:v>
                </c:pt>
                <c:pt idx="6">
                  <c:v>4.4385221876968604E-2</c:v>
                </c:pt>
                <c:pt idx="7" formatCode="0.0000">
                  <c:v>3.1703729912120436E-4</c:v>
                </c:pt>
                <c:pt idx="8">
                  <c:v>8.1381889497917541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28597.1</c:v>
                </c:pt>
                <c:pt idx="1">
                  <c:v>154007</c:v>
                </c:pt>
                <c:pt idx="2">
                  <c:v>0</c:v>
                </c:pt>
                <c:pt idx="3">
                  <c:v>129372.8</c:v>
                </c:pt>
                <c:pt idx="4">
                  <c:v>49644.1</c:v>
                </c:pt>
                <c:pt idx="5">
                  <c:v>19005.7</c:v>
                </c:pt>
                <c:pt idx="6">
                  <c:v>0</c:v>
                </c:pt>
                <c:pt idx="7">
                  <c:v>1</c:v>
                </c:pt>
                <c:pt idx="8">
                  <c:v>22119.8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7.1005034171534271</c:v>
                </c:pt>
                <c:pt idx="1">
                  <c:v>38.239095214743728</c:v>
                </c:pt>
                <c:pt idx="2">
                  <c:v>0</c:v>
                </c:pt>
                <c:pt idx="3">
                  <c:v>32.122558178511355</c:v>
                </c:pt>
                <c:pt idx="4">
                  <c:v>12.326358326246593</c:v>
                </c:pt>
                <c:pt idx="5">
                  <c:v>4.7190112911936133</c:v>
                </c:pt>
                <c:pt idx="6">
                  <c:v>0</c:v>
                </c:pt>
                <c:pt idx="7" formatCode="0.0000">
                  <c:v>2.4829452696788933E-4</c:v>
                </c:pt>
                <c:pt idx="8">
                  <c:v>5.4922252776243177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Физическая  культура и спорт 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28651.1</c:v>
                </c:pt>
                <c:pt idx="1">
                  <c:v>4088.5</c:v>
                </c:pt>
                <c:pt idx="2">
                  <c:v>130137.7</c:v>
                </c:pt>
                <c:pt idx="3">
                  <c:v>42459.8</c:v>
                </c:pt>
                <c:pt idx="4">
                  <c:v>19044.8</c:v>
                </c:pt>
                <c:pt idx="5">
                  <c:v>0</c:v>
                </c:pt>
                <c:pt idx="6">
                  <c:v>1</c:v>
                </c:pt>
                <c:pt idx="7">
                  <c:v>21421.7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Физическая  культура и спорт 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8"/>
                <c:pt idx="0">
                  <c:v>11.656047120354948</c:v>
                </c:pt>
                <c:pt idx="1">
                  <c:v>1.6633130543529291</c:v>
                </c:pt>
                <c:pt idx="2">
                  <c:v>52.943557606326323</c:v>
                </c:pt>
                <c:pt idx="3">
                  <c:v>17.27380203625156</c:v>
                </c:pt>
                <c:pt idx="4">
                  <c:v>7.7479428782048831</c:v>
                </c:pt>
                <c:pt idx="5">
                  <c:v>0</c:v>
                </c:pt>
                <c:pt idx="6">
                  <c:v>4.0682721153306327E-4</c:v>
                </c:pt>
                <c:pt idx="7">
                  <c:v>8.7149304772978198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7436.1</c:v>
                </c:pt>
                <c:pt idx="3" formatCode="#,##0.00">
                  <c:v>7436.1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27516.1</c:v>
                </c:pt>
                <c:pt idx="1">
                  <c:v>282557.2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8.8740630038123243</c:v>
                </c:pt>
                <c:pt idx="1">
                  <c:v>91.12593699618769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93%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28060.2</c:v>
                </c:pt>
                <c:pt idx="1">
                  <c:v>377677.4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6.9158490610680401</c:v>
                </c:pt>
                <c:pt idx="1">
                  <c:v>93.084150938931955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29234751</c:v>
                </c:pt>
                <c:pt idx="1">
                  <c:v>222496923.24000001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11.613457499244891</c:v>
                </c:pt>
                <c:pt idx="1">
                  <c:v>88.386542500755098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71,6%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19714.599999999999</c:v>
                </c:pt>
                <c:pt idx="1">
                  <c:v>3922.7</c:v>
                </c:pt>
                <c:pt idx="2">
                  <c:v>1289.4000000000001</c:v>
                </c:pt>
                <c:pt idx="3">
                  <c:v>2</c:v>
                </c:pt>
                <c:pt idx="4">
                  <c:v>70</c:v>
                </c:pt>
                <c:pt idx="5">
                  <c:v>139.5</c:v>
                </c:pt>
                <c:pt idx="6" formatCode="General">
                  <c:v>826</c:v>
                </c:pt>
                <c:pt idx="7">
                  <c:v>1551.9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71.647508186116482</c:v>
                </c:pt>
                <c:pt idx="1">
                  <c:v>14.256017386184814</c:v>
                </c:pt>
                <c:pt idx="3">
                  <c:v>7.2684719128074107E-3</c:v>
                </c:pt>
                <c:pt idx="4">
                  <c:v>0.25439651694825938</c:v>
                </c:pt>
                <c:pt idx="5">
                  <c:v>0.50697591591831681</c:v>
                </c:pt>
                <c:pt idx="6">
                  <c:v>3.0018788999894608</c:v>
                </c:pt>
                <c:pt idx="7">
                  <c:v>5.6399707807429103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499935279638569E-2"/>
          <c:y val="7.5496269650264236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9AAE42-D720-4E1F-8324-3CB8983E138D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5,6%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6B3-4693-AE2D-470CBEE2865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20541.900000000001</c:v>
                </c:pt>
                <c:pt idx="1">
                  <c:v>4007</c:v>
                </c:pt>
                <c:pt idx="2">
                  <c:v>2</c:v>
                </c:pt>
                <c:pt idx="3">
                  <c:v>1077.7</c:v>
                </c:pt>
                <c:pt idx="4">
                  <c:v>72.400000000000006</c:v>
                </c:pt>
                <c:pt idx="5">
                  <c:v>145.1</c:v>
                </c:pt>
                <c:pt idx="6" formatCode="General">
                  <c:v>859</c:v>
                </c:pt>
                <c:pt idx="7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73.206795414128962</c:v>
                </c:pt>
                <c:pt idx="1">
                  <c:v>14.28006315016696</c:v>
                </c:pt>
                <c:pt idx="3">
                  <c:v>3.8406848158060733</c:v>
                </c:pt>
                <c:pt idx="4">
                  <c:v>0.25801761219667785</c:v>
                </c:pt>
                <c:pt idx="5">
                  <c:v>0.51710435814555189</c:v>
                </c:pt>
                <c:pt idx="6">
                  <c:v>3.0612863104550589</c:v>
                </c:pt>
                <c:pt idx="7">
                  <c:v>4.8289207807527417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21527.200000000001</c:v>
                </c:pt>
                <c:pt idx="1">
                  <c:v>4088.5</c:v>
                </c:pt>
                <c:pt idx="2">
                  <c:v>1116.7</c:v>
                </c:pt>
                <c:pt idx="3">
                  <c:v>1</c:v>
                </c:pt>
                <c:pt idx="4">
                  <c:v>75.5</c:v>
                </c:pt>
                <c:pt idx="5">
                  <c:v>150.9</c:v>
                </c:pt>
                <c:pt idx="6" formatCode="General">
                  <c:v>893</c:v>
                </c:pt>
                <c:pt idx="7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73.703599723361563</c:v>
                </c:pt>
                <c:pt idx="1">
                  <c:v>13.99797314416012</c:v>
                </c:pt>
                <c:pt idx="4">
                  <c:v>0.2584925944439499</c:v>
                </c:pt>
                <c:pt idx="5">
                  <c:v>0.516642814590623</c:v>
                </c:pt>
                <c:pt idx="6">
                  <c:v>3.0574024746814201</c:v>
                </c:pt>
                <c:pt idx="7">
                  <c:v>4.6391717281000275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tx>
                <c:rich>
                  <a:bodyPr/>
                  <a:lstStyle/>
                  <a:p>
                    <a:fld id="{1DFE45AB-0A3C-4C0C-BFFC-1C51A9D9545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25C4386-95D6-443A-BA38-6A0957FEBE3E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51,6%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9F7AF94-5869-4F51-AB6A-EFCBF56CFE5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20 928,2
7,4%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23-4694-881C-6C5D45467F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4A902A-6640-4C99-91C6-BF72FE6D213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117 820,3,9
41,7</a:t>
                    </a:r>
                  </a:p>
                  <a:p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23-4694-881C-6C5D45467F7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  <c:pt idx="4">
                  <c:v>Возврат остатков субсидий, субвенций и иных межбюджетных трансфертов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145815.29999999999</c:v>
                </c:pt>
                <c:pt idx="1">
                  <c:v>20928.2</c:v>
                </c:pt>
                <c:pt idx="2">
                  <c:v>117820.3</c:v>
                </c:pt>
                <c:pt idx="3">
                  <c:v>158.6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912768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от 24.12.2021 года  № 111          «О местном бюджете муниципального образования «Шумячский район» Смоленской области на 2022 год и на плановый период 2023 и 2024 годов» 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редакции решения от 27.04.2022 года № 27, от 04.08.2022 года №48 , от 30.09.2022 года №54, от 25.11.2022 года №67)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2023-2024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1229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8 861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2022 ГОД И НА ПЛАНОВЫЙ ПЕРИОД 2023-2024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2022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2023 и 2024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2022 ГОД И ПЛАНОВЫЙ ПЕРИОД 2023 и 2024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2022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2023 и 2024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678194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2020 – 2024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00863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2020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36424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2020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72996257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2022 год и на плановый период 2023 и 2024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94211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01.01.2022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1 352,0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418,7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1 344,8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2 656,7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3 320,3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2022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2023-2024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62401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2023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2024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8 749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2022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597236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291355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339065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2022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367488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190847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119605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93631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281 632,0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310 073,3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405 737,5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251 704,7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28864,2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27 516,1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28 060,1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29 207,8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 </a:t>
                      </a:r>
                      <a:r>
                        <a:rPr lang="en-US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282 557,2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377 677,4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222 496,9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8 711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8 661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8 611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04273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3 905,1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3 922,7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4 088,5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2022 год и на плановый период 2023 и 2024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2022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579224"/>
              </p:ext>
            </p:extLst>
          </p:nvPr>
        </p:nvGraphicFramePr>
        <p:xfrm>
          <a:off x="467544" y="1556792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2023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432759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2024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701586"/>
              </p:ext>
            </p:extLst>
          </p:nvPr>
        </p:nvGraphicFramePr>
        <p:xfrm>
          <a:off x="-27951" y="835833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2022 и плановый период 2023-2024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2022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120702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160 002,4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58 577,0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30 857,3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32 567,4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8 440,6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397,5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2 592,3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1 090,7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4 189,1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9 837,6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2023-2024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425959"/>
              </p:ext>
            </p:extLst>
          </p:nvPr>
        </p:nvGraphicFramePr>
        <p:xfrm>
          <a:off x="0" y="617123"/>
          <a:ext cx="8388425" cy="7185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134 038,6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134 842,6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55 780,6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48 596,3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27 056,6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26 358,5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19 650,6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19 697,3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154 007,0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4 088,5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2 256,7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2 256,7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1 012,3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1 012,3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8 177,8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8 185,1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2022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539107"/>
              </p:ext>
            </p:extLst>
          </p:nvPr>
        </p:nvGraphicFramePr>
        <p:xfrm>
          <a:off x="251520" y="576064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2023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924146"/>
              </p:ext>
            </p:extLst>
          </p:nvPr>
        </p:nvGraphicFramePr>
        <p:xfrm>
          <a:off x="0" y="476672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627038"/>
              </p:ext>
            </p:extLst>
          </p:nvPr>
        </p:nvGraphicFramePr>
        <p:xfrm>
          <a:off x="0" y="576064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2022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088495"/>
              </p:ext>
            </p:extLst>
          </p:nvPr>
        </p:nvGraphicFramePr>
        <p:xfrm>
          <a:off x="-122485" y="1268760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2022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36 599,4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10 245,6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758,5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166 396,1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52 147,5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23 462,7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24 969,5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2023-2024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129812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28 597,1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28 651,1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154 007,0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4 088,5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129372,8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130 137,7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49 644,1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42 459,8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19 005,7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19 044,8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22 119,8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21 421,7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2022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685620"/>
              </p:ext>
            </p:extLst>
          </p:nvPr>
        </p:nvGraphicFramePr>
        <p:xfrm>
          <a:off x="193972" y="10081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264943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329832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61958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6 580,8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7 116,8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3 916,8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3 916,8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12406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4 461,7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84719333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2022 году в муниципальном образовании «Шумячский район» Смоленской области  предусмотрена реализация 3 национальных проектов, в плановом периоде 2023 и 2024 годов реализация 3 национального проекта.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2022 году составляет 4 938,9 тыс. рублей, в 2023 году 18 317,6 тыс. рублей, в 2024 году 7 129,2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2022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36 052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3 004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2 682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19 019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800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1 585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5 960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497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46 846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3 903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2 194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14 937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1 245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5 732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478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29 231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2 436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2 212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15 113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1 259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4 931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25737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134 611,7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145 815,3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90 414,0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87 805,0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11 626,7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20 928,2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166 612,8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8 145,0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106 177,3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117 820,3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120 492,0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126 388,3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69237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24 601,4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24 969,5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22 119,8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21 421,7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032,8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18904</TotalTime>
  <Words>5421</Words>
  <Application>Microsoft Office PowerPoint</Application>
  <PresentationFormat>Экран (4:3)</PresentationFormat>
  <Paragraphs>1009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Решению Шямячского районного Совета депутатов от 24.12.2021 года  № 111          «О местном бюджете муниципального образования «Шумячский район» Смоленской области на 2022 год и на плановый период 2023 и 2024 годов»  (в редакции решения от 27.04.2022 года № 27, от 04.08.2022 года №48 , от 30.09.2022 года №54, от 25.11.2022 года №67) 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2022 ГОД И НА ПЛАНОВЫЙ ПЕРИОД  2023 и 2024 ГОДОВ </vt:lpstr>
      <vt:lpstr> ОСНОВНЫЕ НАПРАВЛЕНИЯ НАЛОГОВОЙ ПОЛИТИКИ МУНИЦИПАЛЬНОГО ОБРАЗОВАНИЯ «ШУМЯЧСКИЙ РАЙОН» СМОЛЕНСКОЙ ОБЛАСТИ НА 2022 ГОД И ПЛАНОВЫЙ ПЕРИОД 2023 и 2024 ГОДОВ </vt:lpstr>
      <vt:lpstr> ОСНОВНЫЕ НАПРАВЛЕНИЯ НАЛОГОВОЙ ПОЛИТИКИ МУНИЦИПАЛЬНОГО ОБРАЗОВАНИЯ «ШУМЯЧСКИЙ РАЙОН» СМОЛЕНСКОЙ ОБЛАСТИ НА 2022 ГОД И пЛАНОВЫЙ ПЕРИОД 2023 и 2024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2022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2023-2024 гг. </vt:lpstr>
      <vt:lpstr>III. ДОХОДЫ МЕСТНОГО БЮДЖЕТА</vt:lpstr>
      <vt:lpstr>Состав Доходов местного бюджета </vt:lpstr>
      <vt:lpstr>Структура доходов местного бюджета На 2022 год </vt:lpstr>
      <vt:lpstr>Структура доходов местного бюджета на 2023 год </vt:lpstr>
      <vt:lpstr>Структура доходов местного бюджета на 2024 год </vt:lpstr>
      <vt:lpstr>Структура налоговых и неналоговых доходов местного бюджета на 2022 год </vt:lpstr>
      <vt:lpstr>Структура налоговых и неналоговых доходов местного бюджета на 2023 год </vt:lpstr>
      <vt:lpstr>Структура налоговых и неналоговых доходов местного бюджета на 2024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2022 год  </vt:lpstr>
      <vt:lpstr>Безвозмездные поступления  на 2023 год  </vt:lpstr>
      <vt:lpstr>Безвозмездные поступления  на 2024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2022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2023-2024 гг.</vt:lpstr>
      <vt:lpstr>ДИНАМИКА РАСПРЕДЕЛЕНИЯ БЮДЖЕТНЫХ АССИГНОВАНИЙ В РАЗРЕЗЕ МУНИЦИПАЛЬНЫХ ПРОГРАММ И НЕПРОГРАММНЫХ НАПРАВЛЕНИЙ ДЕЯТЕЛЬНОСТИ В 2022 ГОДУ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Смоленской области по разделам бюджетной классификации на 2022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2023-2024 гг.</vt:lpstr>
      <vt:lpstr>ДИНАМИКА РАСПРЕДЕЛЕНИЯ БЮДЖЕТНЫХ АССИГНОВАНИЙ ПО РАЗДЕЛАМ БЮДЖЕТНОЙ КЛАССИФИКАЦИИ В 2022 ГОДУ</vt:lpstr>
      <vt:lpstr>ДИНАМИКА РАСПРЕДЕЛЕНИЯ БЮДЖЕТНЫХ АССИГНОВАНИЙ ПО РАЗДЕЛАМ БЮДЖЕТНОЙ КЛАССИФИКАЦИИ В 2023 ГОДУ</vt:lpstr>
      <vt:lpstr>ДИНАМИКА РАСПРЕДЕЛЕНИЯ БЮДЖЕТНЫХ АССИГНОВАНИЙ ПО РАЗДЕЛАМ БЮДЖЕТНОЙ КЛАССИФИКАЦИИ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1980</cp:revision>
  <cp:lastPrinted>2020-12-15T06:52:46Z</cp:lastPrinted>
  <dcterms:created xsi:type="dcterms:W3CDTF">2015-12-24T11:55:56Z</dcterms:created>
  <dcterms:modified xsi:type="dcterms:W3CDTF">2022-12-07T11:01:01Z</dcterms:modified>
</cp:coreProperties>
</file>