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7823" autoAdjust="0"/>
  </p:normalViewPr>
  <p:slideViewPr>
    <p:cSldViewPr>
      <p:cViewPr varScale="1">
        <p:scale>
          <a:sx n="106" d="100"/>
          <a:sy n="106" d="100"/>
        </p:scale>
        <p:origin x="4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281</a:t>
                    </a:r>
                    <a:r>
                      <a:rPr lang="en-US" baseline="0" dirty="0"/>
                      <a:t> 632,0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281632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287 412,4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287412.40000000002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-5 780,4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5799.2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3072768"/>
        <c:axId val="113090944"/>
        <c:axId val="0"/>
      </c:bar3DChart>
      <c:catAx>
        <c:axId val="11307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090944"/>
        <c:crosses val="autoZero"/>
        <c:auto val="1"/>
        <c:lblAlgn val="ctr"/>
        <c:lblOffset val="100"/>
        <c:noMultiLvlLbl val="0"/>
      </c:catAx>
      <c:valAx>
        <c:axId val="1130909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3072768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22222222222224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31 077,8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11,0 %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252 180,4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89,0 %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8513.2999999999993</c:v>
                </c:pt>
                <c:pt idx="1">
                  <c:v>60236.3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12.383053865040667</c:v>
                      </c:pt>
                      <c:pt idx="1">
                        <c:v>87.616946134959335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44889319001285"/>
          <c:y val="0.44674291887795942"/>
          <c:w val="0.52724028992601457"/>
          <c:h val="0.51523416458769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37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21 840,0
138,9%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8B-42B1-93F5-BA716DFAC51E}"/>
                </c:ext>
              </c:extLst>
            </c:dLbl>
            <c:dLbl>
              <c:idx val="1"/>
              <c:layout>
                <c:manualLayout>
                  <c:x val="-3.0825317995687388E-2"/>
                  <c:y val="0.16236413075180725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Акцизы по подакцизным товарам (продукции), производимым на территории Российской Федерации
3 905,1
24,8%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B-42B1-93F5-BA716DFAC51E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Налог, взимаемый в связи с применением упрощенной системы налогообложения
 1029,7
6,5%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Единый налог на вмененный доход для отдельных видов деятельности
 430,5
2,7%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8B-42B1-93F5-BA716DFAC51E}"/>
                </c:ext>
              </c:extLst>
            </c:dLbl>
            <c:dLbl>
              <c:idx val="4"/>
              <c:layout>
                <c:manualLayout>
                  <c:x val="-0.28933285952475596"/>
                  <c:y val="7.52357704235966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
68,7
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407552512530745"/>
                  <c:y val="-6.45036947461678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Налог, взимаемый в связи с применением патентной системы налогообложения
218,9
1,4%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 по делам, рассматриваемым в судах общей юрисдикции, мировыми судьями
 1034,3
6,6%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8B-42B1-93F5-BA716DFAC51E}"/>
                </c:ext>
              </c:extLst>
            </c:dLbl>
            <c:dLbl>
              <c:idx val="7"/>
              <c:layout>
                <c:manualLayout>
                  <c:x val="-3.1037070261247374E-2"/>
                  <c:y val="-0.10033883343446166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ru-RU" dirty="0"/>
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
909,8
4,0%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8B-42B1-93F5-BA716DFAC51E}"/>
                </c:ext>
              </c:extLst>
            </c:dLbl>
            <c:dLbl>
              <c:idx val="8"/>
              <c:layout>
                <c:manualLayout>
                  <c:x val="1.0413099187326282E-2"/>
                  <c:y val="-7.1226060352268569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1281,8
8,2%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860678585570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22720570074399446"/>
                  <c:y val="-0.35570210859762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Платежи при пользовании природными ресурсами
 26,9
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8B-42B1-93F5-BA716DFAC51E}"/>
                </c:ext>
              </c:extLst>
            </c:dLbl>
            <c:dLbl>
              <c:idx val="10"/>
              <c:layout>
                <c:manualLayout>
                  <c:x val="0.19125302652322376"/>
                  <c:y val="-4.55966074994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
 98,6,0
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8B-42B1-93F5-BA716DFAC5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Задолженность и перерасчеты по отмененным налогам, сборам и иным обязательным платежам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оказания платных услуг и компенсации затрат государства</c:v>
                </c:pt>
                <c:pt idx="12">
                  <c:v>Доходы от продажи материальных и нематериальных активов</c:v>
                </c:pt>
                <c:pt idx="13">
                  <c:v>Штрафы, санкции, возмещение ущерба</c:v>
                </c:pt>
                <c:pt idx="14">
                  <c:v>Прочие неналоговые доходы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21900</c:v>
                </c:pt>
                <c:pt idx="1">
                  <c:v>3905.1</c:v>
                </c:pt>
                <c:pt idx="2">
                  <c:v>1029.7</c:v>
                </c:pt>
                <c:pt idx="3">
                  <c:v>430.5</c:v>
                </c:pt>
                <c:pt idx="4">
                  <c:v>68.7</c:v>
                </c:pt>
                <c:pt idx="5">
                  <c:v>218.9</c:v>
                </c:pt>
                <c:pt idx="6">
                  <c:v>1034.3</c:v>
                </c:pt>
                <c:pt idx="7">
                  <c:v>-5.8</c:v>
                </c:pt>
                <c:pt idx="8">
                  <c:v>1281.8</c:v>
                </c:pt>
                <c:pt idx="9">
                  <c:v>55.1</c:v>
                </c:pt>
                <c:pt idx="10">
                  <c:v>26.9</c:v>
                </c:pt>
                <c:pt idx="11">
                  <c:v>435.4</c:v>
                </c:pt>
                <c:pt idx="12">
                  <c:v>98.6</c:v>
                </c:pt>
                <c:pt idx="13">
                  <c:v>658.2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1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Задолженность и перерасчеты по отмененным налогам, сборам и иным обязательным платежам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оказания платных услуг и компенсации затрат государства</c:v>
                </c:pt>
                <c:pt idx="12">
                  <c:v>Доходы от продажи материальных и нематериальных активов</c:v>
                </c:pt>
                <c:pt idx="13">
                  <c:v>Штрафы, санкции, возмещение ущерба</c:v>
                </c:pt>
                <c:pt idx="14">
                  <c:v>Прочие неналоговые доходы</c:v>
                </c:pt>
              </c:strCache>
            </c:strRef>
          </c:cat>
          <c:val>
            <c:numRef>
              <c:f>Лист1!$C$2:$C$16</c:f>
              <c:numCache>
                <c:formatCode>0.0</c:formatCode>
                <c:ptCount val="15"/>
                <c:pt idx="0">
                  <c:v>139.28108066854918</c:v>
                </c:pt>
                <c:pt idx="1">
                  <c:v>24.835915439212393</c:v>
                </c:pt>
                <c:pt idx="2">
                  <c:v>6.5487547381006896</c:v>
                </c:pt>
                <c:pt idx="3">
                  <c:v>2.7379226131420284</c:v>
                </c:pt>
                <c:pt idx="4">
                  <c:v>0.43692284209722965</c:v>
                </c:pt>
                <c:pt idx="5">
                  <c:v>1.3921748200157724</c:v>
                </c:pt>
                <c:pt idx="6">
                  <c:v>6.5780101249077818</c:v>
                </c:pt>
                <c:pt idx="7">
                  <c:v>-1.8627117228798805E-2</c:v>
                </c:pt>
                <c:pt idx="8">
                  <c:v>8.1520771324633028</c:v>
                </c:pt>
                <c:pt idx="9">
                  <c:v>0.35042865501539089</c:v>
                </c:pt>
                <c:pt idx="10">
                  <c:v>0.1710804141545193</c:v>
                </c:pt>
                <c:pt idx="11">
                  <c:v>2.7690859599582791</c:v>
                </c:pt>
                <c:pt idx="12">
                  <c:v>0.62708285634333094</c:v>
                </c:pt>
                <c:pt idx="13">
                  <c:v>4.1860642600931088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3510AE5A-9D00-471D-96A3-9264479CC001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134 611,7
53,4%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514CC11-0112-4ABC-957B-3AE2331E76A6}" type="CATEGORYNAME">
                      <a:rPr lang="ru-RU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11 395,6
</a:t>
                    </a:r>
                    <a:fld id="{97AF8F81-3B91-43C6-924D-3E760226A389}" type="PERCENTAGE">
                      <a:rPr lang="ru-RU" baseline="0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889A7A02-23E7-4BF8-B657-77CDC6DEA345}" type="CATEGORYNAME">
                      <a:rPr lang="ru-RU" smtClean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105 8251,1
42,0%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2211171686638449E-2"/>
                  <c:y val="-0.2142004063040628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134611.70000000001</c:v>
                </c:pt>
                <c:pt idx="1">
                  <c:v>11395.6</c:v>
                </c:pt>
                <c:pt idx="2">
                  <c:v>105821.1</c:v>
                </c:pt>
                <c:pt idx="3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53.379128592071389</c:v>
                </c:pt>
                <c:pt idx="1">
                  <c:v>4.5188285846164096</c:v>
                </c:pt>
                <c:pt idx="2">
                  <c:v>41.962460207058122</c:v>
                </c:pt>
                <c:pt idx="3">
                  <c:v>0.13958261625407842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2021 год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2021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915009"/>
              </p:ext>
            </p:extLst>
          </p:nvPr>
        </p:nvGraphicFramePr>
        <p:xfrm>
          <a:off x="251520" y="980728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405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01.01.2022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611,7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11 395,6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821,1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352</a:t>
                      </a:r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,0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0227"/>
              </p:ext>
            </p:extLst>
          </p:nvPr>
        </p:nvGraphicFramePr>
        <p:xfrm>
          <a:off x="190524" y="2286000"/>
          <a:ext cx="8910263" cy="222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8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54181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96 110,6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20130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2021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283 258,2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31 077,8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252 180,4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8 860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32,0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52650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01.01.2022 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37 522,8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36 756,5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7 200,6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4 864,0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151 169,1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150 454,6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47 153,9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47 153,9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18 519,1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18 519,1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25 634,2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25 634,2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385144"/>
              </p:ext>
            </p:extLst>
          </p:nvPr>
        </p:nvGraphicFramePr>
        <p:xfrm>
          <a:off x="251520" y="870586"/>
          <a:ext cx="8640961" cy="60089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152 678,3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151 963,8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6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53 551,9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53 551,9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30 723,9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30 723,4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1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31 479,0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30 834,5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5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3 699,0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1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8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1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448">
                <a:tc>
                  <a:txBody>
                    <a:bodyPr/>
                    <a:lstStyle/>
                    <a:p>
                      <a:r>
                        <a:rPr kumimoji="0" lang="ru-RU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275 248,0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271 557,0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332656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66612"/>
              </p:ext>
            </p:extLst>
          </p:nvPr>
        </p:nvGraphicFramePr>
        <p:xfrm>
          <a:off x="323528" y="1187366"/>
          <a:ext cx="8424936" cy="22495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12 164,4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3 689,3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2 616,7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2 559,1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5 262,7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2021 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63888" y="4149080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3790" y="1375632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59832" y="2780928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32 007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2 667 </a:t>
            </a:r>
            <a:r>
              <a:rPr lang="ru-RU" sz="1400" b="1" dirty="0" err="1"/>
              <a:t>р</a:t>
            </a:r>
            <a:r>
              <a:rPr lang="ru-RU" sz="1400" dirty="0" err="1"/>
              <a:t>уб.в</a:t>
            </a:r>
            <a:r>
              <a:rPr lang="ru-RU" sz="1400" dirty="0"/>
              <a:t>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11 </a:t>
            </a:r>
            <a:r>
              <a:rPr lang="ru-RU" sz="1400" dirty="0" err="1"/>
              <a:t>руб.в</a:t>
            </a:r>
            <a:r>
              <a:rPr lang="ru-RU" sz="1400" dirty="0"/>
              <a:t>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0,92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2 090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1323" y="4751566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174 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16 981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1 415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9263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 5 322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444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5 780,4                     327,8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«Шумячский район» 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80720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Шумячского                        районного Совета депутатов от 26.02.2021 года №12, от 01.06.2021 года №44, от 12.08.2021 года №57, от 21.10.2021 года №87, от 10.12.2021 года №109, от 24.12.2021 года №116 ).</a:t>
            </a: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225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2021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40575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2021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район» Смоленской области за 2021 год по доходам исполнен в сумме 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283 258,2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281 632,0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100,6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283 585,9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287 412,4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98,7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5 780,4 тыс. рублей на 01.01.2022 года бюджет исполнен с дефицитом в размере 327,8 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287 412,4</a:t>
            </a:r>
          </a:p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283 258,2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281 632,0 </a:t>
            </a:r>
          </a:p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283 585,9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71569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2021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01.01.2022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28 864,2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31 077,8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107,7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252 767,7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252 180,4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2021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666836"/>
              </p:ext>
            </p:extLst>
          </p:nvPr>
        </p:nvGraphicFramePr>
        <p:xfrm>
          <a:off x="0" y="112474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2021 год</a:t>
            </a:r>
            <a:b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13767"/>
              </p:ext>
            </p:extLst>
          </p:nvPr>
        </p:nvGraphicFramePr>
        <p:xfrm>
          <a:off x="251520" y="1124744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55168</TotalTime>
  <Words>1312</Words>
  <Application>Microsoft Office PowerPoint</Application>
  <PresentationFormat>Экран (4:3)</PresentationFormat>
  <Paragraphs>277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2021 год</vt:lpstr>
      <vt:lpstr>ИСПОЛНЕНИЕ БЮДЖЕТА МУНИЦИПАЛЬНОГО ОБРАЗОВАНИЯ «ШУМЯЧСКИЙ РАЙОН» СМОЛЕНСКОЙ ОБЛАСТИ ЗА 2021 год</vt:lpstr>
      <vt:lpstr>ДОХОДЫ</vt:lpstr>
      <vt:lpstr>СТРУКТУРА ДОХОДОВ МЕСТНОГО БЮДЖЕТА ЗА 2021 год</vt:lpstr>
      <vt:lpstr>СТРУКТУРА НАЛОГОВЫХ И НЕНАЛОГОВЫХ ДОХОДОВ МЕСТНОГО БЮДЖЕТА ЗА 2021 год </vt:lpstr>
      <vt:lpstr>БЕЗВОЗМЕЗДНЫЕ ПОСТУПЛЕНИЯ ЗА 2021 ГОД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2021 год</vt:lpstr>
      <vt:lpstr>ДЕФИЦИТ ( - )            5 780,4                     327,8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779</cp:revision>
  <cp:lastPrinted>2021-09-02T07:22:46Z</cp:lastPrinted>
  <dcterms:created xsi:type="dcterms:W3CDTF">2017-04-19T10:14:44Z</dcterms:created>
  <dcterms:modified xsi:type="dcterms:W3CDTF">2022-06-01T14:49:13Z</dcterms:modified>
</cp:coreProperties>
</file>