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65"/>
  </p:notesMasterIdLst>
  <p:sldIdLst>
    <p:sldId id="420" r:id="rId2"/>
    <p:sldId id="421" r:id="rId3"/>
    <p:sldId id="427" r:id="rId4"/>
    <p:sldId id="428" r:id="rId5"/>
    <p:sldId id="426" r:id="rId6"/>
    <p:sldId id="422" r:id="rId7"/>
    <p:sldId id="433" r:id="rId8"/>
    <p:sldId id="279" r:id="rId9"/>
    <p:sldId id="439" r:id="rId10"/>
    <p:sldId id="440" r:id="rId11"/>
    <p:sldId id="441" r:id="rId12"/>
    <p:sldId id="442" r:id="rId13"/>
    <p:sldId id="443" r:id="rId14"/>
    <p:sldId id="445" r:id="rId15"/>
    <p:sldId id="444" r:id="rId16"/>
    <p:sldId id="395" r:id="rId17"/>
    <p:sldId id="446" r:id="rId18"/>
    <p:sldId id="447" r:id="rId19"/>
    <p:sldId id="448" r:id="rId20"/>
    <p:sldId id="385" r:id="rId21"/>
    <p:sldId id="449" r:id="rId22"/>
    <p:sldId id="451" r:id="rId23"/>
    <p:sldId id="432" r:id="rId24"/>
    <p:sldId id="450" r:id="rId25"/>
    <p:sldId id="452" r:id="rId26"/>
    <p:sldId id="455" r:id="rId27"/>
    <p:sldId id="389" r:id="rId28"/>
    <p:sldId id="405" r:id="rId29"/>
    <p:sldId id="453" r:id="rId30"/>
    <p:sldId id="472" r:id="rId31"/>
    <p:sldId id="425" r:id="rId32"/>
    <p:sldId id="423" r:id="rId33"/>
    <p:sldId id="454" r:id="rId34"/>
    <p:sldId id="434" r:id="rId35"/>
    <p:sldId id="407" r:id="rId36"/>
    <p:sldId id="411" r:id="rId37"/>
    <p:sldId id="437" r:id="rId38"/>
    <p:sldId id="435" r:id="rId39"/>
    <p:sldId id="390" r:id="rId40"/>
    <p:sldId id="394" r:id="rId41"/>
    <p:sldId id="431" r:id="rId42"/>
    <p:sldId id="436" r:id="rId43"/>
    <p:sldId id="404" r:id="rId44"/>
    <p:sldId id="438" r:id="rId45"/>
    <p:sldId id="406" r:id="rId46"/>
    <p:sldId id="429" r:id="rId47"/>
    <p:sldId id="400" r:id="rId48"/>
    <p:sldId id="424" r:id="rId49"/>
    <p:sldId id="457" r:id="rId50"/>
    <p:sldId id="461" r:id="rId51"/>
    <p:sldId id="462" r:id="rId52"/>
    <p:sldId id="458" r:id="rId53"/>
    <p:sldId id="459" r:id="rId54"/>
    <p:sldId id="463" r:id="rId55"/>
    <p:sldId id="464" r:id="rId56"/>
    <p:sldId id="460" r:id="rId57"/>
    <p:sldId id="465" r:id="rId58"/>
    <p:sldId id="466" r:id="rId59"/>
    <p:sldId id="467" r:id="rId60"/>
    <p:sldId id="469" r:id="rId61"/>
    <p:sldId id="470" r:id="rId62"/>
    <p:sldId id="419" r:id="rId63"/>
    <p:sldId id="379" r:id="rId6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398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C5836D-D9BF-41FA-842C-FF9DA979A02B}" type="datetimeFigureOut">
              <a:rPr lang="ru-RU" smtClean="0"/>
              <a:pPr/>
              <a:t>28.08.2024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D492EF-0C8C-4FD2-9E4C-27F8B819A3B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1176C5-BAED-4B15-96F8-7D31E8C9F41E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31024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73EFC-82A2-4A5D-A9AA-3B4A9EC855B4}" type="datetime1">
              <a:rPr lang="en-US" smtClean="0"/>
              <a:t>8/28/2024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11E63-A35E-429A-A838-2D735A5105F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0EFB3-AC9C-440A-8C2C-D753A302C34E}" type="datetime1">
              <a:rPr lang="en-US" smtClean="0"/>
              <a:t>8/28/2024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11E63-A35E-429A-A838-2D735A5105F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C3E54-FBF6-40A9-ADAD-FE1E74AC05DE}" type="datetime1">
              <a:rPr lang="en-US" smtClean="0"/>
              <a:t>8/28/2024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11E63-A35E-429A-A838-2D735A5105F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58E824-189B-4A70-8AA6-58D0EED6D288}" type="datetime1">
              <a:rPr lang="en-US" smtClean="0"/>
              <a:t>8/28/2024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830907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5836E-772E-492D-9344-72D1D287B1E7}" type="datetime1">
              <a:rPr lang="en-US" smtClean="0"/>
              <a:t>8/28/2024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11E63-A35E-429A-A838-2D735A5105F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90089-7111-4C76-BE83-3CEC1DD0F60C}" type="datetime1">
              <a:rPr lang="en-US" smtClean="0"/>
              <a:t>8/28/2024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11E63-A35E-429A-A838-2D735A5105F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5811-FD4E-4D32-86B1-093BEB7A8650}" type="datetime1">
              <a:rPr lang="en-US" smtClean="0"/>
              <a:t>8/28/2024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11E63-A35E-429A-A838-2D735A5105F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70FB7-5750-400A-AD9C-6E7EF2B6CF91}" type="datetime1">
              <a:rPr lang="en-US" smtClean="0"/>
              <a:t>8/28/2024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11E63-A35E-429A-A838-2D735A5105F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2A453-0877-4C3F-9615-09BD8C9E087E}" type="datetime1">
              <a:rPr lang="en-US" smtClean="0"/>
              <a:t>8/28/2024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11E63-A35E-429A-A838-2D735A5105F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CAFC5-BDCD-4822-AC8B-FA1769A843BC}" type="datetime1">
              <a:rPr lang="en-US" smtClean="0"/>
              <a:t>8/28/2024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11E63-A35E-429A-A838-2D735A5105F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DBFC2-8A8B-464E-867D-A085B88C7415}" type="datetime1">
              <a:rPr lang="en-US" smtClean="0"/>
              <a:t>8/28/2024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11E63-A35E-429A-A838-2D735A5105F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F56AD-FA21-4AE0-B260-535601247BD2}" type="datetime1">
              <a:rPr lang="en-US" smtClean="0"/>
              <a:t>8/28/2024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11E63-A35E-429A-A838-2D735A5105F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A91547-9EAA-4E3E-B835-8C7BFCBEFBF2}" type="datetime1">
              <a:rPr lang="en-US" smtClean="0"/>
              <a:t>8/28/2024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011E63-A35E-429A-A838-2D735A5105F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8.jp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6.jpg"/><Relationship Id="rId5" Type="http://schemas.openxmlformats.org/officeDocument/2006/relationships/image" Target="../media/image65.jpg"/><Relationship Id="rId4" Type="http://schemas.openxmlformats.org/officeDocument/2006/relationships/image" Target="../media/image6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8.jpeg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1.jpg"/><Relationship Id="rId4" Type="http://schemas.openxmlformats.org/officeDocument/2006/relationships/image" Target="../media/image100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7.jpeg"/><Relationship Id="rId5" Type="http://schemas.openxmlformats.org/officeDocument/2006/relationships/image" Target="../media/image106.jpg"/><Relationship Id="rId4" Type="http://schemas.openxmlformats.org/officeDocument/2006/relationships/image" Target="../media/image105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7" Type="http://schemas.openxmlformats.org/officeDocument/2006/relationships/image" Target="../media/image11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1.jpeg"/><Relationship Id="rId5" Type="http://schemas.openxmlformats.org/officeDocument/2006/relationships/image" Target="../media/image110.jpg"/><Relationship Id="rId4" Type="http://schemas.openxmlformats.org/officeDocument/2006/relationships/image" Target="../media/image109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9.jpeg"/><Relationship Id="rId5" Type="http://schemas.openxmlformats.org/officeDocument/2006/relationships/image" Target="../media/image118.jpeg"/><Relationship Id="rId4" Type="http://schemas.openxmlformats.org/officeDocument/2006/relationships/image" Target="../media/image117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3.jpeg"/><Relationship Id="rId5" Type="http://schemas.openxmlformats.org/officeDocument/2006/relationships/image" Target="../media/image122.jpeg"/><Relationship Id="rId4" Type="http://schemas.openxmlformats.org/officeDocument/2006/relationships/image" Target="../media/image121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3" Type="http://schemas.openxmlformats.org/officeDocument/2006/relationships/image" Target="../media/image126.jpeg"/><Relationship Id="rId7" Type="http://schemas.openxmlformats.org/officeDocument/2006/relationships/image" Target="../media/image13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9.png"/><Relationship Id="rId5" Type="http://schemas.openxmlformats.org/officeDocument/2006/relationships/image" Target="../media/image128.png"/><Relationship Id="rId4" Type="http://schemas.openxmlformats.org/officeDocument/2006/relationships/image" Target="../media/image127.png"/><Relationship Id="rId9" Type="http://schemas.openxmlformats.org/officeDocument/2006/relationships/image" Target="../media/image13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6.jpeg"/><Relationship Id="rId5" Type="http://schemas.openxmlformats.org/officeDocument/2006/relationships/image" Target="../media/image135.jpeg"/><Relationship Id="rId4" Type="http://schemas.openxmlformats.org/officeDocument/2006/relationships/image" Target="../media/image134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7" Type="http://schemas.openxmlformats.org/officeDocument/2006/relationships/image" Target="../media/image14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1.jpeg"/><Relationship Id="rId5" Type="http://schemas.openxmlformats.org/officeDocument/2006/relationships/image" Target="../media/image140.jpeg"/><Relationship Id="rId4" Type="http://schemas.openxmlformats.org/officeDocument/2006/relationships/image" Target="../media/image139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5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7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0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56.jpeg"/><Relationship Id="rId4" Type="http://schemas.openxmlformats.org/officeDocument/2006/relationships/image" Target="../media/image155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8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0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3.gif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5A827E58-E986-4578-A2CF-C729360CF5F8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1</a:t>
            </a:fld>
            <a:endParaRPr lang="ru-RU"/>
          </a:p>
        </p:txBody>
      </p:sp>
      <p:pic>
        <p:nvPicPr>
          <p:cNvPr id="3" name="object 2">
            <a:extLst>
              <a:ext uri="{FF2B5EF4-FFF2-40B4-BE49-F238E27FC236}">
                <a16:creationId xmlns:a16="http://schemas.microsoft.com/office/drawing/2014/main" id="{60CF462B-6409-4E65-8FD9-7CEAAE23F250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5407" y="17818"/>
            <a:ext cx="9216514" cy="69188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2" descr="https://images.vector-images.com/67/shumyachi_rayon_coa_n23744.jpg">
            <a:extLst>
              <a:ext uri="{FF2B5EF4-FFF2-40B4-BE49-F238E27FC236}">
                <a16:creationId xmlns:a16="http://schemas.microsoft.com/office/drawing/2014/main" id="{5C3A9359-775D-4DE5-9AD1-19B88A89F4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557" y="302772"/>
            <a:ext cx="856886" cy="1083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3CAF569D-FB65-40FC-AD14-A23AC5059DE5}"/>
              </a:ext>
            </a:extLst>
          </p:cNvPr>
          <p:cNvSpPr/>
          <p:nvPr/>
        </p:nvSpPr>
        <p:spPr>
          <a:xfrm>
            <a:off x="521550" y="2078940"/>
            <a:ext cx="81009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>
              <a:spcAft>
                <a:spcPts val="0"/>
              </a:spcAft>
            </a:pPr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Современное образование: муниципальные маршруты в будущее</a:t>
            </a:r>
            <a:endParaRPr lang="ru-RU" sz="3600" b="1" dirty="0">
              <a:solidFill>
                <a:srgbClr val="002060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pic>
        <p:nvPicPr>
          <p:cNvPr id="6" name="Picture 2" descr="F:\god_semi_logo.png">
            <a:extLst>
              <a:ext uri="{FF2B5EF4-FFF2-40B4-BE49-F238E27FC236}">
                <a16:creationId xmlns:a16="http://schemas.microsoft.com/office/drawing/2014/main" id="{5DE4C48C-ED23-4217-BB9B-5F56EB788B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l="27163" r="29525"/>
          <a:stretch>
            <a:fillRect/>
          </a:stretch>
        </p:blipFill>
        <p:spPr bwMode="auto">
          <a:xfrm>
            <a:off x="7083383" y="2590"/>
            <a:ext cx="2061981" cy="1383599"/>
          </a:xfrm>
          <a:prstGeom prst="rect">
            <a:avLst/>
          </a:prstGeom>
          <a:noFill/>
        </p:spPr>
      </p:pic>
      <p:sp>
        <p:nvSpPr>
          <p:cNvPr id="7" name="TextBox 3">
            <a:extLst>
              <a:ext uri="{FF2B5EF4-FFF2-40B4-BE49-F238E27FC236}">
                <a16:creationId xmlns:a16="http://schemas.microsoft.com/office/drawing/2014/main" id="{17B80335-1B8F-4A8E-8642-D34B9944E9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14069" y="4101067"/>
            <a:ext cx="3786214" cy="113877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2000" b="1" dirty="0">
                <a:latin typeface="+mn-lt"/>
              </a:rPr>
              <a:t>Кулешова Ирина Григорьевна</a:t>
            </a:r>
            <a:r>
              <a:rPr lang="ru-RU" altLang="ru-RU" sz="2000" dirty="0">
                <a:latin typeface="+mn-lt"/>
              </a:rPr>
              <a:t>, </a:t>
            </a:r>
            <a:r>
              <a:rPr lang="ru-RU" altLang="ru-RU" sz="1600" dirty="0">
                <a:latin typeface="+mn-lt"/>
              </a:rPr>
              <a:t>на</a:t>
            </a:r>
            <a:r>
              <a:rPr lang="ru-RU" sz="1600" dirty="0">
                <a:latin typeface="+mn-lt"/>
              </a:rPr>
              <a:t>чальник Отдела по образованию Администрации МО  «</a:t>
            </a:r>
            <a:r>
              <a:rPr lang="ru-RU" sz="1600" dirty="0" err="1">
                <a:latin typeface="+mn-lt"/>
              </a:rPr>
              <a:t>Шумячский</a:t>
            </a:r>
            <a:r>
              <a:rPr lang="ru-RU" sz="1600" dirty="0">
                <a:latin typeface="+mn-lt"/>
              </a:rPr>
              <a:t> район» Смоленской области</a:t>
            </a:r>
            <a:endParaRPr lang="ru-RU" altLang="ru-RU" sz="1600" dirty="0">
              <a:latin typeface="+mn-lt"/>
            </a:endParaRPr>
          </a:p>
        </p:txBody>
      </p:sp>
      <p:pic>
        <p:nvPicPr>
          <p:cNvPr id="8" name="Рисунок 1">
            <a:extLst>
              <a:ext uri="{FF2B5EF4-FFF2-40B4-BE49-F238E27FC236}">
                <a16:creationId xmlns:a16="http://schemas.microsoft.com/office/drawing/2014/main" id="{F7B4531A-058F-4235-8D64-6D0CBFC29B25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" y="0"/>
            <a:ext cx="1763688" cy="14704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C054370-E548-4993-8426-DB7721679A4C}"/>
              </a:ext>
            </a:extLst>
          </p:cNvPr>
          <p:cNvSpPr txBox="1"/>
          <p:nvPr/>
        </p:nvSpPr>
        <p:spPr>
          <a:xfrm>
            <a:off x="2294855" y="5818135"/>
            <a:ext cx="4859337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8A0000"/>
                </a:solidFill>
                <a:latin typeface="+mn-lt"/>
                <a:cs typeface="+mn-cs"/>
              </a:rPr>
              <a:t>РАЙОННОЕ АВГУСТОВСКОЕ СОВЕЩАНИЕ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8A0000"/>
                </a:solidFill>
                <a:latin typeface="+mn-lt"/>
                <a:cs typeface="+mn-cs"/>
              </a:rPr>
              <a:t>28 августа 2024 г. </a:t>
            </a:r>
          </a:p>
        </p:txBody>
      </p:sp>
    </p:spTree>
    <p:extLst>
      <p:ext uri="{BB962C8B-B14F-4D97-AF65-F5344CB8AC3E}">
        <p14:creationId xmlns:p14="http://schemas.microsoft.com/office/powerpoint/2010/main" val="855863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-60814"/>
            <a:ext cx="9216514" cy="69188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10</a:t>
            </a:fld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D1ABBBA-904D-497A-B47B-D13088971B7A}"/>
              </a:ext>
            </a:extLst>
          </p:cNvPr>
          <p:cNvSpPr/>
          <p:nvPr/>
        </p:nvSpPr>
        <p:spPr>
          <a:xfrm>
            <a:off x="323528" y="344555"/>
            <a:ext cx="8363272" cy="55794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Конкурс методических разработок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«ИКТ в системе образования»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приняли участие 11 педагогов из 6 ОУ, 1 победитель, 10 призеров</a:t>
            </a: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Конкурс методических разработок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воспитательных мероприятий среди педагогов и других специалистов общеобразовательных организаций, участвующих в воспитании детей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- 11 участников из 7 ОУ, 1 победитель, 4 призера</a:t>
            </a: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Конкурс методических разработок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«За нравственный подвиг учителя»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- 18 педагогов из 6 ОУ, 4 победителя, 7 призеров.</a:t>
            </a:r>
            <a:endParaRPr lang="ru-RU" sz="2400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2789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-60814"/>
            <a:ext cx="9216514" cy="69188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11</a:t>
            </a:fld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ECDF99E4-64CC-432B-B7EF-1727AC3E84E8}"/>
              </a:ext>
            </a:extLst>
          </p:cNvPr>
          <p:cNvSpPr/>
          <p:nvPr/>
        </p:nvSpPr>
        <p:spPr>
          <a:xfrm>
            <a:off x="251520" y="188640"/>
            <a:ext cx="856895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ПОБЕДИТЕЛИ</a:t>
            </a:r>
            <a:endParaRPr lang="ru-RU" sz="20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муниципального конкурса видеороликов, посвященного </a:t>
            </a:r>
          </a:p>
          <a:p>
            <a:pPr algn="ctr">
              <a:spcAft>
                <a:spcPts val="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95 - 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летию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со дня образования 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Шумячского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района</a:t>
            </a:r>
          </a:p>
          <a:p>
            <a:pPr algn="ctr">
              <a:spcAft>
                <a:spcPts val="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«Есть в России такие места…» </a:t>
            </a:r>
            <a:endParaRPr lang="ru-RU" sz="2000" b="1" i="1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B088091E-529E-4DB2-A887-0607B86D9E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1091563"/>
              </p:ext>
            </p:extLst>
          </p:nvPr>
        </p:nvGraphicFramePr>
        <p:xfrm>
          <a:off x="467544" y="2132856"/>
          <a:ext cx="8003232" cy="366204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003232">
                  <a:extLst>
                    <a:ext uri="{9D8B030D-6E8A-4147-A177-3AD203B41FA5}">
                      <a16:colId xmlns:a16="http://schemas.microsoft.com/office/drawing/2014/main" val="870133904"/>
                    </a:ext>
                  </a:extLst>
                </a:gridCol>
              </a:tblGrid>
              <a:tr h="37020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«Визитная карточка моего района (села)».</a:t>
                      </a:r>
                      <a:endParaRPr lang="ru-RU" sz="24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0244283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Индивидуальное участие </a:t>
                      </a:r>
                      <a:r>
                        <a:rPr lang="ru-RU" sz="240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ru-RU" sz="2400" dirty="0" err="1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Гнедкова</a:t>
                      </a:r>
                      <a:r>
                        <a:rPr lang="ru-RU" sz="240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Ирина Ивановна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240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64895825"/>
                  </a:ext>
                </a:extLst>
              </a:tr>
              <a:tr h="1955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2400" b="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Коллективное участие -  </a:t>
                      </a:r>
                      <a:r>
                        <a:rPr lang="ru-RU" sz="240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МБОУ «Первомайская СШ»</a:t>
                      </a: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endParaRPr lang="ru-RU" sz="240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27446500"/>
                  </a:ext>
                </a:extLst>
              </a:tr>
              <a:tr h="1955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24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«Живи и здравствуй, мой район» (Свободная тема).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40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70795679"/>
                  </a:ext>
                </a:extLst>
              </a:tr>
              <a:tr h="1955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2400" b="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Коллективное участие - </a:t>
                      </a:r>
                      <a:r>
                        <a:rPr lang="ru-RU" sz="240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МБДОУ  «</a:t>
                      </a:r>
                      <a:r>
                        <a:rPr lang="ru-RU" sz="2400" dirty="0" err="1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Шумячский</a:t>
                      </a:r>
                      <a:r>
                        <a:rPr lang="ru-RU" sz="2400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ЦРР-детский сад «Солнышко»</a:t>
                      </a:r>
                      <a:endParaRPr lang="ru-RU" sz="2400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175252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08011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-60814"/>
            <a:ext cx="9216514" cy="69188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12</a:t>
            </a:fld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9517253-6B72-4C50-AAA0-63D38871E0E6}"/>
              </a:ext>
            </a:extLst>
          </p:cNvPr>
          <p:cNvSpPr/>
          <p:nvPr/>
        </p:nvSpPr>
        <p:spPr>
          <a:xfrm>
            <a:off x="1907704" y="2837663"/>
            <a:ext cx="43778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региональный конкурс «Мой наставник» </a:t>
            </a:r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480AA9D-C6AF-42C2-82EC-C7A6048F63A4}"/>
              </a:ext>
            </a:extLst>
          </p:cNvPr>
          <p:cNvSpPr/>
          <p:nvPr/>
        </p:nvSpPr>
        <p:spPr>
          <a:xfrm>
            <a:off x="2165549" y="6420406"/>
            <a:ext cx="44189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региональная стажировка учителей химии </a:t>
            </a:r>
            <a:endParaRPr lang="ru-RU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C6886EA-C977-4EBB-AD2A-A247133D33D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92739"/>
            <a:ext cx="3888575" cy="259137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E410DD5-EFAF-4017-9FAE-1E0018BFE9F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3413" y="3642015"/>
            <a:ext cx="3553387" cy="2667771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FF506AFA-AFFC-4DE9-9B48-2810B80B0EA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773" y="3573016"/>
            <a:ext cx="3665816" cy="2749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523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-60814"/>
            <a:ext cx="9216514" cy="69188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13</a:t>
            </a:fld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B99BF20-28BB-4CEF-BE2F-7212772CA9CB}"/>
              </a:ext>
            </a:extLst>
          </p:cNvPr>
          <p:cNvSpPr/>
          <p:nvPr/>
        </p:nvSpPr>
        <p:spPr>
          <a:xfrm>
            <a:off x="1135617" y="2974332"/>
            <a:ext cx="56166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стажировка в Образовательном центре «СИРИУС»</a:t>
            </a:r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DB461CFA-6A31-414D-904C-14F1E7A063D9}"/>
              </a:ext>
            </a:extLst>
          </p:cNvPr>
          <p:cNvSpPr/>
          <p:nvPr/>
        </p:nvSpPr>
        <p:spPr>
          <a:xfrm>
            <a:off x="1259632" y="6285833"/>
            <a:ext cx="648471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международный педагогический форум «Под одним небом»</a:t>
            </a:r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609972C-07CC-4A48-ACD3-CAE6E821C1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202835"/>
            <a:ext cx="3665816" cy="274936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39C25D6-5EA0-4D1E-A440-CA75C698E25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824" y="3653238"/>
            <a:ext cx="3665816" cy="244292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23E07A1-E054-4077-B870-6B62D0AB760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9019" y="3470161"/>
            <a:ext cx="2646445" cy="2749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866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-60814"/>
            <a:ext cx="9216514" cy="69188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14</a:t>
            </a:fld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96154EF-D64F-4691-8C2A-3D840ABBA7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967" y="643570"/>
            <a:ext cx="3270015" cy="4625752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6EAC328A-E277-4EA2-AE31-91B854121E46}"/>
              </a:ext>
            </a:extLst>
          </p:cNvPr>
          <p:cNvSpPr/>
          <p:nvPr/>
        </p:nvSpPr>
        <p:spPr>
          <a:xfrm>
            <a:off x="251520" y="5709508"/>
            <a:ext cx="41534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III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 молодежный межрегиональный международный форум </a:t>
            </a:r>
          </a:p>
          <a:p>
            <a:pPr algn="ctr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«Что ты сделал для Родины»</a:t>
            </a:r>
            <a:endParaRPr lang="ru-RU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010F94B-5DBC-4AB2-B044-7AFE6BDE5DC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4806" y="226444"/>
            <a:ext cx="3559984" cy="266998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22144D3-C74D-4695-9E24-F5945A73813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4645" y="3398593"/>
            <a:ext cx="3660891" cy="2745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927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-60814"/>
            <a:ext cx="9216514" cy="69188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15</a:t>
            </a:fld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2686F2E7-2B9D-4372-B036-332E20A3748C}"/>
              </a:ext>
            </a:extLst>
          </p:cNvPr>
          <p:cNvSpPr/>
          <p:nvPr/>
        </p:nvSpPr>
        <p:spPr>
          <a:xfrm>
            <a:off x="834194" y="966209"/>
            <a:ext cx="6546118" cy="3878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В период с 2019 по 2023 год 6 человек заключили договора на целевое обучение.</a:t>
            </a:r>
            <a:endParaRPr lang="ru-RU" sz="24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В 2024 году заключено еще 5 договоров: </a:t>
            </a: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3 человека  - высшее образование</a:t>
            </a: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2 - среднее профессиональное образование</a:t>
            </a: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endParaRPr lang="ru-RU" sz="2400" dirty="0">
              <a:solidFill>
                <a:srgbClr val="000000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Вернулись работать в </a:t>
            </a: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школы:</a:t>
            </a:r>
            <a:endParaRPr lang="ru-RU" sz="2400" dirty="0">
              <a:solidFill>
                <a:srgbClr val="000000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2023 год – 1 человек</a:t>
            </a: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2024 год – 1 человек</a:t>
            </a:r>
            <a:endParaRPr lang="ru-RU" sz="2400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0159" y="3060728"/>
            <a:ext cx="2756641" cy="3683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179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-60814"/>
            <a:ext cx="9216514" cy="69188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16</a:t>
            </a:fld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9E9359F-520A-497F-AC56-8F0E8C48404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437"/>
            <a:ext cx="9144000" cy="646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106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-60814"/>
            <a:ext cx="9216514" cy="69188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17</a:t>
            </a:fld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B32F16B-7C70-4D49-80E4-10DE42E13D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007" y="548680"/>
            <a:ext cx="8011837" cy="554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100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-60814"/>
            <a:ext cx="9216514" cy="69188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18</a:t>
            </a:fld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1C0737F-D8AA-44E6-AD96-7B5AAB48AA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479" y="3620538"/>
            <a:ext cx="3754760" cy="281607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D78581F-1FBB-4CA1-A79A-4E684F3D625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602" y="542886"/>
            <a:ext cx="3754761" cy="273100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B90E32A-7B46-495F-B81A-536B9A92161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603" y="3620538"/>
            <a:ext cx="3754760" cy="281607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9DADCB8-6A5D-4292-AE54-B54AFD18CEE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6639" y="538398"/>
            <a:ext cx="3647320" cy="2735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022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-60814"/>
            <a:ext cx="9216514" cy="69188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19</a:t>
            </a:fld>
            <a:endParaRPr lang="ru-RU"/>
          </a:p>
        </p:txBody>
      </p:sp>
      <p:pic>
        <p:nvPicPr>
          <p:cNvPr id="1026" name="Picture 2" descr="C:\Users\777\Documents\Downloads\IMG_20240827_211942_22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7565" y="2924944"/>
            <a:ext cx="4186435" cy="3139826"/>
          </a:xfrm>
          <a:prstGeom prst="rect">
            <a:avLst/>
          </a:prstGeom>
          <a:noFill/>
        </p:spPr>
      </p:pic>
      <p:pic>
        <p:nvPicPr>
          <p:cNvPr id="1027" name="Picture 3" descr="C:\Users\777\Documents\Downloads\IMG_20240827_211942_31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908720"/>
            <a:ext cx="4186435" cy="31398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31039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-81509"/>
            <a:ext cx="9216514" cy="69188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2</a:t>
            </a:fld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2A2AC61C-E14B-4E87-8B06-5DAFD16A64E1}"/>
              </a:ext>
            </a:extLst>
          </p:cNvPr>
          <p:cNvSpPr/>
          <p:nvPr/>
        </p:nvSpPr>
        <p:spPr>
          <a:xfrm>
            <a:off x="251520" y="260648"/>
            <a:ext cx="8640960" cy="6835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  <a:spcAft>
                <a:spcPts val="0"/>
              </a:spcAft>
            </a:pPr>
            <a:r>
              <a:rPr lang="ru-RU" dirty="0">
                <a:latin typeface="Arial" panose="020B0604020202020204" pitchFamily="34" charset="0"/>
                <a:ea typeface="Arial" panose="020B0604020202020204" pitchFamily="34" charset="0"/>
              </a:rPr>
              <a:t>Из резервного фонда Правительства Смоленской области выделено </a:t>
            </a:r>
          </a:p>
          <a:p>
            <a:pPr algn="ctr">
              <a:lnSpc>
                <a:spcPts val="2400"/>
              </a:lnSpc>
              <a:spcAft>
                <a:spcPts val="0"/>
              </a:spcAft>
            </a:pPr>
            <a:r>
              <a:rPr lang="ru-RU" dirty="0">
                <a:latin typeface="Arial" panose="020B0604020202020204" pitchFamily="34" charset="0"/>
                <a:ea typeface="Arial" panose="020B0604020202020204" pitchFamily="34" charset="0"/>
              </a:rPr>
              <a:t>238 000 рублей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44CDECB-F0F0-440F-B801-56CD6D549C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64" y="3808710"/>
            <a:ext cx="3291509" cy="246863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6A4F830-9FF4-4491-809F-2739FCD9207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628"/>
          <a:stretch/>
        </p:blipFill>
        <p:spPr>
          <a:xfrm>
            <a:off x="539552" y="782976"/>
            <a:ext cx="2805580" cy="2520220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5D98042-A588-4265-88E0-D3015507BE13}"/>
              </a:ext>
            </a:extLst>
          </p:cNvPr>
          <p:cNvSpPr/>
          <p:nvPr/>
        </p:nvSpPr>
        <p:spPr>
          <a:xfrm>
            <a:off x="300408" y="3377898"/>
            <a:ext cx="34708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МБОУ «Краснооктябрьская СШ»</a:t>
            </a:r>
            <a:endParaRPr lang="ru-RU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C79A00DB-7EA7-4311-9930-CEECBC643FBA}"/>
              </a:ext>
            </a:extLst>
          </p:cNvPr>
          <p:cNvSpPr/>
          <p:nvPr/>
        </p:nvSpPr>
        <p:spPr>
          <a:xfrm>
            <a:off x="-20782" y="6277342"/>
            <a:ext cx="35308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МБОУ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Надейковичская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СШ имени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И.П.Гоманкова</a:t>
            </a:r>
            <a:endParaRPr lang="ru-RU" dirty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7836DE8A-9F3B-4584-B852-AB2227AA4A47}"/>
              </a:ext>
            </a:extLst>
          </p:cNvPr>
          <p:cNvSpPr/>
          <p:nvPr/>
        </p:nvSpPr>
        <p:spPr>
          <a:xfrm>
            <a:off x="5292080" y="5030503"/>
            <a:ext cx="21734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МБДОУ "Родничок"</a:t>
            </a:r>
            <a:endParaRPr lang="ru-RU" dirty="0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89A4A8C-7D85-4DE0-BAD5-5F69F1A32A2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1294" y="1481207"/>
            <a:ext cx="4577953" cy="3433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617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7504" y="-21894"/>
            <a:ext cx="9216514" cy="69188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Номер слайда 5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20</a:t>
            </a:fld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/>
          <a:srcRect r="48276" b="85875"/>
          <a:stretch>
            <a:fillRect/>
          </a:stretch>
        </p:blipFill>
        <p:spPr>
          <a:xfrm>
            <a:off x="2555776" y="332656"/>
            <a:ext cx="3643338" cy="571504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78643AB-5A0A-4F70-91C7-B4E13AED3255}"/>
              </a:ext>
            </a:extLst>
          </p:cNvPr>
          <p:cNvSpPr/>
          <p:nvPr/>
        </p:nvSpPr>
        <p:spPr>
          <a:xfrm>
            <a:off x="539552" y="1412776"/>
            <a:ext cx="3456384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52 девятиклассника были допущены до ГИА</a:t>
            </a:r>
          </a:p>
          <a:p>
            <a:endParaRPr lang="ru-RU" sz="2000" dirty="0">
              <a:solidFill>
                <a:srgbClr val="000000"/>
              </a:solidFill>
              <a:latin typeface="Times New Roman" panose="02020603050405020304" pitchFamily="18" charset="0"/>
              <a:ea typeface="Courier New" panose="02070309020205020404" pitchFamily="49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выпускника получили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аттестаты с отличием (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Шумячская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школа)</a:t>
            </a:r>
          </a:p>
          <a:p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Три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ученика готовятся к сдаче ОГЭ в дополнительный период в сентябре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66FEF0E3-D8DD-4787-9790-31B2D6A9192A}"/>
              </a:ext>
            </a:extLst>
          </p:cNvPr>
          <p:cNvSpPr/>
          <p:nvPr/>
        </p:nvSpPr>
        <p:spPr>
          <a:xfrm>
            <a:off x="5076056" y="1412776"/>
            <a:ext cx="377991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32 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выпускник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а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получили аттестаты 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(100%)</a:t>
            </a:r>
            <a:endParaRPr lang="ru-RU" sz="2000" dirty="0">
              <a:solidFill>
                <a:srgbClr val="000000"/>
              </a:solidFill>
              <a:latin typeface="Times New Roman" panose="02020603050405020304" pitchFamily="18" charset="0"/>
              <a:ea typeface="Courier New" panose="02070309020205020404" pitchFamily="49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sz="2000" dirty="0">
              <a:solidFill>
                <a:srgbClr val="000000"/>
              </a:solidFill>
              <a:latin typeface="Times New Roman" panose="02020603050405020304" pitchFamily="18" charset="0"/>
              <a:ea typeface="Courier New" panose="02070309020205020404" pitchFamily="49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выпускника получили «Медали за особые успехи»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степени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Шумячская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школа)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F6765AD-F2FC-448F-BBA1-67F4BE4B679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3594" y="3750737"/>
            <a:ext cx="1671040" cy="2970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913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-60814"/>
            <a:ext cx="9216514" cy="69188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21</a:t>
            </a:fld>
            <a:endParaRPr lang="ru-RU"/>
          </a:p>
        </p:txBody>
      </p:sp>
      <p:pic>
        <p:nvPicPr>
          <p:cNvPr id="2051" name="Picture 3" descr="C:\Users\777\Documents\Downloads\IMG_20240827_213250_6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3573016"/>
            <a:ext cx="3647728" cy="2735796"/>
          </a:xfrm>
          <a:prstGeom prst="rect">
            <a:avLst/>
          </a:prstGeom>
          <a:noFill/>
        </p:spPr>
      </p:pic>
      <p:pic>
        <p:nvPicPr>
          <p:cNvPr id="2053" name="Picture 5" descr="C:\Users\777\Documents\Downloads\IMG_20240827_213250_94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4077072"/>
            <a:ext cx="3935760" cy="2213865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1403648" y="260648"/>
            <a:ext cx="63367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«Точки роста»</a:t>
            </a:r>
          </a:p>
        </p:txBody>
      </p:sp>
      <p:pic>
        <p:nvPicPr>
          <p:cNvPr id="2054" name="Picture 6" descr="C:\Users\777\Documents\Downloads\SAVE_20240827_21372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764704"/>
            <a:ext cx="3379677" cy="2542679"/>
          </a:xfrm>
          <a:prstGeom prst="rect">
            <a:avLst/>
          </a:prstGeom>
          <a:noFill/>
        </p:spPr>
      </p:pic>
      <p:pic>
        <p:nvPicPr>
          <p:cNvPr id="2055" name="Picture 7" descr="C:\Users\777\Documents\Downloads\SAVE_20240827_21365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84168" y="476672"/>
            <a:ext cx="2534758" cy="337967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08524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-60814"/>
            <a:ext cx="9216514" cy="69188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22</a:t>
            </a:fld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1403648" y="260648"/>
            <a:ext cx="63367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«Точки роста»</a:t>
            </a:r>
          </a:p>
        </p:txBody>
      </p:sp>
      <p:pic>
        <p:nvPicPr>
          <p:cNvPr id="3074" name="Picture 2" descr="C:\Users\777\Documents\Downloads\IMG_20240827_214932_4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4168" y="908720"/>
            <a:ext cx="2843635" cy="2304256"/>
          </a:xfrm>
          <a:prstGeom prst="rect">
            <a:avLst/>
          </a:prstGeom>
          <a:noFill/>
        </p:spPr>
      </p:pic>
      <p:pic>
        <p:nvPicPr>
          <p:cNvPr id="3076" name="Picture 4" descr="C:\Users\777\Documents\Downloads\IMG_20240827_214949_21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1" y="908720"/>
            <a:ext cx="2917463" cy="1944216"/>
          </a:xfrm>
          <a:prstGeom prst="rect">
            <a:avLst/>
          </a:prstGeom>
          <a:noFill/>
        </p:spPr>
      </p:pic>
      <p:pic>
        <p:nvPicPr>
          <p:cNvPr id="3078" name="Picture 6" descr="C:\Users\777\Documents\Downloads\IMG_20240827_215005_22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28184" y="4437112"/>
            <a:ext cx="2764547" cy="2073410"/>
          </a:xfrm>
          <a:prstGeom prst="rect">
            <a:avLst/>
          </a:prstGeom>
          <a:noFill/>
        </p:spPr>
      </p:pic>
      <p:pic>
        <p:nvPicPr>
          <p:cNvPr id="3079" name="Picture 7" descr="C:\Users\777\Documents\Downloads\IMG_20240827_215005_36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47865" y="1772816"/>
            <a:ext cx="2572526" cy="1929394"/>
          </a:xfrm>
          <a:prstGeom prst="rect">
            <a:avLst/>
          </a:prstGeom>
          <a:noFill/>
        </p:spPr>
      </p:pic>
      <p:pic>
        <p:nvPicPr>
          <p:cNvPr id="3080" name="Picture 8" descr="C:\Users\777\Documents\Downloads\IMG_20240827_215019_88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75856" y="4005064"/>
            <a:ext cx="2591023" cy="1728192"/>
          </a:xfrm>
          <a:prstGeom prst="rect">
            <a:avLst/>
          </a:prstGeom>
          <a:noFill/>
        </p:spPr>
      </p:pic>
      <p:pic>
        <p:nvPicPr>
          <p:cNvPr id="3081" name="Picture 9" descr="C:\Users\777\Documents\Downloads\IMG_20240827_215020_066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1520" y="4437112"/>
            <a:ext cx="2764547" cy="207341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08524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68" y="-60815"/>
            <a:ext cx="9216514" cy="69188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23</a:t>
            </a:fld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A9406A1-205B-479C-BE97-07F03E955641}"/>
              </a:ext>
            </a:extLst>
          </p:cNvPr>
          <p:cNvSpPr/>
          <p:nvPr/>
        </p:nvSpPr>
        <p:spPr>
          <a:xfrm>
            <a:off x="407860" y="226756"/>
            <a:ext cx="87129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проект «Цифровая Образовательная Среда» в рамках 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Национального проекта «Образование» </a:t>
            </a: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9569D531-D05A-4A2E-AEBC-5126B8AF841C}"/>
              </a:ext>
            </a:extLst>
          </p:cNvPr>
          <p:cNvSpPr/>
          <p:nvPr/>
        </p:nvSpPr>
        <p:spPr>
          <a:xfrm>
            <a:off x="606486" y="1052439"/>
            <a:ext cx="80752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обновление материальной базы в цифровом пространстве</a:t>
            </a:r>
            <a:endParaRPr lang="ru-RU" sz="2000" b="1" dirty="0">
              <a:latin typeface="Times New Roman" panose="02020603050405020304" pitchFamily="18" charset="0"/>
              <a:cs typeface="Times New Roman" pitchFamily="18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AC37EA8-1568-4FC7-A4B4-5C0A9393449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423" y="3365866"/>
            <a:ext cx="2463738" cy="328498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56409D1-1294-4934-B940-855E8A6D05D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5843" y="1541299"/>
            <a:ext cx="3515883" cy="2636912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5B7CFF2-293D-499C-92D2-31139B8DE4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4330170"/>
            <a:ext cx="2944990" cy="2208742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9752FE81-C0E4-4CFF-812D-1F51CBCB5F1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00" t="27463" r="17702" b="50928"/>
          <a:stretch/>
        </p:blipFill>
        <p:spPr>
          <a:xfrm>
            <a:off x="1394638" y="1734398"/>
            <a:ext cx="2463738" cy="123667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906211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-27767"/>
            <a:ext cx="9216514" cy="69188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24</a:t>
            </a:fld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69B6DAD-A3BA-4743-B79B-48103B334F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314080"/>
            <a:ext cx="2479156" cy="330554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8438449-DCAA-4F1F-9E55-B0E47F5A3F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8364" y="3415934"/>
            <a:ext cx="2479156" cy="330554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65659C9-F2FB-4EA5-9501-F19EDA4C5F0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21264" y="812545"/>
            <a:ext cx="3744416" cy="280831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3CF2F5F-4411-496B-A90B-398D0AAC92E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31607" y="690070"/>
            <a:ext cx="2976331" cy="223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49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-60814"/>
            <a:ext cx="9216514" cy="69188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25</a:t>
            </a:fld>
            <a:endParaRPr lang="ru-RU"/>
          </a:p>
        </p:txBody>
      </p:sp>
      <p:pic>
        <p:nvPicPr>
          <p:cNvPr id="4" name="Рисунок 3" descr="0HNUI_w7BH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8046" y="1531746"/>
            <a:ext cx="4032972" cy="3672408"/>
          </a:xfrm>
          <a:prstGeom prst="rect">
            <a:avLst/>
          </a:prstGeom>
        </p:spPr>
      </p:pic>
      <p:pic>
        <p:nvPicPr>
          <p:cNvPr id="8" name="Рисунок 7" descr="qI1NPj4BfNY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88024" y="4068411"/>
            <a:ext cx="4097930" cy="215141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C86391E-93F0-4043-9A11-202E1A4A3D4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4298" y="533500"/>
            <a:ext cx="3792096" cy="2853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49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-60814"/>
            <a:ext cx="9216514" cy="69188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26</a:t>
            </a:fld>
            <a:endParaRPr lang="ru-RU"/>
          </a:p>
        </p:txBody>
      </p:sp>
      <p:pic>
        <p:nvPicPr>
          <p:cNvPr id="4098" name="Picture 2" descr="F:\lolitru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836712"/>
            <a:ext cx="4284011" cy="2409756"/>
          </a:xfrm>
          <a:prstGeom prst="rect">
            <a:avLst/>
          </a:prstGeom>
          <a:noFill/>
        </p:spPr>
      </p:pic>
      <p:pic>
        <p:nvPicPr>
          <p:cNvPr id="4099" name="Picture 3" descr="F:\Q4ssVCIdFClsW5nvLWGN354gDUhcoNOoCTPCWiTNol64qiJyaAnWgNitB7UtkAUv-wpJbBA-tuuQEBB_FqnawZYU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5976" y="3861048"/>
            <a:ext cx="4353972" cy="2382590"/>
          </a:xfrm>
          <a:prstGeom prst="rect">
            <a:avLst/>
          </a:prstGeom>
          <a:noFill/>
        </p:spPr>
      </p:pic>
      <p:pic>
        <p:nvPicPr>
          <p:cNvPr id="8" name="Рисунок 7" descr="LEGO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9512" y="1988840"/>
            <a:ext cx="3672408" cy="2446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49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216514" cy="69188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Номер слайда 5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27</a:t>
            </a:fld>
            <a:endParaRPr lang="ru-RU"/>
          </a:p>
        </p:txBody>
      </p:sp>
      <p:pic>
        <p:nvPicPr>
          <p:cNvPr id="8" name="Рисунок 1"/>
          <p:cNvPicPr>
            <a:picLocks noChangeAspect="1"/>
          </p:cNvPicPr>
          <p:nvPr/>
        </p:nvPicPr>
        <p:blipFill>
          <a:blip r:embed="rId3" cstate="print"/>
          <a:srcRect b="5251"/>
          <a:stretch>
            <a:fillRect/>
          </a:stretch>
        </p:blipFill>
        <p:spPr bwMode="auto">
          <a:xfrm>
            <a:off x="611560" y="548680"/>
            <a:ext cx="8107235" cy="542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82765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216514" cy="69188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Номер слайда 5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28</a:t>
            </a:fld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3143240" y="500042"/>
            <a:ext cx="550072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/>
              <a:t>Разговоры о важном — цикл классных часов, начавшийся в сентябре 2022 года, посвященный различным актуальным темам, волнующим школьников в современной России.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00034" y="2357430"/>
            <a:ext cx="635798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Ключевые направления проекта в этом году: </a:t>
            </a:r>
          </a:p>
          <a:p>
            <a:pPr algn="just">
              <a:buFont typeface="Wingdings" pitchFamily="2" charset="2"/>
              <a:buChar char="ü"/>
            </a:pPr>
            <a:r>
              <a:rPr lang="ru-RU" sz="2000" dirty="0"/>
              <a:t>занятия историко-патриотической направленности, </a:t>
            </a:r>
          </a:p>
          <a:p>
            <a:pPr>
              <a:buFont typeface="Wingdings" pitchFamily="2" charset="2"/>
              <a:buChar char="ü"/>
            </a:pPr>
            <a:r>
              <a:rPr lang="ru-RU" sz="2000" dirty="0"/>
              <a:t>спорт и здоровье, </a:t>
            </a:r>
          </a:p>
          <a:p>
            <a:pPr>
              <a:buFont typeface="Wingdings" pitchFamily="2" charset="2"/>
              <a:buChar char="ü"/>
            </a:pPr>
            <a:r>
              <a:rPr lang="ru-RU" sz="2000" dirty="0"/>
              <a:t>занятия, посвященные памятным и юбилейным датам</a:t>
            </a:r>
          </a:p>
          <a:p>
            <a:pPr>
              <a:buFont typeface="Wingdings" pitchFamily="2" charset="2"/>
              <a:buChar char="ü"/>
            </a:pPr>
            <a:r>
              <a:rPr lang="ru-RU" sz="2000" dirty="0"/>
              <a:t>включение регионального компонента</a:t>
            </a:r>
          </a:p>
        </p:txBody>
      </p:sp>
      <p:pic>
        <p:nvPicPr>
          <p:cNvPr id="10" name="Рисунок 9" descr="razgovory_o_vazhnom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5786" y="4286256"/>
            <a:ext cx="5212096" cy="2242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34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-60814"/>
            <a:ext cx="9216514" cy="69188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29</a:t>
            </a:fld>
            <a:endParaRPr lang="ru-RU"/>
          </a:p>
        </p:txBody>
      </p:sp>
      <p:pic>
        <p:nvPicPr>
          <p:cNvPr id="4" name="Рисунок 3" descr="2eae64461fa3713e88c7338eb90dffb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59832" y="3429000"/>
            <a:ext cx="5226056" cy="2762410"/>
          </a:xfrm>
          <a:prstGeom prst="rect">
            <a:avLst/>
          </a:prstGeom>
        </p:spPr>
      </p:pic>
      <p:pic>
        <p:nvPicPr>
          <p:cNvPr id="5" name="Рисунок 4" descr="12.09.22_Plakat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3568" y="260648"/>
            <a:ext cx="5226056" cy="2530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49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-230333"/>
            <a:ext cx="9216514" cy="69188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3</a:t>
            </a:fld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2A2AC61C-E14B-4E87-8B06-5DAFD16A64E1}"/>
              </a:ext>
            </a:extLst>
          </p:cNvPr>
          <p:cNvSpPr/>
          <p:nvPr/>
        </p:nvSpPr>
        <p:spPr>
          <a:xfrm>
            <a:off x="611560" y="117545"/>
            <a:ext cx="7704856" cy="6835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  <a:spcAft>
                <a:spcPts val="0"/>
              </a:spcAft>
            </a:pPr>
            <a:r>
              <a:rPr lang="ru-RU" dirty="0">
                <a:latin typeface="Arial" panose="020B0604020202020204" pitchFamily="34" charset="0"/>
                <a:ea typeface="Arial" panose="020B0604020202020204" pitchFamily="34" charset="0"/>
              </a:rPr>
              <a:t>Из бюджета муниципального образования для образовательных учреждений выделено 3 051 493,17 руб.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4C2632A-2406-419D-AE52-B8F35F8B34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94" y="902736"/>
            <a:ext cx="1895883" cy="252626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0AEBDB1-EB27-43C3-AA53-2449132E6F1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6770" y="897288"/>
            <a:ext cx="1895883" cy="252784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C582FFE-BB60-41E6-9DD2-C0D27B3A8BB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0084" y="975793"/>
            <a:ext cx="3269885" cy="4359847"/>
          </a:xfrm>
          <a:prstGeom prst="rect">
            <a:avLst/>
          </a:prstGeom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BA08F393-2FAF-462C-8F83-E0BCF635A628}"/>
              </a:ext>
            </a:extLst>
          </p:cNvPr>
          <p:cNvSpPr/>
          <p:nvPr/>
        </p:nvSpPr>
        <p:spPr>
          <a:xfrm>
            <a:off x="156589" y="3521355"/>
            <a:ext cx="44516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МБОУ «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Шумячская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СШ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им.В.Ф.Алешина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»</a:t>
            </a:r>
            <a:endParaRPr lang="ru-RU" dirty="0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88C4A67E-EE16-4822-8946-2755218BD335}"/>
              </a:ext>
            </a:extLst>
          </p:cNvPr>
          <p:cNvSpPr/>
          <p:nvPr/>
        </p:nvSpPr>
        <p:spPr>
          <a:xfrm>
            <a:off x="5940152" y="5466032"/>
            <a:ext cx="29642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МБОУ «Первомайская СШ»</a:t>
            </a:r>
            <a:endParaRPr lang="ru-RU" dirty="0"/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C9A98C4C-FE98-4567-AFA6-82E5F9BFCB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24" y="4022038"/>
            <a:ext cx="4548398" cy="2551367"/>
          </a:xfrm>
          <a:prstGeom prst="rect">
            <a:avLst/>
          </a:prstGeom>
        </p:spPr>
      </p:pic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BA58E4A7-D568-4B62-B5B5-61E5A40797F7}"/>
              </a:ext>
            </a:extLst>
          </p:cNvPr>
          <p:cNvSpPr/>
          <p:nvPr/>
        </p:nvSpPr>
        <p:spPr>
          <a:xfrm>
            <a:off x="-354560" y="6536809"/>
            <a:ext cx="64114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МБДОУ  «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Шумячский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ЦРР – детский сад «Солнышко»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12738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216514" cy="69188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Номер слайда 5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30</a:t>
            </a:fld>
            <a:endParaRPr lang="ru-RU"/>
          </a:p>
        </p:txBody>
      </p:sp>
      <p:pic>
        <p:nvPicPr>
          <p:cNvPr id="13" name="Рисунок 12" descr="IMG-20230830-WA002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6314" y="3857628"/>
            <a:ext cx="3857652" cy="2569257"/>
          </a:xfrm>
          <a:prstGeom prst="rect">
            <a:avLst/>
          </a:prstGeom>
        </p:spPr>
      </p:pic>
      <p:pic>
        <p:nvPicPr>
          <p:cNvPr id="15" name="Рисунок 14" descr="_5DdtzfAdMo.jpg"/>
          <p:cNvPicPr>
            <a:picLocks noChangeAspect="1"/>
          </p:cNvPicPr>
          <p:nvPr/>
        </p:nvPicPr>
        <p:blipFill>
          <a:blip r:embed="rId4" cstate="print"/>
          <a:srcRect t="8191"/>
          <a:stretch>
            <a:fillRect/>
          </a:stretch>
        </p:blipFill>
        <p:spPr>
          <a:xfrm>
            <a:off x="357158" y="3857628"/>
            <a:ext cx="4086724" cy="2500330"/>
          </a:xfrm>
          <a:prstGeom prst="rect">
            <a:avLst/>
          </a:prstGeom>
        </p:spPr>
      </p:pic>
      <p:pic>
        <p:nvPicPr>
          <p:cNvPr id="10" name="Picture 2" descr="https://sun9-62.userapi.com/impg/Woo9g50FOCvv0qLtqY_GqEjq23VOwhRlvqs0Qw/8z7eSB_0Ct4.jpg?size=1280x720&amp;quality=95&amp;sign=87ef1a703ed2c2b633e0e2722fc8e0d9&amp;type=album"/>
          <p:cNvPicPr>
            <a:picLocks noChangeAspect="1" noChangeArrowheads="1"/>
          </p:cNvPicPr>
          <p:nvPr/>
        </p:nvPicPr>
        <p:blipFill>
          <a:blip r:embed="rId5" cstate="print"/>
          <a:srcRect l="6847" r="5857"/>
          <a:stretch>
            <a:fillRect/>
          </a:stretch>
        </p:blipFill>
        <p:spPr bwMode="auto">
          <a:xfrm>
            <a:off x="2267744" y="332656"/>
            <a:ext cx="4536504" cy="2923136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0" y="3284984"/>
            <a:ext cx="88204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Муниципальный слет школьных волонтерских отрядов «Волонтером быть здорово!»</a:t>
            </a:r>
          </a:p>
        </p:txBody>
      </p:sp>
    </p:spTree>
    <p:extLst>
      <p:ext uri="{BB962C8B-B14F-4D97-AF65-F5344CB8AC3E}">
        <p14:creationId xmlns:p14="http://schemas.microsoft.com/office/powerpoint/2010/main" val="350234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-60814"/>
            <a:ext cx="9216514" cy="69188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31</a:t>
            </a:fld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1D7AEC4-2F48-4DD3-84E4-8F17536E84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3861048"/>
            <a:ext cx="3995936" cy="299695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0DCDD2B-95A2-44F9-BDDC-38E4AFFEE33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716016" cy="353701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C08B48B-59F6-40DC-AD01-BE843177825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933056"/>
            <a:ext cx="3611893" cy="270892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9E4019A-3329-4513-8164-F2507A3AA55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88640"/>
            <a:ext cx="3851920" cy="2888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005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-60814"/>
            <a:ext cx="9216514" cy="69188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32</a:t>
            </a:fld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07001E5-0F58-49C1-9EA3-41FA3422D2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2052" y="3789040"/>
            <a:ext cx="4091947" cy="306896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BD6B242-0E57-402B-BFED-EE044D9D1C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68" y="188640"/>
            <a:ext cx="4475989" cy="335699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770C79F-4B1A-4E9D-88B3-65E8011E69E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762021"/>
            <a:ext cx="4283968" cy="321297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253FFF5-901F-4065-B809-D7DDDB76DB9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6425" y="151732"/>
            <a:ext cx="3851920" cy="2888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417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-60814"/>
            <a:ext cx="9216514" cy="69188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33</a:t>
            </a:fld>
            <a:endParaRPr lang="ru-RU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 l="35176" t="18554" r="36273" b="13086"/>
          <a:stretch>
            <a:fillRect/>
          </a:stretch>
        </p:blipFill>
        <p:spPr bwMode="auto">
          <a:xfrm>
            <a:off x="214282" y="785794"/>
            <a:ext cx="4033185" cy="542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 cstate="print"/>
          <a:srcRect l="20351" t="15821" r="21998" b="9961"/>
          <a:stretch>
            <a:fillRect/>
          </a:stretch>
        </p:blipFill>
        <p:spPr bwMode="auto">
          <a:xfrm>
            <a:off x="4357686" y="214290"/>
            <a:ext cx="4286280" cy="310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5" cstate="print"/>
          <a:srcRect l="20351" t="16797" r="21449" b="8984"/>
          <a:stretch>
            <a:fillRect/>
          </a:stretch>
        </p:blipFill>
        <p:spPr bwMode="auto">
          <a:xfrm>
            <a:off x="4357686" y="3429000"/>
            <a:ext cx="4284400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21349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-60814"/>
            <a:ext cx="9216514" cy="69188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34</a:t>
            </a:fld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F8458E0-465C-4D47-B49A-ED794029F50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034" y="3543856"/>
            <a:ext cx="3402941" cy="325140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586F40F-38AD-44A0-BFC6-EAE94C7544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594066"/>
            <a:ext cx="3779912" cy="283493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3D723B4-A8B0-4A16-A131-ECE6120CEB8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3543856"/>
            <a:ext cx="2679762" cy="357301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61EF91B-9FC5-4EC1-9274-C2080CC0B48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442" y="212450"/>
            <a:ext cx="4211960" cy="3158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924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216514" cy="69188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Номер слайда 5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35</a:t>
            </a:fld>
            <a:endParaRPr lang="ru-RU"/>
          </a:p>
        </p:txBody>
      </p:sp>
      <p:pic>
        <p:nvPicPr>
          <p:cNvPr id="8" name="Рисунок 7" descr="attachment-3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18147" y="11075"/>
            <a:ext cx="2608404" cy="1581345"/>
          </a:xfrm>
          <a:prstGeom prst="rect">
            <a:avLst/>
          </a:prstGeom>
        </p:spPr>
      </p:pic>
      <p:sp>
        <p:nvSpPr>
          <p:cNvPr id="9" name="object 4"/>
          <p:cNvSpPr txBox="1">
            <a:spLocks/>
          </p:cNvSpPr>
          <p:nvPr/>
        </p:nvSpPr>
        <p:spPr>
          <a:xfrm>
            <a:off x="323528" y="160999"/>
            <a:ext cx="5904656" cy="1281498"/>
          </a:xfrm>
          <a:prstGeom prst="rect">
            <a:avLst/>
          </a:prstGeom>
        </p:spPr>
        <p:txBody>
          <a:bodyPr wrap="square" lIns="0" tIns="49904" rIns="0" bIns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9525">
              <a:spcBef>
                <a:spcPts val="388"/>
              </a:spcBef>
            </a:pPr>
            <a:r>
              <a:rPr lang="ru-RU" altLang="ru-RU" sz="2000" dirty="0">
                <a:latin typeface="Times New Roman" pitchFamily="18" charset="0"/>
                <a:cs typeface="Times New Roman" pitchFamily="18" charset="0"/>
              </a:rPr>
              <a:t>Программа развития  социальной активности обучающихся  начальных классов «Орлята России» реализуется в </a:t>
            </a:r>
            <a:r>
              <a:rPr lang="ru-RU" altLang="ru-RU" sz="2000" dirty="0" err="1">
                <a:latin typeface="Times New Roman" pitchFamily="18" charset="0"/>
                <a:cs typeface="Times New Roman" pitchFamily="18" charset="0"/>
              </a:rPr>
              <a:t>Шумячской</a:t>
            </a:r>
            <a:r>
              <a:rPr lang="ru-RU" altLang="ru-RU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altLang="ru-RU" sz="2000" dirty="0" err="1">
                <a:latin typeface="Times New Roman" pitchFamily="18" charset="0"/>
                <a:cs typeface="Times New Roman" pitchFamily="18" charset="0"/>
              </a:rPr>
              <a:t>Краснооктябрьской</a:t>
            </a:r>
            <a:r>
              <a:rPr lang="ru-RU" altLang="ru-RU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altLang="ru-RU" sz="2000" dirty="0" err="1">
                <a:latin typeface="Times New Roman" pitchFamily="18" charset="0"/>
                <a:cs typeface="Times New Roman" pitchFamily="18" charset="0"/>
              </a:rPr>
              <a:t>Надейковичской</a:t>
            </a:r>
            <a:r>
              <a:rPr lang="ru-RU" altLang="ru-RU" sz="2000" dirty="0">
                <a:latin typeface="Times New Roman" pitchFamily="18" charset="0"/>
                <a:cs typeface="Times New Roman" pitchFamily="18" charset="0"/>
              </a:rPr>
              <a:t> школах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13117B1-EECA-4FAC-93C4-A47BFB28693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07" y="1717870"/>
            <a:ext cx="3826160" cy="286962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0478D95-72E6-4024-BE4C-8C64794CF15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705321"/>
            <a:ext cx="3826160" cy="2869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34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82075" y="-60815"/>
            <a:ext cx="9552558" cy="6918815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179512" y="59027"/>
            <a:ext cx="7488832" cy="10369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/>
            <a:endParaRPr lang="ru-RU" sz="32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endParaRPr lang="ru-RU" sz="32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9" name="Заголовок 4"/>
          <p:cNvSpPr txBox="1">
            <a:spLocks/>
          </p:cNvSpPr>
          <p:nvPr/>
        </p:nvSpPr>
        <p:spPr>
          <a:xfrm>
            <a:off x="251520" y="0"/>
            <a:ext cx="9001000" cy="3169772"/>
          </a:xfrm>
          <a:prstGeom prst="rect">
            <a:avLst/>
          </a:prstGeom>
        </p:spPr>
        <p:txBody>
          <a:bodyPr/>
          <a:lstStyle>
            <a:lvl1pPr algn="ctr" defTabSz="914319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endParaRPr lang="ru-RU" sz="24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71538" y="285728"/>
            <a:ext cx="734481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Советник директора по воспитанию и </a:t>
            </a:r>
          </a:p>
          <a:p>
            <a:pPr algn="ctr"/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работе с детскими общественными организациями </a:t>
            </a:r>
            <a:b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object 13"/>
          <p:cNvSpPr txBox="1"/>
          <p:nvPr/>
        </p:nvSpPr>
        <p:spPr>
          <a:xfrm>
            <a:off x="214282" y="1857364"/>
            <a:ext cx="5760640" cy="4715715"/>
          </a:xfrm>
          <a:prstGeom prst="rect">
            <a:avLst/>
          </a:prstGeom>
        </p:spPr>
        <p:txBody>
          <a:bodyPr vert="horz" wrap="square" lIns="0" tIns="37148" rIns="0" bIns="0" rtlCol="0">
            <a:spAutoFit/>
          </a:bodyPr>
          <a:lstStyle/>
          <a:p>
            <a:pPr marL="298666" marR="270434" indent="-267462">
              <a:lnSpc>
                <a:spcPts val="1685"/>
              </a:lnSpc>
              <a:spcBef>
                <a:spcPts val="293"/>
              </a:spcBef>
              <a:buFont typeface="Wingdings"/>
              <a:buChar char=""/>
              <a:tabLst>
                <a:tab pos="298666" algn="l"/>
                <a:tab pos="299161" algn="l"/>
              </a:tabLst>
            </a:pPr>
            <a:r>
              <a:rPr lang="ru-RU" sz="1600" spc="-172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</a:t>
            </a:r>
            <a:r>
              <a:rPr lang="ru-RU" sz="1600" spc="-15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sz="1600" spc="-198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лиф</a:t>
            </a:r>
            <a:r>
              <a:rPr lang="ru-RU" sz="1600" spc="-17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1600" spc="-148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1600" spc="-15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sz="1600" spc="-17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</a:t>
            </a:r>
            <a:r>
              <a:rPr lang="ru-RU" sz="1600" spc="-172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ионные</a:t>
            </a:r>
            <a:r>
              <a:rPr lang="ru-RU" sz="1600" spc="-8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spc="-16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требования</a:t>
            </a:r>
            <a:r>
              <a:rPr lang="ru-RU" sz="1600" spc="-12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spc="-222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1600" spc="-7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spc="-17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долж</a:t>
            </a:r>
            <a:r>
              <a:rPr lang="ru-RU" sz="1600" spc="-16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1600" spc="-15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1600" spc="-152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1600" spc="-1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ru-RU" sz="1600" spc="-156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1600" spc="-9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spc="-168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«Сов</a:t>
            </a:r>
            <a:r>
              <a:rPr lang="ru-RU" sz="1600" spc="-16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</a:t>
            </a:r>
            <a:r>
              <a:rPr lang="ru-RU" sz="1600" spc="-137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ru-RU" sz="1600" spc="-15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1600" spc="-14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ик  </a:t>
            </a:r>
            <a:r>
              <a:rPr lang="ru-RU" sz="1600" spc="-16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директора</a:t>
            </a:r>
            <a:r>
              <a:rPr lang="ru-RU" sz="1600" spc="-8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spc="-168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</a:t>
            </a:r>
            <a:r>
              <a:rPr lang="ru-RU" sz="1600" spc="-7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spc="-15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воспитанию</a:t>
            </a:r>
            <a:r>
              <a:rPr lang="ru-RU" sz="1600" spc="-9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spc="-156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1600" spc="-62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spc="-168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взаимодействию</a:t>
            </a:r>
            <a:r>
              <a:rPr lang="ru-RU" sz="1600" spc="-98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spc="-14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1600" spc="-66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spc="-168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общественными </a:t>
            </a:r>
            <a:r>
              <a:rPr lang="ru-RU" sz="1600" spc="-402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spc="-168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объединениями»</a:t>
            </a:r>
            <a:endParaRPr lang="ru-RU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16459" indent="-285750">
              <a:lnSpc>
                <a:spcPts val="1778"/>
              </a:lnSpc>
              <a:spcBef>
                <a:spcPts val="1473"/>
              </a:spcBef>
              <a:buClr>
                <a:srgbClr val="1A3B87"/>
              </a:buClr>
              <a:buFont typeface="Wingdings" panose="05000000000000000000" pitchFamily="2" charset="2"/>
              <a:buChar char="ü"/>
              <a:tabLst>
                <a:tab pos="298666" algn="l"/>
                <a:tab pos="299161" algn="l"/>
              </a:tabLst>
            </a:pPr>
            <a:r>
              <a:rPr lang="ru-RU" sz="1600" spc="-222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Долж</a:t>
            </a:r>
            <a:r>
              <a:rPr lang="ru-RU" sz="1600" spc="-17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1600" spc="-15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1600" spc="-152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1600" spc="-1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ru-RU" sz="1600" spc="-148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ь</a:t>
            </a:r>
            <a:r>
              <a:rPr lang="ru-RU" sz="1600" spc="-86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spc="-172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1600" spc="-148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1600" spc="-176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лючена </a:t>
            </a:r>
            <a:r>
              <a:rPr lang="ru-RU" sz="1600" spc="-8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spc="-172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1600" spc="-8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600" spc="-17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номен</a:t>
            </a:r>
            <a:r>
              <a:rPr lang="ru-RU" sz="1600" spc="-148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1600" spc="-168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</a:t>
            </a:r>
            <a:r>
              <a:rPr lang="ru-RU" sz="1600" spc="-14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ru-RU" sz="1600" spc="-168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</a:t>
            </a:r>
            <a:r>
              <a:rPr lang="ru-RU" sz="1600" spc="-156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1600" spc="-10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600" spc="-168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должностей</a:t>
            </a:r>
            <a:endParaRPr lang="ru-RU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98666">
              <a:lnSpc>
                <a:spcPts val="1685"/>
              </a:lnSpc>
            </a:pPr>
            <a:r>
              <a:rPr lang="ru-RU" sz="1600" spc="-15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педагогических</a:t>
            </a:r>
            <a:r>
              <a:rPr lang="ru-RU" sz="1600" spc="-8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spc="-16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работников</a:t>
            </a:r>
            <a:r>
              <a:rPr lang="ru-RU" sz="1600" spc="-86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600" spc="-156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1600" spc="-7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600" spc="-148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1600" spc="-47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spc="-176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профессиональный</a:t>
            </a:r>
            <a:r>
              <a:rPr lang="ru-RU" sz="1600" spc="-117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spc="-16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стандарт</a:t>
            </a:r>
            <a:endParaRPr lang="ru-RU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98666">
              <a:lnSpc>
                <a:spcPts val="1778"/>
              </a:lnSpc>
            </a:pPr>
            <a:r>
              <a:rPr lang="ru-RU" sz="1600" spc="-176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«Специали</a:t>
            </a:r>
            <a:r>
              <a:rPr lang="ru-RU" sz="1600" spc="-16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1600" spc="-137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ru-RU" sz="1600" spc="-8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spc="-172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1600" spc="-78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spc="-16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области</a:t>
            </a:r>
            <a:r>
              <a:rPr lang="ru-RU" sz="1600" spc="-10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spc="-16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воспитания».</a:t>
            </a:r>
          </a:p>
          <a:p>
            <a:pPr marL="298666">
              <a:lnSpc>
                <a:spcPts val="1778"/>
              </a:lnSpc>
            </a:pPr>
            <a:endParaRPr lang="ru-RU" sz="1600" b="1" spc="-164" dirty="0">
              <a:solidFill>
                <a:srgbClr val="1A3B8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u="sng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Ключевая задача советников - </a:t>
            </a:r>
          </a:p>
          <a:p>
            <a:pPr algn="ctr"/>
            <a:r>
              <a:rPr lang="ru-RU" sz="2000" b="1" u="sng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вовлечение детей в общественно-полезную деятельность.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разработке и реализации рабочих программ воспитания;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вовлечение школьников в проекты детских и молодежных объединений;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организации творческих, туристических и спортивных мероприятий, а также проведение дней единых действий.</a:t>
            </a:r>
          </a:p>
          <a:p>
            <a:pPr algn="ctr"/>
            <a:endParaRPr lang="ru-RU" sz="16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16"/>
              </a:spcBef>
            </a:pPr>
            <a:endParaRPr sz="1600" dirty="0">
              <a:latin typeface="Arial"/>
              <a:cs typeface="Arial"/>
            </a:endParaRPr>
          </a:p>
        </p:txBody>
      </p:sp>
      <p:sp>
        <p:nvSpPr>
          <p:cNvPr id="14" name="object 17"/>
          <p:cNvSpPr txBox="1"/>
          <p:nvPr/>
        </p:nvSpPr>
        <p:spPr>
          <a:xfrm>
            <a:off x="786429" y="1357298"/>
            <a:ext cx="8357571" cy="195169"/>
          </a:xfrm>
          <a:prstGeom prst="rect">
            <a:avLst/>
          </a:prstGeom>
        </p:spPr>
        <p:txBody>
          <a:bodyPr vert="horz" wrap="square" lIns="0" tIns="10401" rIns="0" bIns="0" rtlCol="0">
            <a:spAutoFit/>
          </a:bodyPr>
          <a:lstStyle/>
          <a:p>
            <a:pPr marL="9906">
              <a:spcBef>
                <a:spcPts val="82"/>
              </a:spcBef>
            </a:pPr>
            <a:r>
              <a:rPr sz="1200" b="1" spc="-12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Приказ</a:t>
            </a:r>
            <a:r>
              <a:rPr sz="1200" b="1" spc="-47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200" b="1" spc="-11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Минтруда</a:t>
            </a:r>
            <a:r>
              <a:rPr sz="1200" b="1" spc="-47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200" b="1" spc="-10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России</a:t>
            </a:r>
            <a:r>
              <a:rPr sz="1200" b="1" spc="-5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200" b="1" spc="-10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</a:t>
            </a:r>
            <a:r>
              <a:rPr sz="1200" b="1" spc="-3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200" b="1" spc="-11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  <a:r>
              <a:rPr sz="1200" b="1" spc="-3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200" b="1" spc="-10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января</a:t>
            </a:r>
            <a:r>
              <a:rPr sz="1200" b="1" spc="-27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200" b="1" spc="-11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  <a:r>
              <a:rPr sz="1200" b="1" spc="-27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200" b="1" spc="-74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</a:t>
            </a:r>
            <a:r>
              <a:rPr sz="1200" b="1" spc="-3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200" b="1" spc="-12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</a:t>
            </a:r>
            <a:r>
              <a:rPr sz="1200" b="1" spc="-27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200" b="1" spc="-11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53н</a:t>
            </a:r>
            <a:r>
              <a:rPr sz="1200" b="1" spc="-3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200" b="1" spc="-12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«Об</a:t>
            </a:r>
            <a:r>
              <a:rPr sz="1200" b="1" spc="-3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200" b="1" spc="-117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утверждении</a:t>
            </a:r>
            <a:r>
              <a:rPr sz="1200" b="1" spc="-4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200" b="1" spc="-11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профессионального</a:t>
            </a:r>
            <a:r>
              <a:rPr sz="1200" b="1" spc="-27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200" b="1" spc="-10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стандарта</a:t>
            </a:r>
            <a:r>
              <a:rPr sz="1200" b="1" spc="-3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200" b="1" spc="-11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«Специалист</a:t>
            </a:r>
            <a:r>
              <a:rPr sz="1200" b="1" spc="-4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200" b="1" spc="-10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sz="1200" b="1" spc="-3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200" b="1" spc="-10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области</a:t>
            </a:r>
            <a:r>
              <a:rPr sz="1200" b="1" spc="-3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200" b="1" spc="-109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воспитания»</a:t>
            </a:r>
            <a:endParaRPr sz="1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5453723" y="2000832"/>
            <a:ext cx="353751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u="sng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1 января 2024 года в 4 школах</a:t>
            </a:r>
            <a:endParaRPr lang="ru-RU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введена должность</a:t>
            </a:r>
          </a:p>
          <a:p>
            <a:pPr algn="ctr"/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u="sng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«советника директора по воспитанию и работе с детскими общественными организациями» 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133877" y="91328"/>
            <a:ext cx="1052357" cy="777685"/>
          </a:xfrm>
          <a:prstGeom prst="rect">
            <a:avLst/>
          </a:prstGeom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48" y="3286124"/>
            <a:ext cx="432048" cy="482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Номер слайда 15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0903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-60814"/>
            <a:ext cx="9216514" cy="69188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37</a:t>
            </a:fld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E06B985-B6CE-477C-B6D8-18DE53FAB9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776" y="286973"/>
            <a:ext cx="4083024" cy="267298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545E2DD-1DED-4AE2-859F-C81C40BFFC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663" y="3664884"/>
            <a:ext cx="4374721" cy="291875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F440279-4BDB-43CB-9878-6A6C2D720CD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3670" y="3192744"/>
            <a:ext cx="2665134" cy="3553512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0E8A77E-70DA-454E-83F0-A606347A37E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44" y="245400"/>
            <a:ext cx="3665118" cy="2748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048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-60814"/>
            <a:ext cx="9216514" cy="69188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38</a:t>
            </a:fld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8A38F6C-4BB9-43C9-BCDA-57DF1A33A0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32656"/>
            <a:ext cx="2808407" cy="375236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AB411A5-B4D8-4F97-B0D6-61D9F4331B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4161281"/>
            <a:ext cx="3420716" cy="256019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CF84302-2C35-4E34-8908-883008F6B5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280485"/>
            <a:ext cx="4351605" cy="244777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9B89A1E-2322-4AD6-8600-E3C4B5B49D0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2479" y="1231760"/>
            <a:ext cx="2101291" cy="279299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153FD0F-51ED-46DB-AB92-E460A94CC45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330555"/>
            <a:ext cx="2531767" cy="3375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704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216514" cy="69188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rcRect r="47622" b="80269"/>
          <a:stretch>
            <a:fillRect/>
          </a:stretch>
        </p:blipFill>
        <p:spPr>
          <a:xfrm>
            <a:off x="5072066" y="357166"/>
            <a:ext cx="3576631" cy="635197"/>
          </a:xfrm>
          <a:prstGeom prst="rect">
            <a:avLst/>
          </a:prstGeom>
        </p:spPr>
      </p:pic>
      <p:sp>
        <p:nvSpPr>
          <p:cNvPr id="6" name="Номер слайда 5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39</a:t>
            </a:fld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/>
          <a:srcRect l="51533" b="49551"/>
          <a:stretch>
            <a:fillRect/>
          </a:stretch>
        </p:blipFill>
        <p:spPr>
          <a:xfrm>
            <a:off x="2857488" y="1000108"/>
            <a:ext cx="4367180" cy="2143140"/>
          </a:xfrm>
          <a:prstGeom prst="rect">
            <a:avLst/>
          </a:prstGeom>
        </p:spPr>
      </p:pic>
      <p:pic>
        <p:nvPicPr>
          <p:cNvPr id="9" name="Рисунок 8" descr="Х-областная-Неделя-труда-и-профориентации-Семь-шагов-к-профессии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429000"/>
            <a:ext cx="5634686" cy="283949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rcRect l="51533" t="60539" b="22645"/>
          <a:stretch>
            <a:fillRect/>
          </a:stretch>
        </p:blipFill>
        <p:spPr>
          <a:xfrm>
            <a:off x="4776820" y="3214686"/>
            <a:ext cx="4367180" cy="714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090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-60814"/>
            <a:ext cx="9216514" cy="69188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4</a:t>
            </a:fld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2A2AC61C-E14B-4E87-8B06-5DAFD16A64E1}"/>
              </a:ext>
            </a:extLst>
          </p:cNvPr>
          <p:cNvSpPr/>
          <p:nvPr/>
        </p:nvSpPr>
        <p:spPr>
          <a:xfrm>
            <a:off x="719572" y="136525"/>
            <a:ext cx="7704856" cy="6835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  <a:spcAft>
                <a:spcPts val="0"/>
              </a:spcAft>
            </a:pPr>
            <a:r>
              <a:rPr lang="ru-RU" dirty="0">
                <a:latin typeface="Arial" panose="020B0604020202020204" pitchFamily="34" charset="0"/>
                <a:ea typeface="Arial" panose="020B0604020202020204" pitchFamily="34" charset="0"/>
              </a:rPr>
              <a:t>Из бюджета муниципального образования для образовательных учреждений выделено 3 051 493,17 руб.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1146008-AD85-4BFC-9BFE-76B20FD3DE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923977"/>
            <a:ext cx="4037602" cy="227214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CCA63EB-04E9-4B64-9E00-C7253C8B51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8452" y="3679824"/>
            <a:ext cx="3525976" cy="264448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8D5D182-2339-4575-9020-1730334E82B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8354" y="916578"/>
            <a:ext cx="4133465" cy="2327756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09A8CA18-6017-4FD2-886E-A9953EF8328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760785"/>
            <a:ext cx="3525976" cy="2644482"/>
          </a:xfrm>
          <a:prstGeom prst="rect">
            <a:avLst/>
          </a:prstGeom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F493BC68-5EAA-4B43-8756-EA9C3E5A5BD9}"/>
              </a:ext>
            </a:extLst>
          </p:cNvPr>
          <p:cNvSpPr/>
          <p:nvPr/>
        </p:nvSpPr>
        <p:spPr>
          <a:xfrm>
            <a:off x="5652120" y="3244335"/>
            <a:ext cx="23336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>
                <a:latin typeface="Times New Roman" panose="02020603050405020304" pitchFamily="18" charset="0"/>
                <a:ea typeface="Times New Roman" panose="02020603050405020304" pitchFamily="18" charset="0"/>
              </a:rPr>
              <a:t>МБДОУ «Хрусталик»</a:t>
            </a:r>
            <a:endParaRPr lang="ru-RU" dirty="0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627AA0B8-65EA-43E7-B79A-7595ADBA3E67}"/>
              </a:ext>
            </a:extLst>
          </p:cNvPr>
          <p:cNvSpPr/>
          <p:nvPr/>
        </p:nvSpPr>
        <p:spPr>
          <a:xfrm>
            <a:off x="245686" y="3233215"/>
            <a:ext cx="41430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МБДОУ  ЦРР «Колокольчик»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п.Шумячи</a:t>
            </a:r>
            <a:endParaRPr lang="ru-RU" dirty="0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D4512122-F0A7-4EC7-A0F2-BBDF965645A3}"/>
              </a:ext>
            </a:extLst>
          </p:cNvPr>
          <p:cNvSpPr/>
          <p:nvPr/>
        </p:nvSpPr>
        <p:spPr>
          <a:xfrm>
            <a:off x="-183257" y="629078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МБДОУ  «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Шумячский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ЦРР – детский сад «Солнышко»</a:t>
            </a:r>
            <a:endParaRPr lang="ru-RU" dirty="0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F4B13E0E-F5BE-451A-961F-5BD281F33116}"/>
              </a:ext>
            </a:extLst>
          </p:cNvPr>
          <p:cNvSpPr/>
          <p:nvPr/>
        </p:nvSpPr>
        <p:spPr>
          <a:xfrm>
            <a:off x="5628920" y="6288022"/>
            <a:ext cx="22151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МБДОУ «Родничок»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69344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216514" cy="69188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Номер слайда 5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40</a:t>
            </a:fld>
            <a:endParaRPr lang="ru-RU"/>
          </a:p>
        </p:txBody>
      </p:sp>
      <p:pic>
        <p:nvPicPr>
          <p:cNvPr id="7" name="Рисунок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908720"/>
            <a:ext cx="8566333" cy="511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0234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-60814"/>
            <a:ext cx="9216514" cy="69188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41</a:t>
            </a:fld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E6F03FF-45A1-4127-94C5-01A55805EEA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429000"/>
            <a:ext cx="3754760" cy="250366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6F8C918-83FF-428B-A3E2-6E87638BCB2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429000"/>
            <a:ext cx="3633803" cy="272535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AE05718-0EDF-4434-A4D3-BE140B7D34F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32656"/>
            <a:ext cx="3360373" cy="2520280"/>
          </a:xfrm>
          <a:prstGeom prst="rect">
            <a:avLst/>
          </a:prstGeom>
        </p:spPr>
      </p:pic>
      <p:pic>
        <p:nvPicPr>
          <p:cNvPr id="8195" name="Picture 3" descr="F:\Новая папка\IMG-20240827-WA005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60032" y="188640"/>
            <a:ext cx="3541328" cy="26642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31058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-60814"/>
            <a:ext cx="9216514" cy="69188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42</a:t>
            </a:fld>
            <a:endParaRPr lang="ru-RU"/>
          </a:p>
        </p:txBody>
      </p:sp>
      <p:pic>
        <p:nvPicPr>
          <p:cNvPr id="9218" name="Picture 2" descr="F:\Новая папка\IMG-20240827-WA005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3645024"/>
            <a:ext cx="3765541" cy="2823178"/>
          </a:xfrm>
          <a:prstGeom prst="rect">
            <a:avLst/>
          </a:prstGeom>
          <a:noFill/>
        </p:spPr>
      </p:pic>
      <p:pic>
        <p:nvPicPr>
          <p:cNvPr id="6" name="Picture 2" descr="F:\Новая папка\IMG-20240827-WA005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260648"/>
            <a:ext cx="3456384" cy="2592288"/>
          </a:xfrm>
          <a:prstGeom prst="rect">
            <a:avLst/>
          </a:prstGeom>
          <a:noFill/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9353069-617F-443C-8017-CD6B6715806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3" y="332656"/>
            <a:ext cx="4412877" cy="2465006"/>
          </a:xfrm>
          <a:prstGeom prst="rect">
            <a:avLst/>
          </a:prstGeom>
        </p:spPr>
      </p:pic>
      <p:pic>
        <p:nvPicPr>
          <p:cNvPr id="9219" name="Picture 3" descr="F:\Новая папка\IMG-20240827-WA005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60032" y="3573016"/>
            <a:ext cx="3779912" cy="28437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64777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216514" cy="69188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Номер слайда 5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43</a:t>
            </a:fld>
            <a:endParaRPr lang="ru-RU"/>
          </a:p>
        </p:txBody>
      </p:sp>
      <p:pic>
        <p:nvPicPr>
          <p:cNvPr id="7" name="Рисунок 6" descr="001.jpg"/>
          <p:cNvPicPr>
            <a:picLocks noChangeAspect="1"/>
          </p:cNvPicPr>
          <p:nvPr/>
        </p:nvPicPr>
        <p:blipFill>
          <a:blip r:embed="rId3" cstate="print"/>
          <a:srcRect l="1190" t="10715"/>
          <a:stretch>
            <a:fillRect/>
          </a:stretch>
        </p:blipFill>
        <p:spPr>
          <a:xfrm>
            <a:off x="1043608" y="188640"/>
            <a:ext cx="6912768" cy="6246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34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-60814"/>
            <a:ext cx="9216514" cy="69188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44</a:t>
            </a:fld>
            <a:endParaRPr lang="ru-RU"/>
          </a:p>
        </p:txBody>
      </p:sp>
      <p:pic>
        <p:nvPicPr>
          <p:cNvPr id="6146" name="Picture 2" descr="C:\Users\777\Documents\Downloads\-5359422181391588510_1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648" y="188640"/>
            <a:ext cx="5256584" cy="6551536"/>
          </a:xfrm>
          <a:prstGeom prst="rect">
            <a:avLst/>
          </a:prstGeom>
          <a:noFill/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15E219D-2532-4FB9-9A0D-DDA868AC8E04}"/>
              </a:ext>
            </a:extLst>
          </p:cNvPr>
          <p:cNvSpPr/>
          <p:nvPr/>
        </p:nvSpPr>
        <p:spPr>
          <a:xfrm>
            <a:off x="1475656" y="1988840"/>
            <a:ext cx="4968552" cy="21602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1432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216514" cy="69188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Номер слайда 5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45</a:t>
            </a:fld>
            <a:endParaRPr lang="ru-RU"/>
          </a:p>
        </p:txBody>
      </p:sp>
      <p:pic>
        <p:nvPicPr>
          <p:cNvPr id="7" name="Рисунок 6" descr="Gosveb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5157192"/>
            <a:ext cx="2286016" cy="1453573"/>
          </a:xfrm>
          <a:prstGeom prst="rect">
            <a:avLst/>
          </a:prstGeom>
        </p:spPr>
      </p:pic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4" cstate="print"/>
          <a:srcRect l="9562" t="10576" r="11070" b="6234"/>
          <a:stretch>
            <a:fillRect/>
          </a:stretch>
        </p:blipFill>
        <p:spPr bwMode="auto">
          <a:xfrm>
            <a:off x="285720" y="1928802"/>
            <a:ext cx="3643338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5" cstate="print"/>
          <a:srcRect l="7911" t="10417" r="9584" b="6250"/>
          <a:stretch>
            <a:fillRect/>
          </a:stretch>
        </p:blipFill>
        <p:spPr bwMode="auto">
          <a:xfrm>
            <a:off x="2357422" y="3214686"/>
            <a:ext cx="3714776" cy="2035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988" name="Picture 4"/>
          <p:cNvPicPr>
            <a:picLocks noChangeAspect="1" noChangeArrowheads="1"/>
          </p:cNvPicPr>
          <p:nvPr/>
        </p:nvPicPr>
        <p:blipFill>
          <a:blip r:embed="rId6" cstate="print"/>
          <a:srcRect l="12467" t="20892" r="11597" b="5988"/>
          <a:stretch>
            <a:fillRect/>
          </a:stretch>
        </p:blipFill>
        <p:spPr bwMode="auto">
          <a:xfrm>
            <a:off x="4786314" y="4786322"/>
            <a:ext cx="3965784" cy="20716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7" cstate="print"/>
          <a:srcRect l="4614" t="8564" r="3103"/>
          <a:stretch>
            <a:fillRect/>
          </a:stretch>
        </p:blipFill>
        <p:spPr bwMode="auto">
          <a:xfrm>
            <a:off x="1763688" y="260648"/>
            <a:ext cx="3168352" cy="16914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8" cstate="print"/>
          <a:srcRect l="5183" t="9026"/>
          <a:stretch>
            <a:fillRect/>
          </a:stretch>
        </p:blipFill>
        <p:spPr bwMode="auto">
          <a:xfrm>
            <a:off x="4067944" y="1700808"/>
            <a:ext cx="3059832" cy="1581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9" cstate="print"/>
          <a:srcRect l="4399" t="10213" r="3430"/>
          <a:stretch>
            <a:fillRect/>
          </a:stretch>
        </p:blipFill>
        <p:spPr bwMode="auto">
          <a:xfrm>
            <a:off x="5903640" y="3212976"/>
            <a:ext cx="3240360" cy="1700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0234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-60814"/>
            <a:ext cx="9216514" cy="69188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46</a:t>
            </a:fld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8AE78A9-A3CC-43F6-8954-A246A499C3C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3645024"/>
            <a:ext cx="3998004" cy="2998503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96AB7BB7-FFC9-421B-BDE4-6C4A9A19A24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082" y="3645024"/>
            <a:ext cx="4283968" cy="3212976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B4545042-2255-4E96-BE15-9E04975DAF8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76487"/>
            <a:ext cx="3744416" cy="281155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1B26C6B-6F8E-4709-8DFA-D320E37EED6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540" y="332656"/>
            <a:ext cx="3840427" cy="288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945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216514" cy="69188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Номер слайда 5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47</a:t>
            </a:fld>
            <a:endParaRPr lang="ru-RU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 l="12079" t="12695" r="8858" b="9179"/>
          <a:stretch>
            <a:fillRect/>
          </a:stretch>
        </p:blipFill>
        <p:spPr bwMode="auto">
          <a:xfrm>
            <a:off x="285720" y="500042"/>
            <a:ext cx="8429684" cy="4683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50234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-60814"/>
            <a:ext cx="9216514" cy="69188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48</a:t>
            </a:fld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FE3A02C-4B58-40C3-A8C5-40AE63C9641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7683" y="4213891"/>
            <a:ext cx="3323861" cy="249289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37617E3-F1EB-4E50-8AE0-FC821B9CBA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795" y="663586"/>
            <a:ext cx="3621883" cy="271641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4AD14F9-611D-4678-9C65-6A191B5F092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0659" y="682182"/>
            <a:ext cx="3621881" cy="271641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D761779-D5AC-4860-9A0E-8A6909596F0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4470" y="2060848"/>
            <a:ext cx="1478243" cy="3215319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A4D50C1-7D8C-4170-A870-FF32051F869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88" y="4119185"/>
            <a:ext cx="3450136" cy="2587602"/>
          </a:xfrm>
          <a:prstGeom prst="rect">
            <a:avLst/>
          </a:prstGeom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0A65CF5C-5E59-4051-93D3-D1797295737C}"/>
              </a:ext>
            </a:extLst>
          </p:cNvPr>
          <p:cNvSpPr/>
          <p:nvPr/>
        </p:nvSpPr>
        <p:spPr>
          <a:xfrm>
            <a:off x="689280" y="-213088"/>
            <a:ext cx="776545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Лето – это маленькая жизнь</a:t>
            </a:r>
          </a:p>
        </p:txBody>
      </p:sp>
    </p:spTree>
    <p:extLst>
      <p:ext uri="{BB962C8B-B14F-4D97-AF65-F5344CB8AC3E}">
        <p14:creationId xmlns:p14="http://schemas.microsoft.com/office/powerpoint/2010/main" val="3612018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216514" cy="69188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Номер слайда 5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49</a:t>
            </a:fld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539552" y="332656"/>
            <a:ext cx="735811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муниципальные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– в 36 мероприятиях приняли участие 1336 обучающихся, из них – 1 место заняли 268 обучающийся, 2 место – 321, 3 место у 273 обучающихся. </a:t>
            </a:r>
          </a:p>
        </p:txBody>
      </p:sp>
      <p:pic>
        <p:nvPicPr>
          <p:cNvPr id="7" name="Picture 2" descr="https://shcks.smol.muzkult.ru/media/2024/02/15/1341478314/262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672" y="1484784"/>
            <a:ext cx="5847904" cy="3901011"/>
          </a:xfrm>
          <a:prstGeom prst="rect">
            <a:avLst/>
          </a:prstGeom>
          <a:noFill/>
        </p:spPr>
      </p:pic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214282" y="5899681"/>
            <a:ext cx="853418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Муниципальный конкурс творческих работ «Знаете, каким он парнем был…», посвящённые 90-летию со дня рождения</a:t>
            </a:r>
            <a:r>
              <a:rPr kumimoji="0" lang="ru-RU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первого космонавта Ю.А. Гагарина</a:t>
            </a:r>
            <a:endParaRPr kumimoji="0" lang="ru-RU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234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-60814"/>
            <a:ext cx="9216514" cy="69188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5</a:t>
            </a:fld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2A2AC61C-E14B-4E87-8B06-5DAFD16A64E1}"/>
              </a:ext>
            </a:extLst>
          </p:cNvPr>
          <p:cNvSpPr/>
          <p:nvPr/>
        </p:nvSpPr>
        <p:spPr>
          <a:xfrm>
            <a:off x="179512" y="33363"/>
            <a:ext cx="8784976" cy="9912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  <a:spcAft>
                <a:spcPts val="0"/>
              </a:spcAft>
            </a:pPr>
            <a:r>
              <a:rPr lang="ru-RU" dirty="0">
                <a:latin typeface="Arial" panose="020B0604020202020204" pitchFamily="34" charset="0"/>
                <a:ea typeface="Arial" panose="020B0604020202020204" pitchFamily="34" charset="0"/>
              </a:rPr>
              <a:t>В рамках реализации областной государственной программы «Развитие образования в Смоленской области» на укрепление материально-технической базы образовательных учреждений» выделено 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18 980 412,37 рублей</a:t>
            </a:r>
            <a:endParaRPr lang="ru-RU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243AA67-CB3E-4854-9280-D996792CA55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842"/>
          <a:stretch/>
        </p:blipFill>
        <p:spPr>
          <a:xfrm>
            <a:off x="3131840" y="1047263"/>
            <a:ext cx="5026826" cy="2149984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C764E396-728D-4A25-A0F3-5108B29E37B0}"/>
              </a:ext>
            </a:extLst>
          </p:cNvPr>
          <p:cNvSpPr/>
          <p:nvPr/>
        </p:nvSpPr>
        <p:spPr>
          <a:xfrm>
            <a:off x="2440365" y="6446798"/>
            <a:ext cx="44516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МБОУ «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Шумячская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СШ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им.В.Ф.Алешина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»</a:t>
            </a:r>
            <a:endParaRPr lang="ru-RU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B3A7D4E-ABC8-46B1-8690-3629B642A0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2182" y="3349490"/>
            <a:ext cx="2309475" cy="308639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C0B46FA-9701-41DB-8C52-E722B4E15F7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10" y="2122255"/>
            <a:ext cx="2592288" cy="3464347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7B76EAC8-7CBC-42BD-A470-436002A51F7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1255" y="3595934"/>
            <a:ext cx="3609888" cy="2701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79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216514" cy="69188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Номер слайда 5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50</a:t>
            </a:fld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683568" y="836712"/>
            <a:ext cx="735811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Tx/>
              <a:buChar char="-"/>
            </a:pPr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региональные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– в 42 мероприятиях приняли участие 760 обучающихся, из них – 1 место заняли 136 обучающихся, 2 место – 73, 3 место у 42 обучающихся, 378 обучающихся награждены грамотами за активное участие.</a:t>
            </a:r>
          </a:p>
          <a:p>
            <a:pPr algn="just"/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Всероссийские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– в 26 мероприятиях приняли участие 321 обучающийся, из них – 1 место заняли 82 обучающихся, 2 место – 83, 3 место у 37 обучающихся, 57 обучающихся награждены грамотами за активное участие. </a:t>
            </a:r>
          </a:p>
        </p:txBody>
      </p:sp>
    </p:spTree>
    <p:extLst>
      <p:ext uri="{BB962C8B-B14F-4D97-AF65-F5344CB8AC3E}">
        <p14:creationId xmlns:p14="http://schemas.microsoft.com/office/powerpoint/2010/main" val="350234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216514" cy="69188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Номер слайда 5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51</a:t>
            </a:fld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755576" y="188640"/>
            <a:ext cx="756084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международные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– в 8 мероприятиях приняли участие 37 обучающихся, из них – 1 место занял 1 обучающийся, 2 место – 2, 3 место у 8 обучающихся, 1 обучающийся награждён грамотой за активное участие. </a:t>
            </a:r>
            <a:endParaRPr lang="ru-RU" sz="2200" dirty="0"/>
          </a:p>
        </p:txBody>
      </p:sp>
      <p:pic>
        <p:nvPicPr>
          <p:cNvPr id="7" name="Picture 2" descr="https://sun9-80.userapi.com/impg/EQHmLqMtrj5L3Ruruky5TqS_gDX3yRuqE8Sx1Q/4w2p5OtGSKs.jpg?size=1280x960&amp;quality=95&amp;sign=d1048d4bb7030973ed8d7854fdf7974b&amp;type=album"/>
          <p:cNvPicPr>
            <a:picLocks noChangeAspect="1" noChangeArrowheads="1"/>
          </p:cNvPicPr>
          <p:nvPr/>
        </p:nvPicPr>
        <p:blipFill>
          <a:blip r:embed="rId3" cstate="print"/>
          <a:srcRect l="8475"/>
          <a:stretch>
            <a:fillRect/>
          </a:stretch>
        </p:blipFill>
        <p:spPr bwMode="auto">
          <a:xfrm>
            <a:off x="539552" y="1700808"/>
            <a:ext cx="4005266" cy="3282125"/>
          </a:xfrm>
          <a:prstGeom prst="rect">
            <a:avLst/>
          </a:prstGeom>
          <a:noFill/>
        </p:spPr>
      </p:pic>
      <p:pic>
        <p:nvPicPr>
          <p:cNvPr id="8" name="Picture 4" descr="https://sun9-11.userapi.com/impg/29lMenzCmQ-SbRUEhRKFeC1w-0hOh4khy6m2hA/V-OoBXSQm5c.jpg?size=1280x960&amp;quality=95&amp;sign=8cb56d4ca7631462ff15d528ae86bb3f&amp;type=album"/>
          <p:cNvPicPr>
            <a:picLocks noChangeAspect="1" noChangeArrowheads="1"/>
          </p:cNvPicPr>
          <p:nvPr/>
        </p:nvPicPr>
        <p:blipFill>
          <a:blip r:embed="rId4" cstate="print"/>
          <a:srcRect l="29844" t="22237" b="744"/>
          <a:stretch>
            <a:fillRect/>
          </a:stretch>
        </p:blipFill>
        <p:spPr bwMode="auto">
          <a:xfrm>
            <a:off x="4644008" y="1700808"/>
            <a:ext cx="3991075" cy="3286148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539552" y="5301208"/>
            <a:ext cx="806489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Работы обучающихся, направленные на Международный конкурс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декоративно-прикладного творчества «У Лукоморья…», посвященный 225-летию со дня рождения А.С.Пушкина и 255-летию дня рождения И.А. Крылова </a:t>
            </a:r>
          </a:p>
        </p:txBody>
      </p:sp>
    </p:spTree>
    <p:extLst>
      <p:ext uri="{BB962C8B-B14F-4D97-AF65-F5344CB8AC3E}">
        <p14:creationId xmlns:p14="http://schemas.microsoft.com/office/powerpoint/2010/main" val="350234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216514" cy="69188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Номер слайда 5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52</a:t>
            </a:fld>
            <a:endParaRPr lang="ru-RU"/>
          </a:p>
        </p:txBody>
      </p:sp>
      <p:pic>
        <p:nvPicPr>
          <p:cNvPr id="8" name="Picture 2" descr="C:\Users\Intel\Desktop\prikaz-moj-shkolnyj-1_page-0002.jpg"/>
          <p:cNvPicPr>
            <a:picLocks noChangeAspect="1" noChangeArrowheads="1"/>
          </p:cNvPicPr>
          <p:nvPr/>
        </p:nvPicPr>
        <p:blipFill>
          <a:blip r:embed="rId3" cstate="print"/>
          <a:srcRect l="6033" b="15868"/>
          <a:stretch>
            <a:fillRect/>
          </a:stretch>
        </p:blipFill>
        <p:spPr bwMode="auto">
          <a:xfrm>
            <a:off x="214282" y="428604"/>
            <a:ext cx="4450614" cy="5715016"/>
          </a:xfrm>
          <a:prstGeom prst="rect">
            <a:avLst/>
          </a:prstGeom>
          <a:noFill/>
        </p:spPr>
      </p:pic>
      <p:pic>
        <p:nvPicPr>
          <p:cNvPr id="9" name="Picture 3" descr="C:\Users\Intel\Desktop\itogi-por-2023-ministerst_page-0002.jpg"/>
          <p:cNvPicPr>
            <a:picLocks noChangeAspect="1" noChangeArrowheads="1"/>
          </p:cNvPicPr>
          <p:nvPr/>
        </p:nvPicPr>
        <p:blipFill>
          <a:blip r:embed="rId4" cstate="print"/>
          <a:srcRect l="12043" t="5293" b="5786"/>
          <a:stretch>
            <a:fillRect/>
          </a:stretch>
        </p:blipFill>
        <p:spPr bwMode="auto">
          <a:xfrm>
            <a:off x="4643438" y="500042"/>
            <a:ext cx="4173878" cy="6000792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285720" y="5715016"/>
            <a:ext cx="3929090" cy="35719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4786314" y="5857892"/>
            <a:ext cx="3929090" cy="28575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234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216514" cy="69188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Номер слайда 5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53</a:t>
            </a:fld>
            <a:endParaRPr lang="ru-RU"/>
          </a:p>
        </p:txBody>
      </p:sp>
      <p:pic>
        <p:nvPicPr>
          <p:cNvPr id="4" name="Picture 2" descr="https://sun9-56.userapi.com/impg/gKjYJtdMklqMAecECbcTneAeFubhIRM469k8uA/uQlsr-Kogik.jpg?size=1280x853&amp;quality=95&amp;sign=fd8af15e93db9d278818bf1769cde74c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335906"/>
            <a:ext cx="7428625" cy="4950482"/>
          </a:xfrm>
          <a:prstGeom prst="rect">
            <a:avLst/>
          </a:prstGeom>
          <a:noFill/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214282" y="5613929"/>
            <a:ext cx="860619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Команда МБОУ «Первомайская СШ» заняла второе место в региональном этапе Всероссийских спортивных  соревнований школьников  «Президентские состязания».</a:t>
            </a:r>
            <a:endParaRPr kumimoji="0" lang="ru-RU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234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216514" cy="69188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Номер слайда 5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54</a:t>
            </a:fld>
            <a:endParaRPr lang="ru-RU"/>
          </a:p>
        </p:txBody>
      </p:sp>
      <p:pic>
        <p:nvPicPr>
          <p:cNvPr id="4" name="Picture 1" descr="C:\Users\Intel\Desktop\Август  2024 конференция\IMG_20240827_130407_923@128637305.jpg"/>
          <p:cNvPicPr>
            <a:picLocks noChangeAspect="1" noChangeArrowheads="1"/>
          </p:cNvPicPr>
          <p:nvPr/>
        </p:nvPicPr>
        <p:blipFill>
          <a:blip r:embed="rId3" cstate="print">
            <a:lum bright="10000" contrast="10000"/>
          </a:blip>
          <a:srcRect l="1366" r="5737" b="1638"/>
          <a:stretch>
            <a:fillRect/>
          </a:stretch>
        </p:blipFill>
        <p:spPr bwMode="auto">
          <a:xfrm>
            <a:off x="395536" y="1052736"/>
            <a:ext cx="3531637" cy="49858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 l="23609" t="20508" r="12152" b="23828"/>
          <a:stretch>
            <a:fillRect/>
          </a:stretch>
        </p:blipFill>
        <p:spPr bwMode="auto">
          <a:xfrm>
            <a:off x="4211960" y="2060848"/>
            <a:ext cx="4499992" cy="2192304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50234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216514" cy="69188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Номер слайда 5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55</a:t>
            </a:fld>
            <a:endParaRPr lang="ru-RU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3" cstate="print"/>
          <a:srcRect l="32943" t="15418" r="33565" b="10156"/>
          <a:stretch>
            <a:fillRect/>
          </a:stretch>
        </p:blipFill>
        <p:spPr bwMode="auto">
          <a:xfrm>
            <a:off x="2627784" y="980728"/>
            <a:ext cx="3344657" cy="41787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500034" y="5715016"/>
            <a:ext cx="75724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В 2024 году стипендия имени князя Смоленского Романа Ростиславовича присуждена Мартыновой Милане, учащейся МБОУ «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Шумячская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СШ им. В.Ф. Алешина»</a:t>
            </a:r>
          </a:p>
        </p:txBody>
      </p:sp>
    </p:spTree>
    <p:extLst>
      <p:ext uri="{BB962C8B-B14F-4D97-AF65-F5344CB8AC3E}">
        <p14:creationId xmlns:p14="http://schemas.microsoft.com/office/powerpoint/2010/main" val="350234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216514" cy="69188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Номер слайда 5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56</a:t>
            </a:fld>
            <a:endParaRPr lang="ru-RU"/>
          </a:p>
        </p:txBody>
      </p:sp>
      <p:pic>
        <p:nvPicPr>
          <p:cNvPr id="4" name="Picture 2" descr="https://sun9-47.userapi.com/impg/2yU-og7InmSHG9zaklpyGAhnAWGYpskBLFGnYA/fabssQn2Zds.jpg?size=1280x853&amp;quality=95&amp;sign=a546b804a9c46c54a7d8053b445a7d06&amp;type=album"/>
          <p:cNvPicPr>
            <a:picLocks noChangeAspect="1" noChangeArrowheads="1"/>
          </p:cNvPicPr>
          <p:nvPr/>
        </p:nvPicPr>
        <p:blipFill>
          <a:blip r:embed="rId3" cstate="print">
            <a:lum contrast="10000"/>
          </a:blip>
          <a:srcRect l="9450" t="9926" r="6445"/>
          <a:stretch>
            <a:fillRect/>
          </a:stretch>
        </p:blipFill>
        <p:spPr bwMode="auto">
          <a:xfrm>
            <a:off x="971600" y="476672"/>
            <a:ext cx="6806442" cy="4857760"/>
          </a:xfrm>
          <a:prstGeom prst="rect">
            <a:avLst/>
          </a:prstGeom>
          <a:noFill/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79512" y="5661248"/>
            <a:ext cx="871540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191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Вручение</a:t>
            </a:r>
            <a:r>
              <a:rPr kumimoji="0" lang="ru-RU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м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униципальной премии имени Юрия Алексеевича Гагарина</a:t>
            </a:r>
            <a:endParaRPr kumimoji="0" lang="ru-RU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234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216514" cy="69188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Номер слайда 5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57</a:t>
            </a:fld>
            <a:endParaRPr lang="ru-RU"/>
          </a:p>
        </p:txBody>
      </p:sp>
      <p:pic>
        <p:nvPicPr>
          <p:cNvPr id="4" name="Picture 2" descr="https://shumtvo67.gov67.ru/files/286/gallery/detail/0qoqyyon23i_171204345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285728"/>
            <a:ext cx="7429552" cy="557216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0234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216514" cy="69188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Номер слайда 5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58</a:t>
            </a:fld>
            <a:endParaRPr lang="ru-RU"/>
          </a:p>
        </p:txBody>
      </p:sp>
      <p:pic>
        <p:nvPicPr>
          <p:cNvPr id="4" name="Picture 2" descr="https://sun9-61.userapi.com/impg/kdMcHW_DJtD3ijjG5vp0in-hJwLZFsH7nHag9w/VEExv6ZqNiI.jpg?size=1280x720&amp;quality=95&amp;sign=c4758f9107b49ed321af82943fba9861&amp;type=album"/>
          <p:cNvPicPr>
            <a:picLocks noChangeAspect="1" noChangeArrowheads="1"/>
          </p:cNvPicPr>
          <p:nvPr/>
        </p:nvPicPr>
        <p:blipFill>
          <a:blip r:embed="rId3" cstate="print"/>
          <a:srcRect l="5493" r="5108"/>
          <a:stretch>
            <a:fillRect/>
          </a:stretch>
        </p:blipFill>
        <p:spPr bwMode="auto">
          <a:xfrm>
            <a:off x="5436096" y="0"/>
            <a:ext cx="3422754" cy="2153597"/>
          </a:xfrm>
          <a:prstGeom prst="rect">
            <a:avLst/>
          </a:prstGeom>
          <a:noFill/>
        </p:spPr>
      </p:pic>
      <p:pic>
        <p:nvPicPr>
          <p:cNvPr id="5" name="Picture 2" descr="C:\Users\Intel\Desktop\Август  2024 конференция\Тиханкова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67944" y="2420888"/>
            <a:ext cx="2664296" cy="3767149"/>
          </a:xfrm>
          <a:prstGeom prst="rect">
            <a:avLst/>
          </a:prstGeom>
          <a:noFill/>
        </p:spPr>
      </p:pic>
      <p:pic>
        <p:nvPicPr>
          <p:cNvPr id="7" name="Picture 3" descr="C:\Users\Intel\Desktop\Август  2024 конференция\Пискижев_page-000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5576" y="908720"/>
            <a:ext cx="2598222" cy="36724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0234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216514" cy="69188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Номер слайда 5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59</a:t>
            </a:fld>
            <a:endParaRPr lang="ru-RU"/>
          </a:p>
        </p:txBody>
      </p:sp>
      <p:pic>
        <p:nvPicPr>
          <p:cNvPr id="4" name="Picture 2" descr="https://sun9-66.userapi.com/impg/kWyBRz2cYURQJkcsAqchYuF9gED4GFhNtgSrZw/FUNZYws7TP4.jpg?size=1600x1200&amp;quality=95&amp;sign=e0c0e4ee13e5e174b1632fec5e2880ad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404664"/>
            <a:ext cx="3936437" cy="2952328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51520" y="3573016"/>
            <a:ext cx="41764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Соревнования по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микрофутзалу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в рамках направления «Детский спорт» областного проекта «Единой России» «Знаете, каким он парнем был!»,</a:t>
            </a:r>
            <a:endParaRPr lang="ru-RU" dirty="0"/>
          </a:p>
        </p:txBody>
      </p:sp>
      <p:pic>
        <p:nvPicPr>
          <p:cNvPr id="7" name="Picture 2" descr="https://shumtvo67.gov67.ru/files/200/gallery/detail/1695382294971_169565074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1700808"/>
            <a:ext cx="4091946" cy="3068960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4644008" y="5085184"/>
            <a:ext cx="40679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районный легкоатлетический кросс, посвященный Дню освобождения Смоленщины от немецко-фашистских захватчиков</a:t>
            </a:r>
          </a:p>
        </p:txBody>
      </p:sp>
    </p:spTree>
    <p:extLst>
      <p:ext uri="{BB962C8B-B14F-4D97-AF65-F5344CB8AC3E}">
        <p14:creationId xmlns:p14="http://schemas.microsoft.com/office/powerpoint/2010/main" val="350234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-60814"/>
            <a:ext cx="9216514" cy="69188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6</a:t>
            </a:fld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4D86DDE-6E44-43CF-9685-0C1B30BDBA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271" y="144296"/>
            <a:ext cx="2314799" cy="312283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9117F3F-1759-4E4A-9A53-861DDAA179A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3540" y="250863"/>
            <a:ext cx="2227815" cy="300485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4072597-7380-43E3-8213-CB35B35588A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3149" y="3195896"/>
            <a:ext cx="2683651" cy="357820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E95DACA-4984-49EC-BF03-64F05B17A81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924"/>
          <a:stretch/>
        </p:blipFill>
        <p:spPr>
          <a:xfrm>
            <a:off x="339004" y="3418749"/>
            <a:ext cx="1898113" cy="342245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F53457DB-164D-4ED8-BB10-A1892680533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5881" y="498516"/>
            <a:ext cx="3263254" cy="2447441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8BAC6B7E-11C4-4EEF-A4B0-72EF3A81FEF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7168" y="3469228"/>
            <a:ext cx="2528978" cy="3371971"/>
          </a:xfrm>
          <a:prstGeom prst="rect">
            <a:avLst/>
          </a:prstGeom>
        </p:spPr>
      </p:pic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9891D855-265B-4118-837A-DD0AEE4A5AE2}"/>
              </a:ext>
            </a:extLst>
          </p:cNvPr>
          <p:cNvSpPr/>
          <p:nvPr/>
        </p:nvSpPr>
        <p:spPr>
          <a:xfrm>
            <a:off x="679588" y="-213088"/>
            <a:ext cx="77848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АКЦИЯ «Помощь школе»</a:t>
            </a:r>
          </a:p>
        </p:txBody>
      </p:sp>
    </p:spTree>
    <p:extLst>
      <p:ext uri="{BB962C8B-B14F-4D97-AF65-F5344CB8AC3E}">
        <p14:creationId xmlns:p14="http://schemas.microsoft.com/office/powerpoint/2010/main" val="859548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216514" cy="69188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Номер слайда 5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60</a:t>
            </a:fld>
            <a:endParaRPr lang="ru-RU"/>
          </a:p>
        </p:txBody>
      </p:sp>
      <p:pic>
        <p:nvPicPr>
          <p:cNvPr id="4" name="Picture 4" descr="https://sun9-24.userapi.com/impg/OMmPnqWQOIvloXHe4vPCU8j0dJQnKMJPSRXeGA/Ggo5CFWCdDk.jpg?size=1200x1600&amp;quality=95&amp;sign=015dab967d0ed0f891673ab5633d0248&amp;type=album"/>
          <p:cNvPicPr>
            <a:picLocks noChangeAspect="1" noChangeArrowheads="1"/>
          </p:cNvPicPr>
          <p:nvPr/>
        </p:nvPicPr>
        <p:blipFill>
          <a:blip r:embed="rId3" cstate="print"/>
          <a:srcRect t="20470" b="10159"/>
          <a:stretch>
            <a:fillRect/>
          </a:stretch>
        </p:blipFill>
        <p:spPr bwMode="auto">
          <a:xfrm>
            <a:off x="251520" y="2276872"/>
            <a:ext cx="3551536" cy="3284985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51520" y="5661248"/>
            <a:ext cx="33661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Областные соревнования школьников по лыжным гонкам.</a:t>
            </a:r>
          </a:p>
        </p:txBody>
      </p:sp>
      <p:pic>
        <p:nvPicPr>
          <p:cNvPr id="7" name="Picture 5" descr="C:\Users\Intel\Desktop\Август  2024 конференция\img_5902.jpg"/>
          <p:cNvPicPr>
            <a:picLocks noChangeAspect="1" noChangeArrowheads="1"/>
          </p:cNvPicPr>
          <p:nvPr/>
        </p:nvPicPr>
        <p:blipFill>
          <a:blip r:embed="rId4" cstate="print">
            <a:lum bright="10000"/>
          </a:blip>
          <a:srcRect/>
          <a:stretch>
            <a:fillRect/>
          </a:stretch>
        </p:blipFill>
        <p:spPr bwMode="auto">
          <a:xfrm>
            <a:off x="3995936" y="188640"/>
            <a:ext cx="4932040" cy="3294143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4067944" y="378904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Региональный этап Всероссийского детско-юношеского фестиваля «Ворошиловский стрелок»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0234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216514" cy="69188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Номер слайда 5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61</a:t>
            </a:fld>
            <a:endParaRPr lang="ru-RU"/>
          </a:p>
        </p:txBody>
      </p:sp>
      <p:pic>
        <p:nvPicPr>
          <p:cNvPr id="4" name="Picture 1" descr="C:\Users\Intel\Documents\Сайт\2023\СПОРТ\ГТО\Летний\1.jpg"/>
          <p:cNvPicPr>
            <a:picLocks noChangeAspect="1" noChangeArrowheads="1"/>
          </p:cNvPicPr>
          <p:nvPr/>
        </p:nvPicPr>
        <p:blipFill>
          <a:blip r:embed="rId3" cstate="print"/>
          <a:srcRect b="8475"/>
          <a:stretch>
            <a:fillRect/>
          </a:stretch>
        </p:blipFill>
        <p:spPr bwMode="auto">
          <a:xfrm>
            <a:off x="2339752" y="404664"/>
            <a:ext cx="4470833" cy="306896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683568" y="3573016"/>
            <a:ext cx="75724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В 2023-2024 учебном году 86 детей и 4 педагога сдали нормативы Всероссийского физкультурно-спортивного комплекса «Готов к труду и обороне» на золотой знак. </a:t>
            </a:r>
          </a:p>
        </p:txBody>
      </p:sp>
    </p:spTree>
    <p:extLst>
      <p:ext uri="{BB962C8B-B14F-4D97-AF65-F5344CB8AC3E}">
        <p14:creationId xmlns:p14="http://schemas.microsoft.com/office/powerpoint/2010/main" val="350234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556" y="9525"/>
            <a:ext cx="9131444" cy="6848476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179512" y="59027"/>
            <a:ext cx="7488832" cy="10369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/>
            <a:endParaRPr lang="ru-RU" sz="32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endParaRPr lang="ru-RU" sz="32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9" name="Заголовок 4"/>
          <p:cNvSpPr txBox="1">
            <a:spLocks/>
          </p:cNvSpPr>
          <p:nvPr/>
        </p:nvSpPr>
        <p:spPr>
          <a:xfrm>
            <a:off x="251520" y="0"/>
            <a:ext cx="9001000" cy="3169772"/>
          </a:xfrm>
          <a:prstGeom prst="rect">
            <a:avLst/>
          </a:prstGeom>
        </p:spPr>
        <p:txBody>
          <a:bodyPr/>
          <a:lstStyle>
            <a:lvl1pPr algn="ctr" defTabSz="914319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endParaRPr lang="ru-RU" sz="24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55576" y="-57704"/>
            <a:ext cx="734481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AutoShape 2" descr="https://kartinki.cc/files/img/posts/15600/s-novym-uchebnym-godom-37.webp"/>
          <p:cNvSpPr>
            <a:spLocks noChangeAspect="1" noChangeArrowheads="1"/>
          </p:cNvSpPr>
          <p:nvPr/>
        </p:nvSpPr>
        <p:spPr bwMode="auto">
          <a:xfrm>
            <a:off x="155575" y="-173355"/>
            <a:ext cx="304800" cy="365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4" descr="https://kartinki.cc/files/img/posts/15600/s-novym-uchebnym-godom-37.webp"/>
          <p:cNvSpPr>
            <a:spLocks noChangeAspect="1" noChangeArrowheads="1"/>
          </p:cNvSpPr>
          <p:nvPr/>
        </p:nvSpPr>
        <p:spPr bwMode="auto">
          <a:xfrm>
            <a:off x="307975" y="9525"/>
            <a:ext cx="304800" cy="365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6" descr="https://kartinki.cc/files/img/posts/15600/s-novym-uchebnym-godom-37.webp"/>
          <p:cNvSpPr>
            <a:spLocks noChangeAspect="1" noChangeArrowheads="1"/>
          </p:cNvSpPr>
          <p:nvPr/>
        </p:nvSpPr>
        <p:spPr bwMode="auto">
          <a:xfrm>
            <a:off x="460375" y="192405"/>
            <a:ext cx="304800" cy="365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17" descr="https://1.bp.blogspot.com/-BWzaMg-6hAA/XW1ATbtktkI/AAAAAAAACbQ/1ideRTRiZBMqYEg8HlTP2VeRD7-vlUTLACLcBGAs/s1600/1%2B%25D1%2581%25D0%25B5%25D0%25BD%25D1%2582.PNG"/>
          <p:cNvSpPr>
            <a:spLocks noChangeAspect="1" noChangeArrowheads="1"/>
          </p:cNvSpPr>
          <p:nvPr/>
        </p:nvSpPr>
        <p:spPr bwMode="auto">
          <a:xfrm>
            <a:off x="612775" y="375285"/>
            <a:ext cx="304800" cy="365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19" descr="https://1.bp.blogspot.com/-BWzaMg-6hAA/XW1ATbtktkI/AAAAAAAACbQ/1ideRTRiZBMqYEg8HlTP2VeRD7-vlUTLACLcBGAs/s1600/1%2B%25D1%2581%25D0%25B5%25D0%25BD%25D1%2582.PNG"/>
          <p:cNvSpPr>
            <a:spLocks noChangeAspect="1" noChangeArrowheads="1"/>
          </p:cNvSpPr>
          <p:nvPr/>
        </p:nvSpPr>
        <p:spPr bwMode="auto">
          <a:xfrm>
            <a:off x="765175" y="558165"/>
            <a:ext cx="304800" cy="365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92" name="Picture 2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56" y="9525"/>
            <a:ext cx="9131444" cy="6848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https://thumbs.gfycat.com/MadeupIllfatedBufflehead-size_restricted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56448">
            <a:off x="2552017" y="2691572"/>
            <a:ext cx="2449774" cy="2939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Номер слайда 13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62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0048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5407" y="17818"/>
            <a:ext cx="9216514" cy="69188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http://nuriman.moy.su/_tbkp/02/20130828125330_20120821183420_11111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21768" y="3284984"/>
            <a:ext cx="3500462" cy="3348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https://images.vector-images.com/67/shumyachi_rayon_coa_n23744.jpg">
            <a:extLst>
              <a:ext uri="{FF2B5EF4-FFF2-40B4-BE49-F238E27FC236}">
                <a16:creationId xmlns:a16="http://schemas.microsoft.com/office/drawing/2014/main" id="{57F10E7D-CEE1-40B4-84AD-2F362D446B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557" y="302772"/>
            <a:ext cx="856886" cy="1083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CAC2F3D-6F5D-4AD9-BC49-1ADCF37B8E1B}"/>
              </a:ext>
            </a:extLst>
          </p:cNvPr>
          <p:cNvSpPr/>
          <p:nvPr/>
        </p:nvSpPr>
        <p:spPr>
          <a:xfrm>
            <a:off x="647563" y="1556792"/>
            <a:ext cx="784887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>
              <a:spcAft>
                <a:spcPts val="0"/>
              </a:spcAft>
            </a:pPr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Современное образование: муниципальные маршруты в будущее</a:t>
            </a:r>
            <a:endParaRPr lang="ru-RU" sz="3200" b="1" dirty="0">
              <a:solidFill>
                <a:srgbClr val="C00000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pic>
        <p:nvPicPr>
          <p:cNvPr id="7" name="Picture 2" descr="F:\god_semi_logo.png">
            <a:extLst>
              <a:ext uri="{FF2B5EF4-FFF2-40B4-BE49-F238E27FC236}">
                <a16:creationId xmlns:a16="http://schemas.microsoft.com/office/drawing/2014/main" id="{FB7A41FD-C28D-418C-9A2E-EBF27593C6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 l="27163" r="29525"/>
          <a:stretch>
            <a:fillRect/>
          </a:stretch>
        </p:blipFill>
        <p:spPr bwMode="auto">
          <a:xfrm>
            <a:off x="7083383" y="2590"/>
            <a:ext cx="2061981" cy="1383599"/>
          </a:xfrm>
          <a:prstGeom prst="rect">
            <a:avLst/>
          </a:prstGeom>
          <a:noFill/>
        </p:spPr>
      </p:pic>
      <p:pic>
        <p:nvPicPr>
          <p:cNvPr id="8" name="Рисунок 1">
            <a:extLst>
              <a:ext uri="{FF2B5EF4-FFF2-40B4-BE49-F238E27FC236}">
                <a16:creationId xmlns:a16="http://schemas.microsoft.com/office/drawing/2014/main" id="{262D2C51-0C5C-4BA0-ACFF-0E49B225C74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" y="0"/>
            <a:ext cx="1763688" cy="14704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04452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-60814"/>
            <a:ext cx="9216514" cy="69188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7</a:t>
            </a:fld>
            <a:endParaRPr lang="ru-RU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9891D855-265B-4118-837A-DD0AEE4A5AE2}"/>
              </a:ext>
            </a:extLst>
          </p:cNvPr>
          <p:cNvSpPr/>
          <p:nvPr/>
        </p:nvSpPr>
        <p:spPr>
          <a:xfrm>
            <a:off x="60288" y="-213088"/>
            <a:ext cx="902343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АКЦИЯ «Родительская приемка»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59B1647-6400-4C1B-A8E0-389464A5831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4212" y="3521283"/>
            <a:ext cx="2343411" cy="312454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57BF78D-48B8-4DA3-AAA2-30DA16AF22E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624" y="770183"/>
            <a:ext cx="2088232" cy="2784309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ED1F1AA-D434-4164-8CD2-41D0514CDFE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795222"/>
            <a:ext cx="4344098" cy="2433374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0CA6359A-C555-4981-B27D-134B17C09C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782" y="3945155"/>
            <a:ext cx="3563273" cy="2672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758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34AC598-FEE1-31B8-3949-682DF0C736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20" y="1707894"/>
            <a:ext cx="5000660" cy="3895345"/>
          </a:xfrm>
          <a:prstGeom prst="rect">
            <a:avLst/>
          </a:prstGeom>
        </p:spPr>
      </p:pic>
      <p:sp>
        <p:nvSpPr>
          <p:cNvPr id="123" name="Овал 122"/>
          <p:cNvSpPr/>
          <p:nvPr/>
        </p:nvSpPr>
        <p:spPr>
          <a:xfrm>
            <a:off x="642910" y="1857364"/>
            <a:ext cx="1500198" cy="1532838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1331640" y="1268760"/>
            <a:ext cx="6408712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400143" y="558776"/>
            <a:ext cx="85293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spc="130" dirty="0">
                <a:solidFill>
                  <a:srgbClr val="C00000"/>
                </a:solidFill>
                <a:latin typeface="Akrobat" pitchFamily="50" charset="-52"/>
              </a:rPr>
              <a:t>СЕТЬ ОБРАЗОВАТЕЛЬНЫХ ОРГАНИЗАЦИЙ</a:t>
            </a:r>
          </a:p>
          <a:p>
            <a:pPr algn="ctr"/>
            <a:r>
              <a:rPr lang="ru-RU" sz="1600" b="1" spc="130" dirty="0">
                <a:solidFill>
                  <a:srgbClr val="C00000"/>
                </a:solidFill>
                <a:latin typeface="Akrobat" pitchFamily="50" charset="-52"/>
              </a:rPr>
              <a:t>Муниципальное образование «</a:t>
            </a:r>
            <a:r>
              <a:rPr lang="ru-RU" sz="1600" b="1" spc="130" dirty="0" err="1">
                <a:solidFill>
                  <a:srgbClr val="C00000"/>
                </a:solidFill>
                <a:latin typeface="Akrobat" pitchFamily="50" charset="-52"/>
              </a:rPr>
              <a:t>Шумячский</a:t>
            </a:r>
            <a:r>
              <a:rPr lang="ru-RU" sz="1600" b="1" spc="130" dirty="0">
                <a:solidFill>
                  <a:srgbClr val="C00000"/>
                </a:solidFill>
                <a:latin typeface="Akrobat" pitchFamily="50" charset="-52"/>
              </a:rPr>
              <a:t> район»</a:t>
            </a:r>
          </a:p>
        </p:txBody>
      </p:sp>
      <p:sp>
        <p:nvSpPr>
          <p:cNvPr id="1030" name="TextBox 1029"/>
          <p:cNvSpPr txBox="1"/>
          <p:nvPr/>
        </p:nvSpPr>
        <p:spPr>
          <a:xfrm>
            <a:off x="5316447" y="2490064"/>
            <a:ext cx="3622863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dirty="0"/>
              <a:t>Организации дошкольного образования  – </a:t>
            </a:r>
            <a:r>
              <a:rPr lang="ru-RU" sz="1050" b="1" dirty="0"/>
              <a:t>4 </a:t>
            </a:r>
            <a:r>
              <a:rPr lang="en-US" sz="1050" b="1" dirty="0"/>
              <a:t>(</a:t>
            </a:r>
            <a:r>
              <a:rPr lang="ru-RU" sz="1050" b="1" dirty="0"/>
              <a:t>+ 2 дошкольные группы при 2 школах) </a:t>
            </a:r>
          </a:p>
          <a:p>
            <a:r>
              <a:rPr lang="ru-RU" sz="1050" b="1" dirty="0"/>
              <a:t>145+13=158 обучающихся/25+2=27 педагогических работников</a:t>
            </a:r>
          </a:p>
          <a:p>
            <a:endParaRPr lang="ru-RU" sz="1050" dirty="0"/>
          </a:p>
          <a:p>
            <a:r>
              <a:rPr lang="ru-RU" sz="1050" dirty="0"/>
              <a:t>Общеобразовательные организации – 6</a:t>
            </a:r>
            <a:r>
              <a:rPr lang="ru-RU" sz="1050" b="1" dirty="0"/>
              <a:t> </a:t>
            </a:r>
          </a:p>
          <a:p>
            <a:r>
              <a:rPr lang="ru-RU" sz="1050" b="1" dirty="0"/>
              <a:t>518 обучающихся/91 педагогический работник</a:t>
            </a:r>
          </a:p>
          <a:p>
            <a:endParaRPr lang="ru-RU" sz="1050" dirty="0"/>
          </a:p>
          <a:p>
            <a:r>
              <a:rPr lang="ru-RU" sz="1050" dirty="0"/>
              <a:t>Организации доп. образования – </a:t>
            </a:r>
            <a:r>
              <a:rPr lang="ru-RU" sz="1050" b="1" dirty="0"/>
              <a:t>1</a:t>
            </a:r>
          </a:p>
          <a:p>
            <a:r>
              <a:rPr lang="ru-RU" sz="1050" b="1" dirty="0"/>
              <a:t>396 обучающихся/8 педагогических работников</a:t>
            </a:r>
          </a:p>
        </p:txBody>
      </p:sp>
      <p:pic>
        <p:nvPicPr>
          <p:cNvPr id="3074" name="Picture 2" descr="https://images.vector-images.com/67/shumyachi_rayon_coa_n2374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332" y="419917"/>
            <a:ext cx="932230" cy="1178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3155719" y="4521589"/>
            <a:ext cx="6607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b="1" dirty="0"/>
              <a:t>п. Шумячи</a:t>
            </a:r>
          </a:p>
        </p:txBody>
      </p:sp>
      <p:grpSp>
        <p:nvGrpSpPr>
          <p:cNvPr id="43" name="Группа 42"/>
          <p:cNvGrpSpPr/>
          <p:nvPr/>
        </p:nvGrpSpPr>
        <p:grpSpPr>
          <a:xfrm>
            <a:off x="857225" y="2706588"/>
            <a:ext cx="737213" cy="455010"/>
            <a:chOff x="9213412" y="2118438"/>
            <a:chExt cx="737213" cy="455010"/>
          </a:xfrm>
        </p:grpSpPr>
        <p:grpSp>
          <p:nvGrpSpPr>
            <p:cNvPr id="45" name="Группа 44"/>
            <p:cNvGrpSpPr/>
            <p:nvPr/>
          </p:nvGrpSpPr>
          <p:grpSpPr>
            <a:xfrm>
              <a:off x="9344045" y="2118438"/>
              <a:ext cx="606580" cy="184666"/>
              <a:chOff x="2863325" y="1789737"/>
              <a:chExt cx="606580" cy="184666"/>
            </a:xfrm>
          </p:grpSpPr>
          <p:sp>
            <p:nvSpPr>
              <p:cNvPr id="47" name="TextBox 46"/>
              <p:cNvSpPr txBox="1"/>
              <p:nvPr/>
            </p:nvSpPr>
            <p:spPr>
              <a:xfrm>
                <a:off x="2863325" y="1789737"/>
                <a:ext cx="606580" cy="184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600" dirty="0"/>
                  <a:t>353/36</a:t>
                </a:r>
              </a:p>
            </p:txBody>
          </p:sp>
          <p:pic>
            <p:nvPicPr>
              <p:cNvPr id="48" name="Рисунок 47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66208" y="1820253"/>
                <a:ext cx="108000" cy="108000"/>
              </a:xfrm>
              <a:prstGeom prst="rect">
                <a:avLst/>
              </a:prstGeom>
            </p:spPr>
          </p:pic>
        </p:grpSp>
        <p:sp>
          <p:nvSpPr>
            <p:cNvPr id="46" name="TextBox 45"/>
            <p:cNvSpPr txBox="1"/>
            <p:nvPr/>
          </p:nvSpPr>
          <p:spPr>
            <a:xfrm>
              <a:off x="9213412" y="2388782"/>
              <a:ext cx="679994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600" dirty="0" err="1"/>
                <a:t>Шумячская</a:t>
              </a:r>
              <a:r>
                <a:rPr lang="ru-RU" sz="600" dirty="0"/>
                <a:t> СШ</a:t>
              </a:r>
            </a:p>
          </p:txBody>
        </p:sp>
      </p:grpSp>
      <p:grpSp>
        <p:nvGrpSpPr>
          <p:cNvPr id="49" name="Группа 48"/>
          <p:cNvGrpSpPr/>
          <p:nvPr/>
        </p:nvGrpSpPr>
        <p:grpSpPr>
          <a:xfrm>
            <a:off x="2076134" y="3877274"/>
            <a:ext cx="704040" cy="532491"/>
            <a:chOff x="9055898" y="1927742"/>
            <a:chExt cx="704040" cy="532491"/>
          </a:xfrm>
        </p:grpSpPr>
        <p:grpSp>
          <p:nvGrpSpPr>
            <p:cNvPr id="51" name="Группа 50"/>
            <p:cNvGrpSpPr/>
            <p:nvPr/>
          </p:nvGrpSpPr>
          <p:grpSpPr>
            <a:xfrm>
              <a:off x="9142301" y="1927742"/>
              <a:ext cx="503220" cy="184666"/>
              <a:chOff x="2661581" y="1599041"/>
              <a:chExt cx="503220" cy="184666"/>
            </a:xfrm>
          </p:grpSpPr>
          <p:sp>
            <p:nvSpPr>
              <p:cNvPr id="53" name="TextBox 52"/>
              <p:cNvSpPr txBox="1"/>
              <p:nvPr/>
            </p:nvSpPr>
            <p:spPr>
              <a:xfrm>
                <a:off x="2661581" y="1599041"/>
                <a:ext cx="503220" cy="184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600" dirty="0"/>
                  <a:t>19/13</a:t>
                </a:r>
              </a:p>
            </p:txBody>
          </p:sp>
          <p:pic>
            <p:nvPicPr>
              <p:cNvPr id="54" name="Рисунок 53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62405" y="1648045"/>
                <a:ext cx="108000" cy="108000"/>
              </a:xfrm>
              <a:prstGeom prst="rect">
                <a:avLst/>
              </a:prstGeom>
            </p:spPr>
          </p:pic>
        </p:grpSp>
        <p:sp>
          <p:nvSpPr>
            <p:cNvPr id="52" name="TextBox 51"/>
            <p:cNvSpPr txBox="1"/>
            <p:nvPr/>
          </p:nvSpPr>
          <p:spPr>
            <a:xfrm>
              <a:off x="9055898" y="2275567"/>
              <a:ext cx="704040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600" dirty="0" err="1"/>
                <a:t>Руссковская</a:t>
              </a:r>
              <a:r>
                <a:rPr lang="ru-RU" sz="600" dirty="0"/>
                <a:t> СШ</a:t>
              </a:r>
            </a:p>
          </p:txBody>
        </p:sp>
      </p:grpSp>
      <p:grpSp>
        <p:nvGrpSpPr>
          <p:cNvPr id="55" name="Группа 54"/>
          <p:cNvGrpSpPr/>
          <p:nvPr/>
        </p:nvGrpSpPr>
        <p:grpSpPr>
          <a:xfrm>
            <a:off x="3929058" y="2000240"/>
            <a:ext cx="966186" cy="398980"/>
            <a:chOff x="9408755" y="2055032"/>
            <a:chExt cx="966186" cy="398980"/>
          </a:xfrm>
        </p:grpSpPr>
        <p:grpSp>
          <p:nvGrpSpPr>
            <p:cNvPr id="57" name="Группа 56"/>
            <p:cNvGrpSpPr/>
            <p:nvPr/>
          </p:nvGrpSpPr>
          <p:grpSpPr>
            <a:xfrm>
              <a:off x="9408755" y="2055032"/>
              <a:ext cx="543853" cy="184666"/>
              <a:chOff x="2928035" y="1726331"/>
              <a:chExt cx="543853" cy="184666"/>
            </a:xfrm>
          </p:grpSpPr>
          <p:sp>
            <p:nvSpPr>
              <p:cNvPr id="59" name="TextBox 58"/>
              <p:cNvSpPr txBox="1"/>
              <p:nvPr/>
            </p:nvSpPr>
            <p:spPr>
              <a:xfrm>
                <a:off x="2937536" y="1726331"/>
                <a:ext cx="534352" cy="184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600" dirty="0"/>
                  <a:t>94/17</a:t>
                </a:r>
              </a:p>
            </p:txBody>
          </p:sp>
          <p:pic>
            <p:nvPicPr>
              <p:cNvPr id="60" name="Рисунок 59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28035" y="1777660"/>
                <a:ext cx="108000" cy="108000"/>
              </a:xfrm>
              <a:prstGeom prst="rect">
                <a:avLst/>
              </a:prstGeom>
            </p:spPr>
          </p:pic>
        </p:grpSp>
        <p:sp>
          <p:nvSpPr>
            <p:cNvPr id="58" name="TextBox 57"/>
            <p:cNvSpPr txBox="1"/>
            <p:nvPr/>
          </p:nvSpPr>
          <p:spPr>
            <a:xfrm>
              <a:off x="9589148" y="2269346"/>
              <a:ext cx="785793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600" dirty="0"/>
                <a:t>Первомайская СШ</a:t>
              </a:r>
            </a:p>
          </p:txBody>
        </p:sp>
      </p:grpSp>
      <p:grpSp>
        <p:nvGrpSpPr>
          <p:cNvPr id="61" name="Группа 60"/>
          <p:cNvGrpSpPr/>
          <p:nvPr/>
        </p:nvGrpSpPr>
        <p:grpSpPr>
          <a:xfrm>
            <a:off x="494037" y="4084755"/>
            <a:ext cx="851515" cy="483066"/>
            <a:chOff x="9137689" y="2067845"/>
            <a:chExt cx="851515" cy="483066"/>
          </a:xfrm>
        </p:grpSpPr>
        <p:grpSp>
          <p:nvGrpSpPr>
            <p:cNvPr id="63" name="Группа 62"/>
            <p:cNvGrpSpPr/>
            <p:nvPr/>
          </p:nvGrpSpPr>
          <p:grpSpPr>
            <a:xfrm>
              <a:off x="9352380" y="2067845"/>
              <a:ext cx="591811" cy="184666"/>
              <a:chOff x="2871660" y="1739144"/>
              <a:chExt cx="591811" cy="184666"/>
            </a:xfrm>
          </p:grpSpPr>
          <p:sp>
            <p:nvSpPr>
              <p:cNvPr id="65" name="TextBox 64"/>
              <p:cNvSpPr txBox="1"/>
              <p:nvPr/>
            </p:nvSpPr>
            <p:spPr>
              <a:xfrm>
                <a:off x="2873944" y="1739144"/>
                <a:ext cx="589527" cy="184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600" dirty="0"/>
                  <a:t>34/14</a:t>
                </a:r>
              </a:p>
            </p:txBody>
          </p:sp>
          <p:pic>
            <p:nvPicPr>
              <p:cNvPr id="66" name="Рисунок 65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71660" y="1768943"/>
                <a:ext cx="108000" cy="108000"/>
              </a:xfrm>
              <a:prstGeom prst="rect">
                <a:avLst/>
              </a:prstGeom>
            </p:spPr>
          </p:pic>
        </p:grpSp>
        <p:sp>
          <p:nvSpPr>
            <p:cNvPr id="64" name="TextBox 63"/>
            <p:cNvSpPr txBox="1"/>
            <p:nvPr/>
          </p:nvSpPr>
          <p:spPr>
            <a:xfrm>
              <a:off x="9137689" y="2366245"/>
              <a:ext cx="851515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600" dirty="0" err="1"/>
                <a:t>Надейковичская</a:t>
              </a:r>
              <a:r>
                <a:rPr lang="ru-RU" sz="600" dirty="0"/>
                <a:t> СШ</a:t>
              </a:r>
            </a:p>
          </p:txBody>
        </p:sp>
      </p:grpSp>
      <p:grpSp>
        <p:nvGrpSpPr>
          <p:cNvPr id="67" name="Группа 66"/>
          <p:cNvGrpSpPr/>
          <p:nvPr/>
        </p:nvGrpSpPr>
        <p:grpSpPr>
          <a:xfrm>
            <a:off x="3972903" y="5037642"/>
            <a:ext cx="946093" cy="250641"/>
            <a:chOff x="9691451" y="2277570"/>
            <a:chExt cx="946093" cy="250641"/>
          </a:xfrm>
        </p:grpSpPr>
        <p:grpSp>
          <p:nvGrpSpPr>
            <p:cNvPr id="69" name="Группа 68"/>
            <p:cNvGrpSpPr/>
            <p:nvPr/>
          </p:nvGrpSpPr>
          <p:grpSpPr>
            <a:xfrm>
              <a:off x="9878282" y="2277570"/>
              <a:ext cx="650864" cy="184666"/>
              <a:chOff x="3397562" y="1948869"/>
              <a:chExt cx="650864" cy="184666"/>
            </a:xfrm>
          </p:grpSpPr>
          <p:sp>
            <p:nvSpPr>
              <p:cNvPr id="71" name="TextBox 70"/>
              <p:cNvSpPr txBox="1"/>
              <p:nvPr/>
            </p:nvSpPr>
            <p:spPr>
              <a:xfrm>
                <a:off x="3397562" y="1948869"/>
                <a:ext cx="650864" cy="184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600" dirty="0"/>
                  <a:t>35+6/16+1</a:t>
                </a:r>
              </a:p>
            </p:txBody>
          </p:sp>
          <p:pic>
            <p:nvPicPr>
              <p:cNvPr id="72" name="Рисунок 71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04447" y="1960844"/>
                <a:ext cx="108000" cy="108000"/>
              </a:xfrm>
              <a:prstGeom prst="rect">
                <a:avLst/>
              </a:prstGeom>
            </p:spPr>
          </p:pic>
        </p:grpSp>
        <p:sp>
          <p:nvSpPr>
            <p:cNvPr id="70" name="TextBox 69"/>
            <p:cNvSpPr txBox="1"/>
            <p:nvPr/>
          </p:nvSpPr>
          <p:spPr>
            <a:xfrm>
              <a:off x="9691451" y="2343545"/>
              <a:ext cx="946093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600" dirty="0" err="1"/>
                <a:t>Краснооктябрьская</a:t>
              </a:r>
              <a:r>
                <a:rPr lang="ru-RU" sz="600" dirty="0"/>
                <a:t> СШ</a:t>
              </a:r>
            </a:p>
          </p:txBody>
        </p:sp>
      </p:grpSp>
      <p:grpSp>
        <p:nvGrpSpPr>
          <p:cNvPr id="79" name="Группа 78"/>
          <p:cNvGrpSpPr/>
          <p:nvPr/>
        </p:nvGrpSpPr>
        <p:grpSpPr>
          <a:xfrm>
            <a:off x="4106299" y="4147956"/>
            <a:ext cx="878555" cy="502270"/>
            <a:chOff x="9202096" y="2059608"/>
            <a:chExt cx="878555" cy="502270"/>
          </a:xfrm>
        </p:grpSpPr>
        <p:grpSp>
          <p:nvGrpSpPr>
            <p:cNvPr id="81" name="Группа 80"/>
            <p:cNvGrpSpPr/>
            <p:nvPr/>
          </p:nvGrpSpPr>
          <p:grpSpPr>
            <a:xfrm>
              <a:off x="9536978" y="2059608"/>
              <a:ext cx="543673" cy="184666"/>
              <a:chOff x="3056258" y="1730907"/>
              <a:chExt cx="543673" cy="184666"/>
            </a:xfrm>
          </p:grpSpPr>
          <p:sp>
            <p:nvSpPr>
              <p:cNvPr id="83" name="TextBox 82"/>
              <p:cNvSpPr txBox="1"/>
              <p:nvPr/>
            </p:nvSpPr>
            <p:spPr>
              <a:xfrm>
                <a:off x="3066861" y="1730907"/>
                <a:ext cx="533070" cy="184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600" dirty="0"/>
                  <a:t>8+7/6+1</a:t>
                </a:r>
              </a:p>
            </p:txBody>
          </p:sp>
          <p:pic>
            <p:nvPicPr>
              <p:cNvPr id="84" name="Рисунок 83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56258" y="1774740"/>
                <a:ext cx="108000" cy="108000"/>
              </a:xfrm>
              <a:prstGeom prst="rect">
                <a:avLst/>
              </a:prstGeom>
            </p:spPr>
          </p:pic>
        </p:grpSp>
        <p:sp>
          <p:nvSpPr>
            <p:cNvPr id="82" name="TextBox 81"/>
            <p:cNvSpPr txBox="1"/>
            <p:nvPr/>
          </p:nvSpPr>
          <p:spPr>
            <a:xfrm>
              <a:off x="9202096" y="2377212"/>
              <a:ext cx="771366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600" dirty="0" err="1"/>
                <a:t>Криволесская</a:t>
              </a:r>
              <a:r>
                <a:rPr lang="ru-RU" sz="600" dirty="0"/>
                <a:t> ОШ</a:t>
              </a:r>
            </a:p>
          </p:txBody>
        </p:sp>
      </p:grpSp>
      <p:grpSp>
        <p:nvGrpSpPr>
          <p:cNvPr id="103" name="Группа 102"/>
          <p:cNvGrpSpPr/>
          <p:nvPr/>
        </p:nvGrpSpPr>
        <p:grpSpPr>
          <a:xfrm>
            <a:off x="4128629" y="2514707"/>
            <a:ext cx="760144" cy="310608"/>
            <a:chOff x="9270077" y="2349220"/>
            <a:chExt cx="760144" cy="310608"/>
          </a:xfrm>
        </p:grpSpPr>
        <p:grpSp>
          <p:nvGrpSpPr>
            <p:cNvPr id="105" name="Группа 104"/>
            <p:cNvGrpSpPr/>
            <p:nvPr/>
          </p:nvGrpSpPr>
          <p:grpSpPr>
            <a:xfrm>
              <a:off x="9438911" y="2349220"/>
              <a:ext cx="534352" cy="184666"/>
              <a:chOff x="2958191" y="2020519"/>
              <a:chExt cx="534352" cy="184666"/>
            </a:xfrm>
          </p:grpSpPr>
          <p:sp>
            <p:nvSpPr>
              <p:cNvPr id="107" name="TextBox 106"/>
              <p:cNvSpPr txBox="1"/>
              <p:nvPr/>
            </p:nvSpPr>
            <p:spPr>
              <a:xfrm>
                <a:off x="2958191" y="2020519"/>
                <a:ext cx="534352" cy="184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600" dirty="0"/>
                  <a:t>26/8</a:t>
                </a:r>
              </a:p>
            </p:txBody>
          </p:sp>
          <p:pic>
            <p:nvPicPr>
              <p:cNvPr id="108" name="Рисунок 107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73893" y="2078940"/>
                <a:ext cx="108000" cy="108000"/>
              </a:xfrm>
              <a:prstGeom prst="rect">
                <a:avLst/>
              </a:prstGeom>
            </p:spPr>
          </p:pic>
        </p:grpSp>
        <p:sp>
          <p:nvSpPr>
            <p:cNvPr id="106" name="TextBox 105"/>
            <p:cNvSpPr txBox="1"/>
            <p:nvPr/>
          </p:nvSpPr>
          <p:spPr>
            <a:xfrm>
              <a:off x="9270077" y="2475162"/>
              <a:ext cx="760144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600" dirty="0" err="1"/>
                <a:t>д</a:t>
              </a:r>
              <a:r>
                <a:rPr lang="ru-RU" sz="600" dirty="0"/>
                <a:t>/с «Хрусталик» </a:t>
              </a:r>
            </a:p>
          </p:txBody>
        </p:sp>
      </p:grpSp>
      <p:grpSp>
        <p:nvGrpSpPr>
          <p:cNvPr id="117" name="Группа 116"/>
          <p:cNvGrpSpPr/>
          <p:nvPr/>
        </p:nvGrpSpPr>
        <p:grpSpPr>
          <a:xfrm>
            <a:off x="3936379" y="3636461"/>
            <a:ext cx="707245" cy="294704"/>
            <a:chOff x="9602362" y="2221213"/>
            <a:chExt cx="707245" cy="294704"/>
          </a:xfrm>
        </p:grpSpPr>
        <p:grpSp>
          <p:nvGrpSpPr>
            <p:cNvPr id="119" name="Группа 118"/>
            <p:cNvGrpSpPr/>
            <p:nvPr/>
          </p:nvGrpSpPr>
          <p:grpSpPr>
            <a:xfrm>
              <a:off x="9764517" y="2221213"/>
              <a:ext cx="542771" cy="184666"/>
              <a:chOff x="3283797" y="1892512"/>
              <a:chExt cx="542771" cy="184666"/>
            </a:xfrm>
          </p:grpSpPr>
          <p:sp>
            <p:nvSpPr>
              <p:cNvPr id="121" name="TextBox 120"/>
              <p:cNvSpPr txBox="1"/>
              <p:nvPr/>
            </p:nvSpPr>
            <p:spPr>
              <a:xfrm>
                <a:off x="3292216" y="1892512"/>
                <a:ext cx="534352" cy="184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600" dirty="0"/>
                  <a:t>8/2</a:t>
                </a:r>
              </a:p>
            </p:txBody>
          </p:sp>
          <p:pic>
            <p:nvPicPr>
              <p:cNvPr id="122" name="Рисунок 121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83797" y="1930131"/>
                <a:ext cx="108000" cy="108000"/>
              </a:xfrm>
              <a:prstGeom prst="rect">
                <a:avLst/>
              </a:prstGeom>
            </p:spPr>
          </p:pic>
        </p:grpSp>
        <p:sp>
          <p:nvSpPr>
            <p:cNvPr id="120" name="TextBox 119"/>
            <p:cNvSpPr txBox="1"/>
            <p:nvPr/>
          </p:nvSpPr>
          <p:spPr>
            <a:xfrm>
              <a:off x="9602362" y="2331251"/>
              <a:ext cx="707245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600" dirty="0" err="1"/>
                <a:t>д</a:t>
              </a:r>
              <a:r>
                <a:rPr lang="ru-RU" sz="600" dirty="0"/>
                <a:t>/с «Родничок»</a:t>
              </a:r>
            </a:p>
          </p:txBody>
        </p:sp>
      </p:grpSp>
      <p:cxnSp>
        <p:nvCxnSpPr>
          <p:cNvPr id="128" name="Прямая со стрелкой 127"/>
          <p:cNvCxnSpPr>
            <a:endCxn id="123" idx="5"/>
          </p:cNvCxnSpPr>
          <p:nvPr/>
        </p:nvCxnSpPr>
        <p:spPr>
          <a:xfrm rot="16200000" flipV="1">
            <a:off x="1865902" y="3223231"/>
            <a:ext cx="1406286" cy="1291271"/>
          </a:xfrm>
          <a:prstGeom prst="straightConnector1">
            <a:avLst/>
          </a:prstGeom>
          <a:ln w="1270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0" name="Группа 129"/>
          <p:cNvGrpSpPr/>
          <p:nvPr/>
        </p:nvGrpSpPr>
        <p:grpSpPr>
          <a:xfrm>
            <a:off x="715605" y="2143116"/>
            <a:ext cx="732893" cy="536734"/>
            <a:chOff x="9233214" y="2055032"/>
            <a:chExt cx="732893" cy="536734"/>
          </a:xfrm>
        </p:grpSpPr>
        <p:grpSp>
          <p:nvGrpSpPr>
            <p:cNvPr id="132" name="Группа 131"/>
            <p:cNvGrpSpPr/>
            <p:nvPr/>
          </p:nvGrpSpPr>
          <p:grpSpPr>
            <a:xfrm>
              <a:off x="9408755" y="2055032"/>
              <a:ext cx="543853" cy="184666"/>
              <a:chOff x="2928035" y="1726331"/>
              <a:chExt cx="543853" cy="184666"/>
            </a:xfrm>
          </p:grpSpPr>
          <p:sp>
            <p:nvSpPr>
              <p:cNvPr id="134" name="TextBox 133"/>
              <p:cNvSpPr txBox="1"/>
              <p:nvPr/>
            </p:nvSpPr>
            <p:spPr>
              <a:xfrm>
                <a:off x="2937536" y="1726331"/>
                <a:ext cx="534352" cy="184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600" dirty="0"/>
                  <a:t>55/9</a:t>
                </a:r>
              </a:p>
            </p:txBody>
          </p:sp>
          <p:pic>
            <p:nvPicPr>
              <p:cNvPr id="135" name="Рисунок 134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28035" y="1777660"/>
                <a:ext cx="108000" cy="108000"/>
              </a:xfrm>
              <a:prstGeom prst="rect">
                <a:avLst/>
              </a:prstGeom>
            </p:spPr>
          </p:pic>
        </p:grpSp>
        <p:sp>
          <p:nvSpPr>
            <p:cNvPr id="133" name="TextBox 132"/>
            <p:cNvSpPr txBox="1"/>
            <p:nvPr/>
          </p:nvSpPr>
          <p:spPr>
            <a:xfrm>
              <a:off x="9233214" y="2407100"/>
              <a:ext cx="732893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600" dirty="0" err="1"/>
                <a:t>д</a:t>
              </a:r>
              <a:r>
                <a:rPr lang="ru-RU" sz="600" dirty="0"/>
                <a:t>/с «Солнышко»</a:t>
              </a:r>
            </a:p>
          </p:txBody>
        </p:sp>
      </p:grpSp>
      <p:grpSp>
        <p:nvGrpSpPr>
          <p:cNvPr id="137" name="Группа 136"/>
          <p:cNvGrpSpPr/>
          <p:nvPr/>
        </p:nvGrpSpPr>
        <p:grpSpPr>
          <a:xfrm>
            <a:off x="1332240" y="2500306"/>
            <a:ext cx="817139" cy="505434"/>
            <a:chOff x="9135469" y="2055032"/>
            <a:chExt cx="817139" cy="505434"/>
          </a:xfrm>
        </p:grpSpPr>
        <p:grpSp>
          <p:nvGrpSpPr>
            <p:cNvPr id="139" name="Группа 138"/>
            <p:cNvGrpSpPr/>
            <p:nvPr/>
          </p:nvGrpSpPr>
          <p:grpSpPr>
            <a:xfrm>
              <a:off x="9408755" y="2055032"/>
              <a:ext cx="543853" cy="184666"/>
              <a:chOff x="2928035" y="1726331"/>
              <a:chExt cx="543853" cy="184666"/>
            </a:xfrm>
          </p:grpSpPr>
          <p:sp>
            <p:nvSpPr>
              <p:cNvPr id="141" name="TextBox 140"/>
              <p:cNvSpPr txBox="1"/>
              <p:nvPr/>
            </p:nvSpPr>
            <p:spPr>
              <a:xfrm>
                <a:off x="2937536" y="1726331"/>
                <a:ext cx="534352" cy="184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600" dirty="0"/>
                  <a:t>56/7</a:t>
                </a:r>
              </a:p>
            </p:txBody>
          </p:sp>
          <p:pic>
            <p:nvPicPr>
              <p:cNvPr id="142" name="Рисунок 141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28035" y="1777660"/>
                <a:ext cx="108000" cy="108000"/>
              </a:xfrm>
              <a:prstGeom prst="rect">
                <a:avLst/>
              </a:prstGeom>
            </p:spPr>
          </p:pic>
        </p:grpSp>
        <p:sp>
          <p:nvSpPr>
            <p:cNvPr id="140" name="TextBox 139"/>
            <p:cNvSpPr txBox="1"/>
            <p:nvPr/>
          </p:nvSpPr>
          <p:spPr>
            <a:xfrm>
              <a:off x="9135469" y="2375800"/>
              <a:ext cx="813044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600" dirty="0" err="1"/>
                <a:t>д</a:t>
              </a:r>
              <a:r>
                <a:rPr lang="ru-RU" sz="600" dirty="0"/>
                <a:t>/с «Колокольчик»</a:t>
              </a:r>
            </a:p>
          </p:txBody>
        </p:sp>
      </p:grpSp>
      <p:cxnSp>
        <p:nvCxnSpPr>
          <p:cNvPr id="164" name="Прямая соединительная линия 163"/>
          <p:cNvCxnSpPr/>
          <p:nvPr/>
        </p:nvCxnSpPr>
        <p:spPr>
          <a:xfrm>
            <a:off x="3214678" y="4572008"/>
            <a:ext cx="642942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7" name="Группа 156"/>
          <p:cNvGrpSpPr/>
          <p:nvPr/>
        </p:nvGrpSpPr>
        <p:grpSpPr>
          <a:xfrm>
            <a:off x="1285852" y="1965032"/>
            <a:ext cx="716864" cy="505626"/>
            <a:chOff x="9303396" y="2019824"/>
            <a:chExt cx="716864" cy="505626"/>
          </a:xfrm>
        </p:grpSpPr>
        <p:grpSp>
          <p:nvGrpSpPr>
            <p:cNvPr id="159" name="Группа 158"/>
            <p:cNvGrpSpPr/>
            <p:nvPr/>
          </p:nvGrpSpPr>
          <p:grpSpPr>
            <a:xfrm>
              <a:off x="9446762" y="2019824"/>
              <a:ext cx="570954" cy="184666"/>
              <a:chOff x="2966042" y="1691123"/>
              <a:chExt cx="570954" cy="184666"/>
            </a:xfrm>
          </p:grpSpPr>
          <p:sp>
            <p:nvSpPr>
              <p:cNvPr id="161" name="TextBox 160"/>
              <p:cNvSpPr txBox="1"/>
              <p:nvPr/>
            </p:nvSpPr>
            <p:spPr>
              <a:xfrm>
                <a:off x="3002644" y="1691123"/>
                <a:ext cx="534352" cy="184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600" dirty="0"/>
                  <a:t>396/8</a:t>
                </a:r>
              </a:p>
            </p:txBody>
          </p:sp>
          <p:pic>
            <p:nvPicPr>
              <p:cNvPr id="162" name="Рисунок 161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6042" y="1735670"/>
                <a:ext cx="108000" cy="108000"/>
              </a:xfrm>
              <a:prstGeom prst="rect">
                <a:avLst/>
              </a:prstGeom>
            </p:spPr>
          </p:pic>
        </p:grpSp>
        <p:sp>
          <p:nvSpPr>
            <p:cNvPr id="160" name="TextBox 159"/>
            <p:cNvSpPr txBox="1"/>
            <p:nvPr/>
          </p:nvSpPr>
          <p:spPr>
            <a:xfrm>
              <a:off x="9303396" y="2340784"/>
              <a:ext cx="716864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600" dirty="0" err="1"/>
                <a:t>Шумячский</a:t>
              </a:r>
              <a:r>
                <a:rPr lang="ru-RU" sz="600" dirty="0"/>
                <a:t> ДДТ</a:t>
              </a:r>
            </a:p>
          </p:txBody>
        </p:sp>
      </p:grpSp>
      <p:sp>
        <p:nvSpPr>
          <p:cNvPr id="163" name="TextBox 162"/>
          <p:cNvSpPr txBox="1"/>
          <p:nvPr/>
        </p:nvSpPr>
        <p:spPr>
          <a:xfrm>
            <a:off x="642910" y="2357430"/>
            <a:ext cx="500066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" dirty="0"/>
              <a:t>2025 г.</a:t>
            </a:r>
          </a:p>
        </p:txBody>
      </p:sp>
      <p:sp>
        <p:nvSpPr>
          <p:cNvPr id="168" name="TextBox 167"/>
          <p:cNvSpPr txBox="1"/>
          <p:nvPr/>
        </p:nvSpPr>
        <p:spPr>
          <a:xfrm>
            <a:off x="688094" y="2867468"/>
            <a:ext cx="500066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" dirty="0"/>
              <a:t>2025год</a:t>
            </a:r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5BAAFAEE-0C65-AFA4-49B4-B59E4F75A931}"/>
              </a:ext>
            </a:extLst>
          </p:cNvPr>
          <p:cNvSpPr/>
          <p:nvPr/>
        </p:nvSpPr>
        <p:spPr bwMode="auto">
          <a:xfrm>
            <a:off x="1510332" y="2153892"/>
            <a:ext cx="170717" cy="15828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</a:endParaRPr>
          </a:p>
        </p:txBody>
      </p:sp>
      <p:sp>
        <p:nvSpPr>
          <p:cNvPr id="87" name="Равнобедренный треугольник 86">
            <a:extLst>
              <a:ext uri="{FF2B5EF4-FFF2-40B4-BE49-F238E27FC236}">
                <a16:creationId xmlns:a16="http://schemas.microsoft.com/office/drawing/2014/main" id="{90686659-7B9C-7CB5-C910-C28F6B8ACB30}"/>
              </a:ext>
            </a:extLst>
          </p:cNvPr>
          <p:cNvSpPr/>
          <p:nvPr/>
        </p:nvSpPr>
        <p:spPr>
          <a:xfrm>
            <a:off x="967438" y="2319784"/>
            <a:ext cx="265035" cy="170280"/>
          </a:xfrm>
          <a:prstGeom prst="triangle">
            <a:avLst/>
          </a:prstGeom>
          <a:solidFill>
            <a:srgbClr val="00B050"/>
          </a:solidFill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 dirty="0"/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B4F23BD1-6023-6E2C-AB65-0DFB422EB7BD}"/>
              </a:ext>
            </a:extLst>
          </p:cNvPr>
          <p:cNvSpPr txBox="1"/>
          <p:nvPr/>
        </p:nvSpPr>
        <p:spPr>
          <a:xfrm rot="710000">
            <a:off x="2913308" y="4111913"/>
            <a:ext cx="42862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/>
              <a:t>13</a:t>
            </a:r>
            <a:r>
              <a:rPr lang="ru-RU" sz="600" dirty="0"/>
              <a:t> км</a:t>
            </a:r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B9131674-0B1B-96D6-B1BC-4D58A3308E23}"/>
              </a:ext>
            </a:extLst>
          </p:cNvPr>
          <p:cNvSpPr/>
          <p:nvPr/>
        </p:nvSpPr>
        <p:spPr>
          <a:xfrm>
            <a:off x="4536976" y="4324127"/>
            <a:ext cx="128647" cy="154388"/>
          </a:xfrm>
          <a:prstGeom prst="rect">
            <a:avLst/>
          </a:prstGeom>
          <a:solidFill>
            <a:schemeClr val="bg1"/>
          </a:solidFill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EACD31CF-E8AC-C781-FD40-547B2F10B606}"/>
              </a:ext>
            </a:extLst>
          </p:cNvPr>
          <p:cNvSpPr/>
          <p:nvPr/>
        </p:nvSpPr>
        <p:spPr>
          <a:xfrm>
            <a:off x="3893704" y="5042141"/>
            <a:ext cx="128647" cy="154388"/>
          </a:xfrm>
          <a:prstGeom prst="rect">
            <a:avLst/>
          </a:prstGeom>
          <a:solidFill>
            <a:schemeClr val="bg1"/>
          </a:solidFill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id="{0E9BFEEF-7FE1-1753-B07A-FE9EB009AA55}"/>
              </a:ext>
            </a:extLst>
          </p:cNvPr>
          <p:cNvSpPr/>
          <p:nvPr/>
        </p:nvSpPr>
        <p:spPr>
          <a:xfrm>
            <a:off x="2264810" y="4083700"/>
            <a:ext cx="128647" cy="154388"/>
          </a:xfrm>
          <a:prstGeom prst="rect">
            <a:avLst/>
          </a:prstGeom>
          <a:solidFill>
            <a:schemeClr val="bg1"/>
          </a:solidFill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92" name="Равнобедренный треугольник 91">
            <a:extLst>
              <a:ext uri="{FF2B5EF4-FFF2-40B4-BE49-F238E27FC236}">
                <a16:creationId xmlns:a16="http://schemas.microsoft.com/office/drawing/2014/main" id="{1AA8818E-8696-97E2-5EE6-8F7C088E3220}"/>
              </a:ext>
            </a:extLst>
          </p:cNvPr>
          <p:cNvSpPr/>
          <p:nvPr/>
        </p:nvSpPr>
        <p:spPr>
          <a:xfrm>
            <a:off x="4320292" y="2393070"/>
            <a:ext cx="223856" cy="154029"/>
          </a:xfrm>
          <a:prstGeom prst="triangle">
            <a:avLst/>
          </a:prstGeom>
          <a:solidFill>
            <a:schemeClr val="bg1"/>
          </a:solidFill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350" dirty="0"/>
          </a:p>
        </p:txBody>
      </p:sp>
      <p:sp>
        <p:nvSpPr>
          <p:cNvPr id="96" name="Равнобедренный треугольник 95">
            <a:extLst>
              <a:ext uri="{FF2B5EF4-FFF2-40B4-BE49-F238E27FC236}">
                <a16:creationId xmlns:a16="http://schemas.microsoft.com/office/drawing/2014/main" id="{4671B53F-CA17-A1B6-ED24-E90CB109DEA9}"/>
              </a:ext>
            </a:extLst>
          </p:cNvPr>
          <p:cNvSpPr/>
          <p:nvPr/>
        </p:nvSpPr>
        <p:spPr>
          <a:xfrm>
            <a:off x="3825651" y="3617292"/>
            <a:ext cx="223856" cy="154029"/>
          </a:xfrm>
          <a:prstGeom prst="triangle">
            <a:avLst/>
          </a:prstGeom>
          <a:solidFill>
            <a:schemeClr val="bg1"/>
          </a:solidFill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350" dirty="0"/>
          </a:p>
        </p:txBody>
      </p:sp>
      <p:sp>
        <p:nvSpPr>
          <p:cNvPr id="97" name="Равнобедренный треугольник 96">
            <a:extLst>
              <a:ext uri="{FF2B5EF4-FFF2-40B4-BE49-F238E27FC236}">
                <a16:creationId xmlns:a16="http://schemas.microsoft.com/office/drawing/2014/main" id="{6407B8C0-D1A1-F74D-B35E-9B862DC3356C}"/>
              </a:ext>
            </a:extLst>
          </p:cNvPr>
          <p:cNvSpPr/>
          <p:nvPr/>
        </p:nvSpPr>
        <p:spPr>
          <a:xfrm>
            <a:off x="1615939" y="2671920"/>
            <a:ext cx="223856" cy="154029"/>
          </a:xfrm>
          <a:prstGeom prst="triangle">
            <a:avLst/>
          </a:prstGeom>
          <a:solidFill>
            <a:schemeClr val="bg1"/>
          </a:solidFill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350" dirty="0"/>
          </a:p>
        </p:txBody>
      </p:sp>
      <p:sp>
        <p:nvSpPr>
          <p:cNvPr id="102" name="Прямоугольник 101">
            <a:extLst>
              <a:ext uri="{FF2B5EF4-FFF2-40B4-BE49-F238E27FC236}">
                <a16:creationId xmlns:a16="http://schemas.microsoft.com/office/drawing/2014/main" id="{8FD94E20-484E-D175-45E4-C16A184C2BD2}"/>
              </a:ext>
            </a:extLst>
          </p:cNvPr>
          <p:cNvSpPr/>
          <p:nvPr/>
        </p:nvSpPr>
        <p:spPr>
          <a:xfrm>
            <a:off x="1090671" y="2868593"/>
            <a:ext cx="149396" cy="155496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109" name="Прямоугольник 108">
            <a:extLst>
              <a:ext uri="{FF2B5EF4-FFF2-40B4-BE49-F238E27FC236}">
                <a16:creationId xmlns:a16="http://schemas.microsoft.com/office/drawing/2014/main" id="{5FC3910E-4196-819D-6280-3E61095EE71C}"/>
              </a:ext>
            </a:extLst>
          </p:cNvPr>
          <p:cNvSpPr/>
          <p:nvPr/>
        </p:nvSpPr>
        <p:spPr>
          <a:xfrm>
            <a:off x="4035232" y="2171932"/>
            <a:ext cx="149396" cy="155496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110" name="Прямоугольник 109">
            <a:extLst>
              <a:ext uri="{FF2B5EF4-FFF2-40B4-BE49-F238E27FC236}">
                <a16:creationId xmlns:a16="http://schemas.microsoft.com/office/drawing/2014/main" id="{1947FC38-C09E-836B-A15C-9604F8CBD8B4}"/>
              </a:ext>
            </a:extLst>
          </p:cNvPr>
          <p:cNvSpPr/>
          <p:nvPr/>
        </p:nvSpPr>
        <p:spPr>
          <a:xfrm>
            <a:off x="3501851" y="4355438"/>
            <a:ext cx="149396" cy="155496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111" name="Прямоугольник 110">
            <a:extLst>
              <a:ext uri="{FF2B5EF4-FFF2-40B4-BE49-F238E27FC236}">
                <a16:creationId xmlns:a16="http://schemas.microsoft.com/office/drawing/2014/main" id="{9B1F5E4E-5AA2-7513-C2A4-DD8DA887B8F2}"/>
              </a:ext>
            </a:extLst>
          </p:cNvPr>
          <p:cNvSpPr/>
          <p:nvPr/>
        </p:nvSpPr>
        <p:spPr>
          <a:xfrm>
            <a:off x="795749" y="4257846"/>
            <a:ext cx="149396" cy="14488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</p:spTree>
    <p:extLst>
      <p:ext uri="{BB962C8B-B14F-4D97-AF65-F5344CB8AC3E}">
        <p14:creationId xmlns:p14="http://schemas.microsoft.com/office/powerpoint/2010/main" val="3289557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-60814"/>
            <a:ext cx="9216514" cy="69188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9</a:t>
            </a:fld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1C3DCE7-76CE-441A-8119-D4EC1369241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25" r="24801"/>
          <a:stretch/>
        </p:blipFill>
        <p:spPr>
          <a:xfrm>
            <a:off x="1259632" y="290338"/>
            <a:ext cx="6192688" cy="5944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080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3674</TotalTime>
  <Words>1155</Words>
  <Application>Microsoft Office PowerPoint</Application>
  <PresentationFormat>Экран (4:3)</PresentationFormat>
  <Paragraphs>210</Paragraphs>
  <Slides>63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63</vt:i4>
      </vt:variant>
    </vt:vector>
  </HeadingPairs>
  <TitlesOfParts>
    <vt:vector size="70" baseType="lpstr">
      <vt:lpstr>Akrobat</vt:lpstr>
      <vt:lpstr>Arial</vt:lpstr>
      <vt:lpstr>Calibri</vt:lpstr>
      <vt:lpstr>Courier New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Admin2</dc:creator>
  <cp:lastModifiedBy>User</cp:lastModifiedBy>
  <cp:revision>409</cp:revision>
  <dcterms:created xsi:type="dcterms:W3CDTF">2021-08-27T07:54:04Z</dcterms:created>
  <dcterms:modified xsi:type="dcterms:W3CDTF">2024-08-28T07:20:13Z</dcterms:modified>
</cp:coreProperties>
</file>