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275" r:id="rId48"/>
    <p:sldId id="30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718" autoAdjust="0"/>
  </p:normalViewPr>
  <p:slideViewPr>
    <p:cSldViewPr>
      <p:cViewPr varScale="1">
        <p:scale>
          <a:sx n="110" d="100"/>
          <a:sy n="110" d="100"/>
        </p:scale>
        <p:origin x="17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2021(факт)</c:v>
                </c:pt>
                <c:pt idx="1">
                  <c:v>2022(план)</c:v>
                </c:pt>
                <c:pt idx="2">
                  <c:v>2023(прогноз)</c:v>
                </c:pt>
                <c:pt idx="3">
                  <c:v>2024 (прогноз)</c:v>
                </c:pt>
                <c:pt idx="4">
                  <c:v>2025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283258.2</c:v>
                </c:pt>
                <c:pt idx="1">
                  <c:v>310713.8</c:v>
                </c:pt>
                <c:pt idx="2">
                  <c:v>324346.90000000002</c:v>
                </c:pt>
                <c:pt idx="3">
                  <c:v>267205.5</c:v>
                </c:pt>
                <c:pt idx="4">
                  <c:v>267142.8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2021(факт)</c:v>
                </c:pt>
                <c:pt idx="1">
                  <c:v>2022(план)</c:v>
                </c:pt>
                <c:pt idx="2">
                  <c:v>2023(прогноз)</c:v>
                </c:pt>
                <c:pt idx="3">
                  <c:v>2024 (прогноз)</c:v>
                </c:pt>
                <c:pt idx="4">
                  <c:v>2025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283585.90000000002</c:v>
                </c:pt>
                <c:pt idx="1">
                  <c:v>314557.2</c:v>
                </c:pt>
                <c:pt idx="2">
                  <c:v>331565.09999999998</c:v>
                </c:pt>
                <c:pt idx="3">
                  <c:v>267205.5</c:v>
                </c:pt>
                <c:pt idx="4">
                  <c:v>267142.8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2021(факт)</c:v>
                </c:pt>
                <c:pt idx="1">
                  <c:v>2022(план)</c:v>
                </c:pt>
                <c:pt idx="2">
                  <c:v>2023(прогноз)</c:v>
                </c:pt>
                <c:pt idx="3">
                  <c:v>2024 (прогноз)</c:v>
                </c:pt>
                <c:pt idx="4">
                  <c:v>2025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-327.70000000001164</c:v>
                </c:pt>
                <c:pt idx="1">
                  <c:v>-3843.4000000000233</c:v>
                </c:pt>
                <c:pt idx="2">
                  <c:v>-7218.1999999999534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9312"/>
        <c:axId val="105235200"/>
        <c:axId val="104123456"/>
      </c:bar3DChart>
      <c:catAx>
        <c:axId val="10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  <c:auto val="1"/>
        <c:lblAlgn val="ctr"/>
        <c:lblOffset val="100"/>
        <c:noMultiLvlLbl val="0"/>
      </c:catAx>
      <c:valAx>
        <c:axId val="1052352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05229312"/>
        <c:crosses val="autoZero"/>
        <c:crossBetween val="between"/>
      </c:valAx>
      <c:serAx>
        <c:axId val="1041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99625</c:v>
                </c:pt>
                <c:pt idx="1">
                  <c:v>11805.3</c:v>
                </c:pt>
                <c:pt idx="2">
                  <c:v>128823.4</c:v>
                </c:pt>
                <c:pt idx="3">
                  <c:v>179.5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4084E-2"/>
                  <c:y val="0.2784567948438789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95034</c:v>
                </c:pt>
                <c:pt idx="1">
                  <c:v>4240.6000000000004</c:v>
                </c:pt>
                <c:pt idx="2">
                  <c:v>133395.20000000001</c:v>
                </c:pt>
                <c:pt idx="3">
                  <c:v>186.7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0410814214920086E-2"/>
                  <c:y val="-2.73119765679980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49690299170056107"/>
                  <c:y val="6.03868562697723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0.10123680196322159"/>
                  <c:y val="7.79095053032657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0.17265581713083583"/>
                  <c:y val="0.173833947239956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9"/>
                  <c:y val="-0.3002865601998466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1481290105972426"/>
                  <c:y val="-0.30340195139888293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2110836824184348"/>
                  <c:y val="-0.234742254315838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-7.180576216024244E-2"/>
                  <c:y val="1.0323299499787615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6217530719003715"/>
                  <c:y val="0.130280283770675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2.445269569385692E-2"/>
                  <c:y val="-0.1540757165589952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42799240406345984"/>
                  <c:y val="-9.658742939017307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46633851696810735"/>
                  <c:y val="3.39903507826516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dLbl>
              <c:idx val="15"/>
              <c:layout>
                <c:manualLayout>
                  <c:x val="0.45838227559819938"/>
                  <c:y val="-0.110945712057717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B3-40FC-A90C-B85BD061226A}"/>
                </c:ext>
              </c:extLst>
            </c:dLbl>
            <c:dLbl>
              <c:idx val="16"/>
              <c:layout>
                <c:manualLayout>
                  <c:x val="0.17382727783486698"/>
                  <c:y val="-0.166803554107257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66-4986-81E6-25C5FE06BDF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Лист1!$B$2:$B$19</c:f>
              <c:numCache>
                <c:formatCode>#,##0.0</c:formatCode>
                <c:ptCount val="17"/>
                <c:pt idx="0">
                  <c:v>170795</c:v>
                </c:pt>
                <c:pt idx="1">
                  <c:v>67157.2</c:v>
                </c:pt>
                <c:pt idx="2">
                  <c:v>34235.300000000003</c:v>
                </c:pt>
                <c:pt idx="3">
                  <c:v>35692.699999999997</c:v>
                </c:pt>
                <c:pt idx="4">
                  <c:v>575.5</c:v>
                </c:pt>
                <c:pt idx="5">
                  <c:v>6349.1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  <c:pt idx="11">
                  <c:v>350.9</c:v>
                </c:pt>
                <c:pt idx="12">
                  <c:v>3984.2</c:v>
                </c:pt>
                <c:pt idx="13">
                  <c:v>1280.2</c:v>
                </c:pt>
                <c:pt idx="14">
                  <c:v>104.5</c:v>
                </c:pt>
                <c:pt idx="15">
                  <c:v>4652.2</c:v>
                </c:pt>
                <c:pt idx="16">
                  <c:v>6348.6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Лист1!$C$2:$C$19</c:f>
              <c:numCache>
                <c:formatCode>0.0</c:formatCode>
                <c:ptCount val="17"/>
                <c:pt idx="0">
                  <c:v>51.516835156986161</c:v>
                </c:pt>
                <c:pt idx="1">
                  <c:v>20.256602371291613</c:v>
                </c:pt>
                <c:pt idx="2">
                  <c:v>10.326381373283576</c:v>
                </c:pt>
                <c:pt idx="3">
                  <c:v>10.765976417387861</c:v>
                </c:pt>
                <c:pt idx="4">
                  <c:v>0.17358786049266978</c:v>
                </c:pt>
                <c:pt idx="5">
                  <c:v>1.9150767768097476</c:v>
                </c:pt>
                <c:pt idx="6" formatCode="0.000">
                  <c:v>0</c:v>
                </c:pt>
                <c:pt idx="7" formatCode="0.000">
                  <c:v>0</c:v>
                </c:pt>
                <c:pt idx="8" formatCode="0.000">
                  <c:v>9.0488893393224899E-4</c:v>
                </c:pt>
                <c:pt idx="9" formatCode="0.000">
                  <c:v>9.0488893393224899E-4</c:v>
                </c:pt>
                <c:pt idx="10" formatCode="0.000">
                  <c:v>3.0162964464408305E-4</c:v>
                </c:pt>
                <c:pt idx="11" formatCode="0.000">
                  <c:v>0.10584184230560874</c:v>
                </c:pt>
                <c:pt idx="12">
                  <c:v>1.2017528301909557</c:v>
                </c:pt>
                <c:pt idx="13">
                  <c:v>0.38614627107335509</c:v>
                </c:pt>
                <c:pt idx="14">
                  <c:v>3.1520297865306676E-2</c:v>
                </c:pt>
                <c:pt idx="15">
                  <c:v>1.403241432813203</c:v>
                </c:pt>
                <c:pt idx="16">
                  <c:v>1.9149259619874257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31"/>
          <c:dLbls>
            <c:dLbl>
              <c:idx val="1"/>
              <c:layout>
                <c:manualLayout>
                  <c:x val="5.787813994649473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7.6683735205729756E-2"/>
                  <c:y val="8.85673891956661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9.8149415641950025E-2"/>
                  <c:y val="1.48153980752405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0.14640214312537661"/>
                  <c:y val="-0.140384700728446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0.31555473722309718"/>
                  <c:y val="-0.314207553270399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2.821112201142878E-2"/>
                  <c:y val="-0.308194702440199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10145088646753049"/>
                  <c:y val="-8.33685722074645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4257244425554873"/>
                  <c:y val="-0.313466427443844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53300710008529417"/>
                  <c:y val="-0.180394083673042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0.23367645075304369"/>
                  <c:y val="-0.324537351093303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6725814637024273"/>
                  <c:y val="-0.170440554608103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32753898157394401"/>
                  <c:y val="3.32455795553246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0613420636145141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47314494867308837"/>
                  <c:y val="5.45621398185541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dLbl>
              <c:idx val="15"/>
              <c:layout>
                <c:manualLayout>
                  <c:x val="0.19003941823354692"/>
                  <c:y val="-9.18232075722898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B-45F4-A3E6-0A22D670C8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9"/>
                <c:pt idx="0">
                  <c:v>142344.29999999999</c:v>
                </c:pt>
                <c:pt idx="1">
                  <c:v>54389.3</c:v>
                </c:pt>
                <c:pt idx="2">
                  <c:v>32787.1</c:v>
                </c:pt>
                <c:pt idx="3">
                  <c:v>23868.7</c:v>
                </c:pt>
                <c:pt idx="4">
                  <c:v>338.4</c:v>
                </c:pt>
                <c:pt idx="5">
                  <c:v>4347.3999999999996</c:v>
                </c:pt>
                <c:pt idx="6">
                  <c:v>2503.6999999999998</c:v>
                </c:pt>
                <c:pt idx="7">
                  <c:v>1116.2</c:v>
                </c:pt>
                <c:pt idx="8">
                  <c:v>7522.6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0.0</c:formatCode>
                <c:ptCount val="9"/>
                <c:pt idx="0">
                  <c:v>52.873306621369998</c:v>
                </c:pt>
                <c:pt idx="1">
                  <c:v>20.202720697784734</c:v>
                </c:pt>
                <c:pt idx="2">
                  <c:v>12.178656901087857</c:v>
                </c:pt>
                <c:pt idx="3">
                  <c:v>8.8659475212811056</c:v>
                </c:pt>
                <c:pt idx="4">
                  <c:v>0.12569753028868461</c:v>
                </c:pt>
                <c:pt idx="5">
                  <c:v>1.6148269597429887</c:v>
                </c:pt>
                <c:pt idx="6" formatCode="0">
                  <c:v>0.92999085869911235</c:v>
                </c:pt>
                <c:pt idx="7">
                  <c:v>0.4146086977193551</c:v>
                </c:pt>
                <c:pt idx="8">
                  <c:v>2.7942442120261788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5.9418578022824686E-2"/>
                  <c:y val="3.50655855147622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6.4360230595089427E-2"/>
                  <c:y val="0.1188500504016280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0.14898401437677541"/>
                  <c:y val="-7.326463073675201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0.1048103150644655"/>
                  <c:y val="-0.1605136528183702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4.9058950018000078E-2"/>
                  <c:y val="-0.255833433713934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3771070039231429"/>
                  <c:y val="-0.245794950961434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36501201784288201"/>
                  <c:y val="-0.362557137694711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51969116521161995"/>
                  <c:y val="-0.20806743040454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495839482956205"/>
                  <c:y val="4.30372845251152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0.37316663610049383"/>
                  <c:y val="-0.3188974406116665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 w="952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0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7">
                  <c:v>Обеспечение деятельности законодательного и исполнительного органов власти</c:v>
                </c:pt>
                <c:pt idx="8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9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0"/>
                <c:pt idx="0">
                  <c:v>139851.4</c:v>
                </c:pt>
                <c:pt idx="1">
                  <c:v>48041.9</c:v>
                </c:pt>
                <c:pt idx="2">
                  <c:v>32988.300000000003</c:v>
                </c:pt>
                <c:pt idx="3">
                  <c:v>23434.799999999999</c:v>
                </c:pt>
                <c:pt idx="4">
                  <c:v>451.7</c:v>
                </c:pt>
                <c:pt idx="5">
                  <c:v>4576.2</c:v>
                </c:pt>
                <c:pt idx="7">
                  <c:v>2615.1999999999998</c:v>
                </c:pt>
                <c:pt idx="8">
                  <c:v>1160.8</c:v>
                </c:pt>
                <c:pt idx="9">
                  <c:v>7522.5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0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7">
                  <c:v>Обеспечение деятельности законодательного и исполнительного органов власти</c:v>
                </c:pt>
                <c:pt idx="8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9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</c:formatCode>
                <c:ptCount val="10"/>
                <c:pt idx="0">
                  <c:v>53.656345005501784</c:v>
                </c:pt>
                <c:pt idx="1">
                  <c:v>18.432084062939779</c:v>
                </c:pt>
                <c:pt idx="2">
                  <c:v>12.656516888247058</c:v>
                </c:pt>
                <c:pt idx="3">
                  <c:v>8.9911557119552121</c:v>
                </c:pt>
                <c:pt idx="4">
                  <c:v>0.17330231259025763</c:v>
                </c:pt>
                <c:pt idx="5">
                  <c:v>1.7557362029566901</c:v>
                </c:pt>
                <c:pt idx="7">
                  <c:v>1.0033655255391671</c:v>
                </c:pt>
                <c:pt idx="8">
                  <c:v>0.4453604703448551</c:v>
                </c:pt>
                <c:pt idx="9">
                  <c:v>2.8861338199252002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9.2920774503316053E-2"/>
                  <c:y val="-0.132612706282135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-7.202702115224351E-3"/>
                  <c:y val="4.199026202506768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8"/>
              <c:layout>
                <c:manualLayout>
                  <c:x val="0.25910551001579529"/>
                  <c:y val="-2.70063968858768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42234.9</c:v>
                </c:pt>
                <c:pt idx="1">
                  <c:v>7981.9</c:v>
                </c:pt>
                <c:pt idx="2">
                  <c:v>528.1</c:v>
                </c:pt>
                <c:pt idx="3">
                  <c:v>173447.7</c:v>
                </c:pt>
                <c:pt idx="4">
                  <c:v>60027.8</c:v>
                </c:pt>
                <c:pt idx="5">
                  <c:v>19109.5</c:v>
                </c:pt>
                <c:pt idx="6">
                  <c:v>224.8</c:v>
                </c:pt>
                <c:pt idx="7">
                  <c:v>0.9</c:v>
                </c:pt>
                <c:pt idx="8">
                  <c:v>28009.4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12.738045330478185</c:v>
                </c:pt>
                <c:pt idx="1">
                  <c:v>2.407340943706362</c:v>
                </c:pt>
                <c:pt idx="2" formatCode="0.00">
                  <c:v>0.15927495362900182</c:v>
                </c:pt>
                <c:pt idx="3">
                  <c:v>52.311824227527026</c:v>
                </c:pt>
                <c:pt idx="4">
                  <c:v>18.104383755824646</c:v>
                </c:pt>
                <c:pt idx="5">
                  <c:v>5.7634249694630002</c:v>
                </c:pt>
                <c:pt idx="6">
                  <c:v>6.7799677288012894E-2</c:v>
                </c:pt>
                <c:pt idx="7" formatCode="0.0000">
                  <c:v>2.7143998914240037E-4</c:v>
                </c:pt>
                <c:pt idx="8">
                  <c:v>8.4476347020946108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6.7570690091390523E-2"/>
                  <c:y val="-6.1811945137408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-0.14826900652495206"/>
                  <c:y val="-0.2354907219904859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5"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0.13460438335983221"/>
                  <c:y val="-1.124559392390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32651.1</c:v>
                </c:pt>
                <c:pt idx="1">
                  <c:v>5477.6</c:v>
                </c:pt>
                <c:pt idx="2">
                  <c:v>138664.70000000001</c:v>
                </c:pt>
                <c:pt idx="3">
                  <c:v>48007.5</c:v>
                </c:pt>
                <c:pt idx="4">
                  <c:v>17141.099999999999</c:v>
                </c:pt>
                <c:pt idx="5">
                  <c:v>1</c:v>
                </c:pt>
                <c:pt idx="6">
                  <c:v>27274.6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7"/>
                <c:pt idx="0">
                  <c:v>12.128144668104907</c:v>
                </c:pt>
                <c:pt idx="1">
                  <c:v>2.0346366656563317</c:v>
                </c:pt>
                <c:pt idx="2">
                  <c:v>51.506550834715114</c:v>
                </c:pt>
                <c:pt idx="3">
                  <c:v>17.832229393620622</c:v>
                </c:pt>
                <c:pt idx="4">
                  <c:v>6.3670057232513759</c:v>
                </c:pt>
                <c:pt idx="5" formatCode="0.0000">
                  <c:v>3.7144674048056287E-4</c:v>
                </c:pt>
                <c:pt idx="6">
                  <c:v>10.131061267911159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3.4495201016312212E-2"/>
                  <c:y val="-2.02475068628632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-0.12926595112620348"/>
                  <c:y val="-0.24031179271300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0.16640753684373241"/>
                  <c:y val="-1.39238459929120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33724</c:v>
                </c:pt>
                <c:pt idx="1">
                  <c:v>4576.2</c:v>
                </c:pt>
                <c:pt idx="2">
                  <c:v>136130.6</c:v>
                </c:pt>
                <c:pt idx="3">
                  <c:v>41660.1</c:v>
                </c:pt>
                <c:pt idx="4">
                  <c:v>17295.599999999999</c:v>
                </c:pt>
                <c:pt idx="5">
                  <c:v>1</c:v>
                </c:pt>
                <c:pt idx="6">
                  <c:v>27255.3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7"/>
                <c:pt idx="0">
                  <c:v>12.938780584002318</c:v>
                </c:pt>
                <c:pt idx="1">
                  <c:v>1.7557362029566901</c:v>
                </c:pt>
                <c:pt idx="2">
                  <c:v>52.228797419303355</c:v>
                </c:pt>
                <c:pt idx="3">
                  <c:v>15.983599009832611</c:v>
                </c:pt>
                <c:pt idx="4">
                  <c:v>6.635748234748859</c:v>
                </c:pt>
                <c:pt idx="5">
                  <c:v>3.836668421303024E-4</c:v>
                </c:pt>
                <c:pt idx="6">
                  <c:v>10.456954882314031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2179.9</c:v>
                </c:pt>
                <c:pt idx="1">
                  <c:v>4461.7</c:v>
                </c:pt>
                <c:pt idx="2">
                  <c:v>7436.1</c:v>
                </c:pt>
                <c:pt idx="3" formatCode="#,##0.00">
                  <c:v>7436.1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7152"/>
        <c:axId val="108578688"/>
      </c:barChart>
      <c:catAx>
        <c:axId val="1085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78688"/>
        <c:crosses val="autoZero"/>
        <c:auto val="1"/>
        <c:lblAlgn val="ctr"/>
        <c:lblOffset val="100"/>
        <c:noMultiLvlLbl val="0"/>
      </c:catAx>
      <c:valAx>
        <c:axId val="108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911.8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2784"/>
        <c:axId val="110584576"/>
      </c:barChart>
      <c:catAx>
        <c:axId val="110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29877.4</c:v>
                </c:pt>
                <c:pt idx="1">
                  <c:v>294469.5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9.2115571321939562</c:v>
                </c:pt>
                <c:pt idx="1">
                  <c:v>90.78844286780604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1.206607586468992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60A41F5-BDE8-48CA-8D47-879A8212D6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12%</a:t>
                    </a:r>
                  </a:p>
                  <a:p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BB2F6390-9396-44EE-B75F-266172E638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32084.400000000001</c:v>
                </c:pt>
                <c:pt idx="1">
                  <c:v>240433.2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11.773331337131985</c:v>
                </c:pt>
                <c:pt idx="1">
                  <c:v>88.226668662868008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9DA9CCE-2FB0-4CFB-8037-BBFA0A65CC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E1751D7C-9283-4BBC-8D7E-3BDBA891156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34286.300000000003</c:v>
                </c:pt>
                <c:pt idx="1">
                  <c:v>232856.5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12.834446595603552</c:v>
                </c:pt>
                <c:pt idx="1">
                  <c:v>87.165553404396462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00F27F9D-36BF-42C3-A9CD-DFC0449FBB4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64,9%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BD9-418E-BB14-A2E5349B2C0D}"/>
                </c:ext>
              </c:extLst>
            </c:dLbl>
            <c:dLbl>
              <c:idx val="5"/>
              <c:layout>
                <c:manualLayout>
                  <c:x val="-9.0710634746239249E-2"/>
                  <c:y val="-5.198523210075802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19403.5</c:v>
                </c:pt>
                <c:pt idx="1">
                  <c:v>4137.8999999999996</c:v>
                </c:pt>
                <c:pt idx="2">
                  <c:v>3165.8</c:v>
                </c:pt>
                <c:pt idx="3">
                  <c:v>-32.5</c:v>
                </c:pt>
                <c:pt idx="4">
                  <c:v>32</c:v>
                </c:pt>
                <c:pt idx="5">
                  <c:v>300</c:v>
                </c:pt>
                <c:pt idx="6" formatCode="General">
                  <c:v>1000</c:v>
                </c:pt>
                <c:pt idx="7">
                  <c:v>1870.7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64.94373673746712</c:v>
                </c:pt>
                <c:pt idx="1">
                  <c:v>13.849598693326726</c:v>
                </c:pt>
                <c:pt idx="2">
                  <c:v>10.595968859405437</c:v>
                </c:pt>
                <c:pt idx="3">
                  <c:v>-0.10877787223787878</c:v>
                </c:pt>
                <c:pt idx="4">
                  <c:v>0.10710436651114219</c:v>
                </c:pt>
                <c:pt idx="5">
                  <c:v>1.0041034360419581</c:v>
                </c:pt>
                <c:pt idx="6">
                  <c:v>3.3470114534731934</c:v>
                </c:pt>
                <c:pt idx="7">
                  <c:v>6.2612543260123044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5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0"/>
                  <c:y val="-0.191044704638945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6.754398136882013E-2"/>
                  <c:y val="-6.04076583661532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63E-464B-97C8-9C68D25105A4}"/>
                </c:ext>
              </c:extLst>
            </c:dLbl>
            <c:dLbl>
              <c:idx val="5"/>
              <c:layout>
                <c:manualLayout>
                  <c:x val="-0.1981253358986759"/>
                  <c:y val="0.143378954126716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ЕНВД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23201.7</c:v>
                </c:pt>
                <c:pt idx="1">
                  <c:v>4347.3999999999996</c:v>
                </c:pt>
                <c:pt idx="2">
                  <c:v>4.4000000000000004</c:v>
                </c:pt>
                <c:pt idx="3">
                  <c:v>1403.8</c:v>
                </c:pt>
                <c:pt idx="4">
                  <c:v>96.6</c:v>
                </c:pt>
                <c:pt idx="5">
                  <c:v>417.3</c:v>
                </c:pt>
                <c:pt idx="6" formatCode="General">
                  <c:v>1263.2</c:v>
                </c:pt>
                <c:pt idx="7">
                  <c:v>1350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ЕНВД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72.314582787896924</c:v>
                </c:pt>
                <c:pt idx="1">
                  <c:v>13.549887172582315</c:v>
                </c:pt>
                <c:pt idx="3">
                  <c:v>4.3753350537956139</c:v>
                </c:pt>
                <c:pt idx="4">
                  <c:v>0.30108089912854846</c:v>
                </c:pt>
                <c:pt idx="5">
                  <c:v>1.3006320828814004</c:v>
                </c:pt>
                <c:pt idx="6">
                  <c:v>3.9371158569273548</c:v>
                </c:pt>
                <c:pt idx="7">
                  <c:v>4.207652317013876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-0.289816645630385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3"/>
              <c:layout>
                <c:manualLayout>
                  <c:x val="-4.7763626742660552E-4"/>
                  <c:y val="6.898378899890159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-0.22429760286136485"/>
                  <c:y val="3.95593289648000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1.6438971805739506E-3"/>
                  <c:y val="0.146864420672684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25074.799999999999</c:v>
                </c:pt>
                <c:pt idx="1">
                  <c:v>4576.2</c:v>
                </c:pt>
                <c:pt idx="2">
                  <c:v>1431.8</c:v>
                </c:pt>
                <c:pt idx="3">
                  <c:v>3.7</c:v>
                </c:pt>
                <c:pt idx="4">
                  <c:v>102</c:v>
                </c:pt>
                <c:pt idx="5">
                  <c:v>434</c:v>
                </c:pt>
                <c:pt idx="6" formatCode="General">
                  <c:v>1313.8</c:v>
                </c:pt>
                <c:pt idx="7">
                  <c:v>1350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73.133583967940538</c:v>
                </c:pt>
                <c:pt idx="1">
                  <c:v>13.347021988374363</c:v>
                </c:pt>
                <c:pt idx="4">
                  <c:v>0.2974949177951543</c:v>
                </c:pt>
                <c:pt idx="5">
                  <c:v>1.2658117090499703</c:v>
                </c:pt>
                <c:pt idx="6">
                  <c:v>3.8318512058752328</c:v>
                </c:pt>
                <c:pt idx="7">
                  <c:v>3.937432735524101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  <c:pt idx="4">
                  <c:v>Возврат остатков субсидий, субвенций и иных межбюджетных трансфертов, имеющихцелевое назначение, прошлых лет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153473.5</c:v>
                </c:pt>
                <c:pt idx="1">
                  <c:v>17081.400000000001</c:v>
                </c:pt>
                <c:pt idx="2">
                  <c:v>123694.6</c:v>
                </c:pt>
                <c:pt idx="3">
                  <c:v>974.5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</dgm:pt>
  </dgm:ptLst>
  <dgm:cxnLst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2021-2023 ГОДАХ</a:t>
          </a: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2021 -2023 ГГ.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2021-2023 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2021 -2023 ГГ.</a:t>
          </a: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2021-2023 ГГ.</a:t>
          </a: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</dgm:pt>
    <dgm:pt modelId="{6F745812-8CFF-40F4-AF6C-4DFFA6D40878}" type="pres">
      <dgm:prSet presAssocID="{C3AECEC9-B929-4952-9664-368345AD519D}" presName="compNode" presStyleCnt="0"/>
      <dgm:spPr/>
    </dgm:pt>
    <dgm:pt modelId="{147FC4C8-0B46-4DB5-9122-53F801656C02}" type="pres">
      <dgm:prSet presAssocID="{C3AECEC9-B929-4952-9664-368345AD519D}" presName="dummyConnPt" presStyleCnt="0"/>
      <dgm:spPr/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</dgm:pt>
    <dgm:pt modelId="{1919DEE5-D4AF-45ED-AFBD-7306775A237B}" type="pres">
      <dgm:prSet presAssocID="{FB3F6466-50AE-483F-8CAE-746CA4D3900C}" presName="sibTrans" presStyleLbl="bgSibTrans2D1" presStyleIdx="0" presStyleCnt="8"/>
      <dgm:spPr/>
    </dgm:pt>
    <dgm:pt modelId="{08344293-6ED9-430B-9EEE-98CB70582ABA}" type="pres">
      <dgm:prSet presAssocID="{F666FB88-1D50-4AA0-8CE1-2CC1C8167A94}" presName="compNode" presStyleCnt="0"/>
      <dgm:spPr/>
    </dgm:pt>
    <dgm:pt modelId="{FB4B9E05-01FB-469C-906E-6F3C45759697}" type="pres">
      <dgm:prSet presAssocID="{F666FB88-1D50-4AA0-8CE1-2CC1C8167A94}" presName="dummyConnPt" presStyleCnt="0"/>
      <dgm:spPr/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</dgm:pt>
    <dgm:pt modelId="{3742F308-6AE4-4884-95AB-9E24FBA609AA}" type="pres">
      <dgm:prSet presAssocID="{F094653E-7D55-4304-8FA8-66F8CE05AD89}" presName="sibTrans" presStyleLbl="bgSibTrans2D1" presStyleIdx="1" presStyleCnt="8"/>
      <dgm:spPr/>
    </dgm:pt>
    <dgm:pt modelId="{5B33A99C-BFB7-4E2A-9DF7-865ADE5C3561}" type="pres">
      <dgm:prSet presAssocID="{946D0D20-E282-432D-BD3B-354B28FBA75C}" presName="compNode" presStyleCnt="0"/>
      <dgm:spPr/>
    </dgm:pt>
    <dgm:pt modelId="{B27E15C3-D1E2-4C01-B75E-DC873196AFB1}" type="pres">
      <dgm:prSet presAssocID="{946D0D20-E282-432D-BD3B-354B28FBA75C}" presName="dummyConnPt" presStyleCnt="0"/>
      <dgm:spPr/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</dgm:pt>
    <dgm:pt modelId="{FE3B92D7-FA56-488B-A0E9-64BBFF21AF8F}" type="pres">
      <dgm:prSet presAssocID="{4E9B9014-5E0F-4F14-BF4C-2640FB4F8456}" presName="sibTrans" presStyleLbl="bgSibTrans2D1" presStyleIdx="2" presStyleCnt="8"/>
      <dgm:spPr/>
    </dgm:pt>
    <dgm:pt modelId="{8E3C4F18-5DB3-4393-B4C6-4C5343ED3AF5}" type="pres">
      <dgm:prSet presAssocID="{B67502CE-0500-4770-A0FA-7C4B325E40C4}" presName="compNode" presStyleCnt="0"/>
      <dgm:spPr/>
    </dgm:pt>
    <dgm:pt modelId="{793ED158-4B4D-4747-A6E7-A6A3FED7C445}" type="pres">
      <dgm:prSet presAssocID="{B67502CE-0500-4770-A0FA-7C4B325E40C4}" presName="dummyConnPt" presStyleCnt="0"/>
      <dgm:spPr/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</dgm:pt>
    <dgm:pt modelId="{2F7EFA9F-E1EA-4929-884C-71FF12A976AA}" type="pres">
      <dgm:prSet presAssocID="{C6761051-97EB-4457-A24B-B84E1BCC30B6}" presName="sibTrans" presStyleLbl="bgSibTrans2D1" presStyleIdx="3" presStyleCnt="8"/>
      <dgm:spPr/>
    </dgm:pt>
    <dgm:pt modelId="{668E74C5-D24D-41E2-842B-81FB0AE0D14C}" type="pres">
      <dgm:prSet presAssocID="{7A72BE24-C610-4CCE-A244-194817C21E99}" presName="compNode" presStyleCnt="0"/>
      <dgm:spPr/>
    </dgm:pt>
    <dgm:pt modelId="{93C4DA98-334A-4311-84CC-18CD44ED84E0}" type="pres">
      <dgm:prSet presAssocID="{7A72BE24-C610-4CCE-A244-194817C21E99}" presName="dummyConnPt" presStyleCnt="0"/>
      <dgm:spPr/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</dgm:pt>
    <dgm:pt modelId="{1FCB81FA-A751-4DBD-A10B-A0B4008615F0}" type="pres">
      <dgm:prSet presAssocID="{24530E91-78D3-46CD-8F72-50B1B73AD46D}" presName="sibTrans" presStyleLbl="bgSibTrans2D1" presStyleIdx="4" presStyleCnt="8"/>
      <dgm:spPr/>
    </dgm:pt>
    <dgm:pt modelId="{5F623D83-A6B2-4D3B-9109-0841876DABF9}" type="pres">
      <dgm:prSet presAssocID="{54A1A0E5-973B-41CA-84C6-988DDCEF0C0F}" presName="compNode" presStyleCnt="0"/>
      <dgm:spPr/>
    </dgm:pt>
    <dgm:pt modelId="{70A4DCDA-0A72-4B76-8B1C-FFD781B2E5F9}" type="pres">
      <dgm:prSet presAssocID="{54A1A0E5-973B-41CA-84C6-988DDCEF0C0F}" presName="dummyConnPt" presStyleCnt="0"/>
      <dgm:spPr/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</dgm:pt>
    <dgm:pt modelId="{21CEF79E-0950-4CAC-9521-F59DDA417A32}" type="pres">
      <dgm:prSet presAssocID="{7BCE15B5-95AD-4426-83DE-51AA730CF2DE}" presName="sibTrans" presStyleLbl="bgSibTrans2D1" presStyleIdx="5" presStyleCnt="8"/>
      <dgm:spPr/>
    </dgm:pt>
    <dgm:pt modelId="{15FAEED5-8B58-42F8-B31C-003907829906}" type="pres">
      <dgm:prSet presAssocID="{25E9C371-F4CA-4944-8F77-1057F9EFF9EC}" presName="compNode" presStyleCnt="0"/>
      <dgm:spPr/>
    </dgm:pt>
    <dgm:pt modelId="{F5C48E52-58B0-445E-B0F0-83D482306C65}" type="pres">
      <dgm:prSet presAssocID="{25E9C371-F4CA-4944-8F77-1057F9EFF9EC}" presName="dummyConnPt" presStyleCnt="0"/>
      <dgm:spPr/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</dgm:pt>
    <dgm:pt modelId="{6ED5444B-3DCB-48E6-B204-62C2CB468506}" type="pres">
      <dgm:prSet presAssocID="{5DBD59E5-1BE7-43C3-86F2-3BFF4A95CD88}" presName="sibTrans" presStyleLbl="bgSibTrans2D1" presStyleIdx="6" presStyleCnt="8"/>
      <dgm:spPr/>
    </dgm:pt>
    <dgm:pt modelId="{8BC37982-970B-47D7-85A1-7868A801F6FF}" type="pres">
      <dgm:prSet presAssocID="{C0C67468-F832-4B6F-A183-08A1E6B102EA}" presName="compNode" presStyleCnt="0"/>
      <dgm:spPr/>
    </dgm:pt>
    <dgm:pt modelId="{B20251F3-7D8D-4B7F-9141-E2DB02B35524}" type="pres">
      <dgm:prSet presAssocID="{C0C67468-F832-4B6F-A183-08A1E6B102EA}" presName="dummyConnPt" presStyleCnt="0"/>
      <dgm:spPr/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</dgm:pt>
    <dgm:pt modelId="{F6707164-C0EA-4E4F-8E15-104EA07BB968}" type="pres">
      <dgm:prSet presAssocID="{50430D09-E35B-4A9F-80E1-8CC999C873C1}" presName="sibTrans" presStyleLbl="bgSibTrans2D1" presStyleIdx="7" presStyleCnt="8"/>
      <dgm:spPr/>
    </dgm:pt>
    <dgm:pt modelId="{972DFC5F-2B50-4681-A35B-52B86FD2B2B0}" type="pres">
      <dgm:prSet presAssocID="{5E048259-0B28-4392-BAE6-AF6041FFF9D3}" presName="compNode" presStyleCnt="0"/>
      <dgm:spPr/>
    </dgm:pt>
    <dgm:pt modelId="{E28C1B7F-FE91-4392-84EA-BA6281658249}" type="pres">
      <dgm:prSet presAssocID="{5E048259-0B28-4392-BAE6-AF6041FFF9D3}" presName="dummyConnPt" presStyleCnt="0"/>
      <dgm:spPr/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</dgm:pt>
  </dgm:ptLst>
  <dgm:cxnLst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</dgm:pt>
    <dgm:pt modelId="{EEF47165-A7CA-4D39-AAF7-D5EF1C8ECFC4}" type="pres">
      <dgm:prSet presAssocID="{320B4D1F-01FD-4A26-B14E-0281286697F6}" presName="compNode" presStyleCnt="0"/>
      <dgm:spPr/>
    </dgm:pt>
    <dgm:pt modelId="{46FE5D12-A69E-46AE-9E91-7F9EF6398F12}" type="pres">
      <dgm:prSet presAssocID="{320B4D1F-01FD-4A26-B14E-0281286697F6}" presName="dummyConnPt" presStyleCnt="0"/>
      <dgm:spPr/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</dgm:pt>
    <dgm:pt modelId="{5E84E6ED-DD37-4538-B65A-98B65FA37059}" type="pres">
      <dgm:prSet presAssocID="{39C143C4-BBED-4BF4-9D10-DB2246FC30CE}" presName="sibTrans" presStyleLbl="bgSibTrans2D1" presStyleIdx="0" presStyleCnt="9"/>
      <dgm:spPr/>
    </dgm:pt>
    <dgm:pt modelId="{45738504-6E10-4316-817A-18757DA4E6B2}" type="pres">
      <dgm:prSet presAssocID="{DAB17D02-30B6-4549-900E-5DAD0C5187CF}" presName="compNode" presStyleCnt="0"/>
      <dgm:spPr/>
    </dgm:pt>
    <dgm:pt modelId="{237E301C-8020-49A1-B866-DF7092BB92C8}" type="pres">
      <dgm:prSet presAssocID="{DAB17D02-30B6-4549-900E-5DAD0C5187CF}" presName="dummyConnPt" presStyleCnt="0"/>
      <dgm:spPr/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</dgm:pt>
    <dgm:pt modelId="{43F4D91C-F0A9-47B6-A23B-CEAAB4A924B7}" type="pres">
      <dgm:prSet presAssocID="{3162859A-C7AE-44B3-9FEB-CAE11B4C2D8E}" presName="sibTrans" presStyleLbl="bgSibTrans2D1" presStyleIdx="1" presStyleCnt="9"/>
      <dgm:spPr/>
    </dgm:pt>
    <dgm:pt modelId="{8E25BAA8-C84B-4D10-A22D-E8127EAE8A6F}" type="pres">
      <dgm:prSet presAssocID="{E4F24643-BB1A-465E-A29D-B039EB2645AA}" presName="compNode" presStyleCnt="0"/>
      <dgm:spPr/>
    </dgm:pt>
    <dgm:pt modelId="{CA2549C4-2C85-4639-B788-B1DD5CFEACDD}" type="pres">
      <dgm:prSet presAssocID="{E4F24643-BB1A-465E-A29D-B039EB2645AA}" presName="dummyConnPt" presStyleCnt="0"/>
      <dgm:spPr/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</dgm:pt>
    <dgm:pt modelId="{5A85D658-0E20-47DF-BEF9-75E3C6BAC908}" type="pres">
      <dgm:prSet presAssocID="{62771646-6A67-4FC5-8881-80357E750AE7}" presName="sibTrans" presStyleLbl="bgSibTrans2D1" presStyleIdx="2" presStyleCnt="9"/>
      <dgm:spPr/>
    </dgm:pt>
    <dgm:pt modelId="{B01613D1-F53A-4AAF-8BEF-9A223D130A5E}" type="pres">
      <dgm:prSet presAssocID="{C49B8439-BC18-4024-A34A-2118A6B64AFB}" presName="compNode" presStyleCnt="0"/>
      <dgm:spPr/>
    </dgm:pt>
    <dgm:pt modelId="{25991C21-516F-4795-A9E3-963524055B1B}" type="pres">
      <dgm:prSet presAssocID="{C49B8439-BC18-4024-A34A-2118A6B64AFB}" presName="dummyConnPt" presStyleCnt="0"/>
      <dgm:spPr/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</dgm:pt>
    <dgm:pt modelId="{F23FE025-E973-4C8F-91B5-A819FFFC53F6}" type="pres">
      <dgm:prSet presAssocID="{42B45FD9-0904-4A0D-B95B-62E8183C7FA7}" presName="sibTrans" presStyleLbl="bgSibTrans2D1" presStyleIdx="3" presStyleCnt="9"/>
      <dgm:spPr/>
    </dgm:pt>
    <dgm:pt modelId="{D15F8CFF-3BBF-4DE0-9776-4249614BCDDB}" type="pres">
      <dgm:prSet presAssocID="{D62AFA8E-B68C-4FDA-BA8D-CA9B073095C5}" presName="compNode" presStyleCnt="0"/>
      <dgm:spPr/>
    </dgm:pt>
    <dgm:pt modelId="{1FCA0C6D-DF2A-4CA3-A48D-6AB980A89CDB}" type="pres">
      <dgm:prSet presAssocID="{D62AFA8E-B68C-4FDA-BA8D-CA9B073095C5}" presName="dummyConnPt" presStyleCnt="0"/>
      <dgm:spPr/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</dgm:pt>
    <dgm:pt modelId="{94BD5020-B294-4E41-AFD4-249CB1929B9B}" type="pres">
      <dgm:prSet presAssocID="{876CD110-B0A9-47C9-98B9-6DF19B9EE21D}" presName="compNode" presStyleCnt="0"/>
      <dgm:spPr/>
    </dgm:pt>
    <dgm:pt modelId="{60F2A443-F893-4ABA-A397-22F68708FC2D}" type="pres">
      <dgm:prSet presAssocID="{876CD110-B0A9-47C9-98B9-6DF19B9EE21D}" presName="dummyConnPt" presStyleCnt="0"/>
      <dgm:spPr/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</dgm:pt>
    <dgm:pt modelId="{38035130-4BFA-4AC4-AED3-0D4820F00515}" type="pres">
      <dgm:prSet presAssocID="{95E0281D-CF42-4571-A4F4-1AC8199A51D3}" presName="sibTrans" presStyleLbl="bgSibTrans2D1" presStyleIdx="5" presStyleCnt="9"/>
      <dgm:spPr/>
    </dgm:pt>
    <dgm:pt modelId="{9522E4FE-B577-4B1B-9CC1-BF12ABE314BB}" type="pres">
      <dgm:prSet presAssocID="{9280CB32-5803-4DA7-B026-CDDBA1A7007A}" presName="compNode" presStyleCnt="0"/>
      <dgm:spPr/>
    </dgm:pt>
    <dgm:pt modelId="{3166508D-952F-4887-A0DA-9192F49A0809}" type="pres">
      <dgm:prSet presAssocID="{9280CB32-5803-4DA7-B026-CDDBA1A7007A}" presName="dummyConnPt" presStyleCnt="0"/>
      <dgm:spPr/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</dgm:pt>
    <dgm:pt modelId="{555815C8-B2E2-4816-8285-0505A35447EF}" type="pres">
      <dgm:prSet presAssocID="{6E459569-B2E7-4D92-994D-BE8441B00239}" presName="sibTrans" presStyleLbl="bgSibTrans2D1" presStyleIdx="6" presStyleCnt="9"/>
      <dgm:spPr/>
    </dgm:pt>
    <dgm:pt modelId="{00F9A8D7-376C-4463-917A-2B57A2F82951}" type="pres">
      <dgm:prSet presAssocID="{900A912E-7DCF-4921-9430-D387170BB6C0}" presName="compNode" presStyleCnt="0"/>
      <dgm:spPr/>
    </dgm:pt>
    <dgm:pt modelId="{05C0648D-B2DA-4204-AB63-9C60532B1FD4}" type="pres">
      <dgm:prSet presAssocID="{900A912E-7DCF-4921-9430-D387170BB6C0}" presName="dummyConnPt" presStyleCnt="0"/>
      <dgm:spPr/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</dgm:pt>
    <dgm:pt modelId="{DB89C081-2B3F-4D73-8130-83AE845EDAF6}" type="pres">
      <dgm:prSet presAssocID="{98ECCD5E-7478-40A4-843A-A1D974594692}" presName="sibTrans" presStyleLbl="bgSibTrans2D1" presStyleIdx="7" presStyleCnt="9"/>
      <dgm:spPr/>
    </dgm:pt>
    <dgm:pt modelId="{7C6FFA2A-5591-4027-B047-D0BC1306EC42}" type="pres">
      <dgm:prSet presAssocID="{50DD0875-F116-4278-B23C-1D2A907149CE}" presName="compNode" presStyleCnt="0"/>
      <dgm:spPr/>
    </dgm:pt>
    <dgm:pt modelId="{5EB7234E-EDF7-4AA1-90E3-F4952FC510FD}" type="pres">
      <dgm:prSet presAssocID="{50DD0875-F116-4278-B23C-1D2A907149CE}" presName="dummyConnPt" presStyleCnt="0"/>
      <dgm:spPr/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</dgm:pt>
    <dgm:pt modelId="{6391B0B4-D2F1-4190-B372-4E91E818810E}" type="pres">
      <dgm:prSet presAssocID="{1CC53647-0BB5-40FF-9000-FB148BBD71DC}" presName="compNode" presStyleCnt="0"/>
      <dgm:spPr/>
    </dgm:pt>
    <dgm:pt modelId="{D9B9A41A-6407-430B-BCAA-FBB8CDD9921B}" type="pres">
      <dgm:prSet presAssocID="{1CC53647-0BB5-40FF-9000-FB148BBD71DC}" presName="dummyConnPt" presStyleCnt="0"/>
      <dgm:spPr/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</dgm:pt>
  </dgm:ptLst>
  <dgm:cxnLst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</dgm:pt>
    <dgm:pt modelId="{A9690E5B-0E05-4C8A-9551-2D9D3B3ABBBB}" type="pres">
      <dgm:prSet presAssocID="{AC2B3064-6F70-4153-AB77-41F1237C6AD0}" presName="ellipse" presStyleLbl="trBgShp" presStyleIdx="0" presStyleCnt="1"/>
      <dgm:spPr/>
    </dgm:pt>
    <dgm:pt modelId="{C79630A9-F26F-4F6B-8F25-F92FEDE3853E}" type="pres">
      <dgm:prSet presAssocID="{AC2B3064-6F70-4153-AB77-41F1237C6AD0}" presName="arrow1" presStyleLbl="fgShp" presStyleIdx="0" presStyleCnt="1"/>
      <dgm:spPr/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</dgm:pt>
  </dgm:ptLst>
  <dgm:cxnLst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</dgm:pt>
    <dgm:pt modelId="{8187E408-7AEB-4A0F-B86B-C9F0075833D2}" type="pres">
      <dgm:prSet presAssocID="{938F7844-2193-44A2-8302-FCCB41C47A07}" presName="sibTrans" presStyleCnt="0"/>
      <dgm:spPr/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</dgm:pt>
    <dgm:pt modelId="{5ED860FB-5AFE-492B-89D5-3C60501CA098}" type="pres">
      <dgm:prSet presAssocID="{CFDE58D7-93BC-4293-9BC8-6D4C1EBBB7A3}" presName="sibTrans" presStyleCnt="0"/>
      <dgm:spPr/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</dgm:pt>
  </dgm:ptLst>
  <dgm:cxnLst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 </a:t>
          </a:r>
          <a:r>
            <a:rPr lang="ru-RU" b="1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</a:t>
          </a:r>
          <a:r>
            <a:rPr lang="ru-RU" b="1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III</a:t>
          </a:r>
          <a:r>
            <a:rPr lang="ru-RU" b="1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IV</a:t>
          </a:r>
          <a:r>
            <a:rPr lang="ru-RU" b="1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V</a:t>
          </a:r>
          <a:r>
            <a:rPr lang="ru-RU" b="1"/>
            <a:t> стадия</a:t>
          </a:r>
          <a:r>
            <a:rPr lang="ru-RU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</dgm:pt>
    <dgm:pt modelId="{21CF9BB6-B561-4620-8736-C9BCC9A27F5D}" type="pres">
      <dgm:prSet presAssocID="{E4A999C5-D74F-4F61-976B-8CDD879F3A74}" presName="composite" presStyleCnt="0"/>
      <dgm:spPr/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</dgm:pt>
    <dgm:pt modelId="{5F80007C-47C6-4451-9381-C79F767884D1}" type="pres">
      <dgm:prSet presAssocID="{3521356E-FE1F-42C0-9182-159D4824AFCB}" presName="sp" presStyleCnt="0"/>
      <dgm:spPr/>
    </dgm:pt>
    <dgm:pt modelId="{DB83F7F3-7EAD-4FA3-89D3-454DA3D19B31}" type="pres">
      <dgm:prSet presAssocID="{4D556918-A93A-43C6-A4AF-81B5A9210FCA}" presName="composite" presStyleCnt="0"/>
      <dgm:spPr/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</dgm:pt>
    <dgm:pt modelId="{BB00F7D0-EFB2-4087-BE0D-1BE14E3B9676}" type="pres">
      <dgm:prSet presAssocID="{E0C9028E-CF97-4F56-9733-B1F826A99FE1}" presName="sp" presStyleCnt="0"/>
      <dgm:spPr/>
    </dgm:pt>
    <dgm:pt modelId="{DE8BA0DE-121C-4563-93CD-3D89756F3915}" type="pres">
      <dgm:prSet presAssocID="{6C57D9B6-8A67-48C0-81FB-A3DA919651A8}" presName="composite" presStyleCnt="0"/>
      <dgm:spPr/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</dgm:pt>
    <dgm:pt modelId="{9632BBE8-A573-4C91-8C6F-C044491ED233}" type="pres">
      <dgm:prSet presAssocID="{B9000B25-0F7A-4E51-B873-558C75F89AB9}" presName="sp" presStyleCnt="0"/>
      <dgm:spPr/>
    </dgm:pt>
    <dgm:pt modelId="{4D7FBF67-0F3C-4F68-A429-1E59845597D5}" type="pres">
      <dgm:prSet presAssocID="{61C9C804-2D2C-4A6B-B181-F741421AD925}" presName="composite" presStyleCnt="0"/>
      <dgm:spPr/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</dgm:pt>
    <dgm:pt modelId="{107B68F4-B576-4579-A32C-E8F88791312A}" type="pres">
      <dgm:prSet presAssocID="{1719F7C7-88AB-40B0-874E-B54106C4FFCD}" presName="sp" presStyleCnt="0"/>
      <dgm:spPr/>
    </dgm:pt>
    <dgm:pt modelId="{4C0D17EF-5236-4DC3-B0B0-9AC4E451BE4F}" type="pres">
      <dgm:prSet presAssocID="{4BABA9BA-67A2-4C1F-9777-6A1A4A055364}" presName="composite" presStyleCnt="0"/>
      <dgm:spPr/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</dgm:pt>
  </dgm:ptLst>
  <dgm:cxnLst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</dgm:pt>
    <dgm:pt modelId="{872A40FE-051E-4818-98C4-819481C269AF}" type="pres">
      <dgm:prSet presAssocID="{B6D9DDBB-DD19-4B43-9E77-982F5B9A0EA2}" presName="sibTrans" presStyleLbl="sibTrans2D1" presStyleIdx="0" presStyleCnt="8"/>
      <dgm:spPr/>
    </dgm:pt>
    <dgm:pt modelId="{E63777ED-B307-4248-98CF-B2ACA97C678B}" type="pres">
      <dgm:prSet presAssocID="{B6D9DDBB-DD19-4B43-9E77-982F5B9A0EA2}" presName="connectorText" presStyleLbl="sibTrans2D1" presStyleIdx="0" presStyleCnt="8"/>
      <dgm:spPr/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</dgm:pt>
    <dgm:pt modelId="{7A292E1E-1FCB-4EAE-BE91-DB4C97085CC9}" type="pres">
      <dgm:prSet presAssocID="{A6C01D68-5E71-463C-A25D-536566D18D13}" presName="sibTrans" presStyleLbl="sibTrans2D1" presStyleIdx="1" presStyleCnt="8"/>
      <dgm:spPr/>
    </dgm:pt>
    <dgm:pt modelId="{7688F0FC-C150-4E4A-82C9-6DAD3A517370}" type="pres">
      <dgm:prSet presAssocID="{A6C01D68-5E71-463C-A25D-536566D18D13}" presName="connectorText" presStyleLbl="sibTrans2D1" presStyleIdx="1" presStyleCnt="8"/>
      <dgm:spPr/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</dgm:pt>
    <dgm:pt modelId="{AA7A5C9B-9869-4E14-91C9-DBA523B916A9}" type="pres">
      <dgm:prSet presAssocID="{96019099-38D7-46F1-888C-1BC754211D6E}" presName="sibTrans" presStyleLbl="sibTrans2D1" presStyleIdx="2" presStyleCnt="8"/>
      <dgm:spPr/>
    </dgm:pt>
    <dgm:pt modelId="{92492E15-BEF2-4C21-8833-8D329D13BDDA}" type="pres">
      <dgm:prSet presAssocID="{96019099-38D7-46F1-888C-1BC754211D6E}" presName="connectorText" presStyleLbl="sibTrans2D1" presStyleIdx="2" presStyleCnt="8"/>
      <dgm:spPr/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</dgm:pt>
    <dgm:pt modelId="{3B364FEE-0B2F-4ED7-9D8A-7ACCCE4EDD31}" type="pres">
      <dgm:prSet presAssocID="{221B80F7-2FEB-40C4-8D41-6F3893CE4A89}" presName="sibTrans" presStyleLbl="sibTrans2D1" presStyleIdx="3" presStyleCnt="8"/>
      <dgm:spPr/>
    </dgm:pt>
    <dgm:pt modelId="{91E569AA-D9AA-4337-83C3-5A6513F076EF}" type="pres">
      <dgm:prSet presAssocID="{221B80F7-2FEB-40C4-8D41-6F3893CE4A89}" presName="connectorText" presStyleLbl="sibTrans2D1" presStyleIdx="3" presStyleCnt="8"/>
      <dgm:spPr/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</dgm:pt>
    <dgm:pt modelId="{B32849FD-81E2-4C8E-ABAF-2A74D7107F59}" type="pres">
      <dgm:prSet presAssocID="{0378111B-D46E-4864-B727-214E0B20E52E}" presName="sibTrans" presStyleLbl="sibTrans2D1" presStyleIdx="4" presStyleCnt="8"/>
      <dgm:spPr/>
    </dgm:pt>
    <dgm:pt modelId="{DE6A0A0B-2D76-41C0-A82F-C1F255709D45}" type="pres">
      <dgm:prSet presAssocID="{0378111B-D46E-4864-B727-214E0B20E52E}" presName="connectorText" presStyleLbl="sibTrans2D1" presStyleIdx="4" presStyleCnt="8"/>
      <dgm:spPr/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</dgm:pt>
    <dgm:pt modelId="{A87596D6-F2FA-4A40-B6F3-5292BA5781DB}" type="pres">
      <dgm:prSet presAssocID="{420106E7-21E1-4649-B337-BDE600FFBF70}" presName="sibTrans" presStyleLbl="sibTrans2D1" presStyleIdx="5" presStyleCnt="8"/>
      <dgm:spPr/>
    </dgm:pt>
    <dgm:pt modelId="{960DDA8B-5794-4773-AA34-4A1C321AE13C}" type="pres">
      <dgm:prSet presAssocID="{420106E7-21E1-4649-B337-BDE600FFBF70}" presName="connectorText" presStyleLbl="sibTrans2D1" presStyleIdx="5" presStyleCnt="8"/>
      <dgm:spPr/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</dgm:pt>
    <dgm:pt modelId="{2AB5BC4A-55BE-4BB9-96B6-6AA60C6411CB}" type="pres">
      <dgm:prSet presAssocID="{51EF32B1-1403-46D1-9D06-B6AFCE91F12A}" presName="sibTrans" presStyleLbl="sibTrans2D1" presStyleIdx="6" presStyleCnt="8"/>
      <dgm:spPr/>
    </dgm:pt>
    <dgm:pt modelId="{67A829AE-0E37-418B-9F19-767E0C021429}" type="pres">
      <dgm:prSet presAssocID="{51EF32B1-1403-46D1-9D06-B6AFCE91F12A}" presName="connectorText" presStyleLbl="sibTrans2D1" presStyleIdx="6" presStyleCnt="8"/>
      <dgm:spPr/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</dgm:pt>
    <dgm:pt modelId="{E54856D4-0159-47D6-9946-853FA7368F3F}" type="pres">
      <dgm:prSet presAssocID="{101FF8DF-A271-41EA-90EA-B6A412B6EFEC}" presName="sibTrans" presStyleLbl="sibTrans2D1" presStyleIdx="7" presStyleCnt="8"/>
      <dgm:spPr/>
    </dgm:pt>
    <dgm:pt modelId="{F883E2F9-0EFD-43AF-874F-170964163412}" type="pres">
      <dgm:prSet presAssocID="{101FF8DF-A271-41EA-90EA-B6A412B6EFEC}" presName="connectorText" presStyleLbl="sibTrans2D1" presStyleIdx="7" presStyleCnt="8"/>
      <dgm:spPr/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</dgm:pt>
  </dgm:ptLst>
  <dgm:cxnLst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</dgm:pt>
    <dgm:pt modelId="{B7DA8343-7A9C-4586-AF3B-01DFD4F9F8B9}" type="pres">
      <dgm:prSet presAssocID="{490272B9-C638-4869-A72E-7FA1614615C1}" presName="sibTrans" presStyleLbl="sibTrans1D1" presStyleIdx="0" presStyleCnt="8"/>
      <dgm:spPr/>
    </dgm:pt>
    <dgm:pt modelId="{198874CB-F80C-4EA6-BECF-040BC92E900C}" type="pres">
      <dgm:prSet presAssocID="{490272B9-C638-4869-A72E-7FA1614615C1}" presName="connectorText" presStyleLbl="sibTrans1D1" presStyleIdx="0" presStyleCnt="8"/>
      <dgm:spPr/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</dgm:pt>
    <dgm:pt modelId="{ECD1A819-A050-498C-B93E-C67D728974F9}" type="pres">
      <dgm:prSet presAssocID="{7254B380-BE5B-4108-82A1-FACB7052DB48}" presName="sibTrans" presStyleLbl="sibTrans1D1" presStyleIdx="1" presStyleCnt="8"/>
      <dgm:spPr/>
    </dgm:pt>
    <dgm:pt modelId="{E42D524B-2F2D-4793-A269-A297064AF8BC}" type="pres">
      <dgm:prSet presAssocID="{7254B380-BE5B-4108-82A1-FACB7052DB48}" presName="connectorText" presStyleLbl="sibTrans1D1" presStyleIdx="1" presStyleCnt="8"/>
      <dgm:spPr/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</dgm:pt>
    <dgm:pt modelId="{D0BC5BD7-BC8C-4882-BAD6-DAEE64DDC556}" type="pres">
      <dgm:prSet presAssocID="{8EBFC15C-15F3-403A-9CF9-2C20C275DFE1}" presName="sibTrans" presStyleLbl="sibTrans1D1" presStyleIdx="2" presStyleCnt="8"/>
      <dgm:spPr/>
    </dgm:pt>
    <dgm:pt modelId="{50E16472-6437-46FE-827F-5980936E3238}" type="pres">
      <dgm:prSet presAssocID="{8EBFC15C-15F3-403A-9CF9-2C20C275DFE1}" presName="connectorText" presStyleLbl="sibTrans1D1" presStyleIdx="2" presStyleCnt="8"/>
      <dgm:spPr/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</dgm:pt>
    <dgm:pt modelId="{79347163-590F-46EA-B3F0-7150F73EE9CB}" type="pres">
      <dgm:prSet presAssocID="{BA42CD56-826C-4FED-8417-C3D53BC5C358}" presName="sibTrans" presStyleLbl="sibTrans1D1" presStyleIdx="3" presStyleCnt="8"/>
      <dgm:spPr/>
    </dgm:pt>
    <dgm:pt modelId="{DFFA9AAA-18FF-4F8A-8A32-7CCF9B772526}" type="pres">
      <dgm:prSet presAssocID="{BA42CD56-826C-4FED-8417-C3D53BC5C358}" presName="connectorText" presStyleLbl="sibTrans1D1" presStyleIdx="3" presStyleCnt="8"/>
      <dgm:spPr/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</dgm:pt>
    <dgm:pt modelId="{21DEEADA-D45B-45ED-8890-B96CB18D3E84}" type="pres">
      <dgm:prSet presAssocID="{894217CD-923B-4FB3-9A9A-9C1D410B22E2}" presName="sibTrans" presStyleLbl="sibTrans1D1" presStyleIdx="4" presStyleCnt="8"/>
      <dgm:spPr/>
    </dgm:pt>
    <dgm:pt modelId="{9C31BAB8-89C4-462D-B9C8-DDA4BDD7A8DD}" type="pres">
      <dgm:prSet presAssocID="{894217CD-923B-4FB3-9A9A-9C1D410B22E2}" presName="connectorText" presStyleLbl="sibTrans1D1" presStyleIdx="4" presStyleCnt="8"/>
      <dgm:spPr/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</dgm:pt>
    <dgm:pt modelId="{BB790762-9925-4753-9E0F-D77F036CC407}" type="pres">
      <dgm:prSet presAssocID="{0C227A66-D622-497D-9A3A-C9D1EB07EB6F}" presName="sibTrans" presStyleLbl="sibTrans1D1" presStyleIdx="5" presStyleCnt="8"/>
      <dgm:spPr/>
    </dgm:pt>
    <dgm:pt modelId="{15794966-17BB-4C2B-BEB8-683D1A293AE6}" type="pres">
      <dgm:prSet presAssocID="{0C227A66-D622-497D-9A3A-C9D1EB07EB6F}" presName="connectorText" presStyleLbl="sibTrans1D1" presStyleIdx="5" presStyleCnt="8"/>
      <dgm:spPr/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</dgm:pt>
    <dgm:pt modelId="{BE172079-DDC3-48E8-A3BC-8EF6F91D072E}" type="pres">
      <dgm:prSet presAssocID="{E1351616-5B08-4048-97DE-F573A0E6C419}" presName="sibTrans" presStyleLbl="sibTrans1D1" presStyleIdx="6" presStyleCnt="8"/>
      <dgm:spPr/>
    </dgm:pt>
    <dgm:pt modelId="{B590FD02-51A9-4BBA-9C81-8894CB405DDA}" type="pres">
      <dgm:prSet presAssocID="{E1351616-5B08-4048-97DE-F573A0E6C419}" presName="connectorText" presStyleLbl="sibTrans1D1" presStyleIdx="6" presStyleCnt="8"/>
      <dgm:spPr/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</dgm:pt>
    <dgm:pt modelId="{88D34397-43D2-4899-A5B9-B55630665CC4}" type="pres">
      <dgm:prSet presAssocID="{37FF2DE4-2E97-498D-8FA4-11B64B5DD33E}" presName="sibTrans" presStyleLbl="sibTrans1D1" presStyleIdx="7" presStyleCnt="8"/>
      <dgm:spPr/>
    </dgm:pt>
    <dgm:pt modelId="{D84528C4-89AD-4008-AA42-77681818F346}" type="pres">
      <dgm:prSet presAssocID="{37FF2DE4-2E97-498D-8FA4-11B64B5DD33E}" presName="connectorText" presStyleLbl="sibTrans1D1" presStyleIdx="7" presStyleCnt="8"/>
      <dgm:spPr/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</dgm:pt>
  </dgm:ptLst>
  <dgm:cxnLst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gm:t>
    </dgm:pt>
    <dgm:pt modelId="{E3326910-1F53-4F52-AF01-DA49948324B3}" type="parTrans" cxnId="{7F50A311-8250-48B7-AB18-43CDF618E642}">
      <dgm:prSet/>
      <dgm:spPr/>
    </dgm:pt>
    <dgm:pt modelId="{5E16577E-B988-41EE-B27E-C08E21EC5784}" type="sibTrans" cxnId="{7F50A311-8250-48B7-AB18-43CDF618E642}">
      <dgm:prSet/>
      <dgm:spPr/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</dgm:pt>
    <dgm:pt modelId="{73AAC989-6508-44E9-AB5C-503B5CDE5703}" type="pres">
      <dgm:prSet presAssocID="{488D8FCB-8A83-4065-8369-DEB010D6455A}" presName="compNode" presStyleCnt="0"/>
      <dgm:spPr/>
    </dgm:pt>
    <dgm:pt modelId="{FA6AFAE8-4FBA-4CAE-A31E-4ADAC0E5E5C4}" type="pres">
      <dgm:prSet presAssocID="{488D8FCB-8A83-4065-8369-DEB010D6455A}" presName="aNode" presStyleLbl="bgShp" presStyleIdx="0" presStyleCnt="3"/>
      <dgm:spPr/>
    </dgm:pt>
    <dgm:pt modelId="{56A33001-2FCD-470D-A5A7-44F0EF2B6928}" type="pres">
      <dgm:prSet presAssocID="{488D8FCB-8A83-4065-8369-DEB010D6455A}" presName="textNode" presStyleLbl="bgShp" presStyleIdx="0" presStyleCnt="3"/>
      <dgm:spPr/>
    </dgm:pt>
    <dgm:pt modelId="{E0BFD997-DC9C-4C07-B89F-C4E297572B10}" type="pres">
      <dgm:prSet presAssocID="{488D8FCB-8A83-4065-8369-DEB010D6455A}" presName="compChildNode" presStyleCnt="0"/>
      <dgm:spPr/>
    </dgm:pt>
    <dgm:pt modelId="{3C9350D4-77D3-4539-A7EB-3231F4B5DAD6}" type="pres">
      <dgm:prSet presAssocID="{488D8FCB-8A83-4065-8369-DEB010D6455A}" presName="theInnerList" presStyleCnt="0"/>
      <dgm:spPr/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</dgm:pt>
    <dgm:pt modelId="{F377F2C3-CF54-4514-B68A-D99C1EA09A54}" type="pres">
      <dgm:prSet presAssocID="{1910EF14-2B51-45CD-98B1-6F98E531A34A}" presName="aSpace2" presStyleCnt="0"/>
      <dgm:spPr/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</dgm:pt>
    <dgm:pt modelId="{286CDA9F-47CA-45BB-AE8F-004D8B794E46}" type="pres">
      <dgm:prSet presAssocID="{D157D93D-7959-4B1D-BA0A-EF5C5753B789}" presName="aSpace2" presStyleCnt="0"/>
      <dgm:spPr/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</dgm:pt>
    <dgm:pt modelId="{3D5B77F6-9213-4AF3-AB1B-67DD6F3C1CC9}" type="pres">
      <dgm:prSet presAssocID="{470EE260-EAEC-4679-805E-8AF200A92223}" presName="aSpace2" presStyleCnt="0"/>
      <dgm:spPr/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</dgm:pt>
    <dgm:pt modelId="{FAFB179D-E0F6-45F4-A12B-272BA08B75E8}" type="pres">
      <dgm:prSet presAssocID="{0763063D-1A62-4B1E-AB27-D05DD88BA9A3}" presName="aSpace2" presStyleCnt="0"/>
      <dgm:spPr/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</dgm:pt>
    <dgm:pt modelId="{7D5A1973-6020-4439-B7B2-DD4483206623}" type="pres">
      <dgm:prSet presAssocID="{F9940925-B1C7-4F3E-8E41-EA8F0A960FDA}" presName="aSpace2" presStyleCnt="0"/>
      <dgm:spPr/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</dgm:pt>
    <dgm:pt modelId="{6955DE82-74C7-447B-9682-AA595F3CAB9C}" type="pres">
      <dgm:prSet presAssocID="{488D8FCB-8A83-4065-8369-DEB010D6455A}" presName="aSpace" presStyleCnt="0"/>
      <dgm:spPr/>
    </dgm:pt>
    <dgm:pt modelId="{14EC803E-C200-44E8-A638-51E0A84C73AE}" type="pres">
      <dgm:prSet presAssocID="{72514BE2-B86F-43AE-AE8F-83B9D3060B27}" presName="compNode" presStyleCnt="0"/>
      <dgm:spPr/>
    </dgm:pt>
    <dgm:pt modelId="{251B1D0E-086F-45BE-9CA5-FF2DE4BADF17}" type="pres">
      <dgm:prSet presAssocID="{72514BE2-B86F-43AE-AE8F-83B9D3060B27}" presName="aNode" presStyleLbl="bgShp" presStyleIdx="1" presStyleCnt="3"/>
      <dgm:spPr/>
    </dgm:pt>
    <dgm:pt modelId="{A790F68C-BAC1-4750-AB8E-30B08A127D61}" type="pres">
      <dgm:prSet presAssocID="{72514BE2-B86F-43AE-AE8F-83B9D3060B27}" presName="textNode" presStyleLbl="bgShp" presStyleIdx="1" presStyleCnt="3"/>
      <dgm:spPr/>
    </dgm:pt>
    <dgm:pt modelId="{6D783B83-AFE8-429D-BC78-1D14633A3C6A}" type="pres">
      <dgm:prSet presAssocID="{72514BE2-B86F-43AE-AE8F-83B9D3060B27}" presName="compChildNode" presStyleCnt="0"/>
      <dgm:spPr/>
    </dgm:pt>
    <dgm:pt modelId="{F9A2882A-B9C0-40E8-98C0-DA536FFC1E10}" type="pres">
      <dgm:prSet presAssocID="{72514BE2-B86F-43AE-AE8F-83B9D3060B27}" presName="theInnerList" presStyleCnt="0"/>
      <dgm:spPr/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</dgm:pt>
    <dgm:pt modelId="{CAC12660-79EF-4B3A-AD30-02CBEC4B349F}" type="pres">
      <dgm:prSet presAssocID="{D264726C-280B-406E-988F-A95E819E035E}" presName="aSpace2" presStyleCnt="0"/>
      <dgm:spPr/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</dgm:pt>
    <dgm:pt modelId="{AF7B901F-EF37-4793-9681-26CB3EB163BB}" type="pres">
      <dgm:prSet presAssocID="{4D4CFE4E-AB8E-47C0-ACEF-91C4423A88F6}" presName="aSpace2" presStyleCnt="0"/>
      <dgm:spPr/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</dgm:pt>
    <dgm:pt modelId="{0E1E5EC3-9530-4C7A-9D97-0DCCBD959C76}" type="pres">
      <dgm:prSet presAssocID="{3F5E4763-A945-42CC-9AE8-B81F6126C638}" presName="aSpace2" presStyleCnt="0"/>
      <dgm:spPr/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</dgm:pt>
    <dgm:pt modelId="{4EE68D28-B182-4BBA-A11A-F5D95C07A0A7}" type="pres">
      <dgm:prSet presAssocID="{72514BE2-B86F-43AE-AE8F-83B9D3060B27}" presName="aSpace" presStyleCnt="0"/>
      <dgm:spPr/>
    </dgm:pt>
    <dgm:pt modelId="{69646839-C221-411D-A775-D3B7DF0339E8}" type="pres">
      <dgm:prSet presAssocID="{53F7F1C0-9491-43AA-9BF2-17D0D96D70E6}" presName="compNode" presStyleCnt="0"/>
      <dgm:spPr/>
    </dgm:pt>
    <dgm:pt modelId="{76FC73B2-352E-4A80-B357-4F17846652EB}" type="pres">
      <dgm:prSet presAssocID="{53F7F1C0-9491-43AA-9BF2-17D0D96D70E6}" presName="aNode" presStyleLbl="bgShp" presStyleIdx="2" presStyleCnt="3"/>
      <dgm:spPr/>
    </dgm:pt>
    <dgm:pt modelId="{DE83FE88-404A-4830-8244-097A01F17947}" type="pres">
      <dgm:prSet presAssocID="{53F7F1C0-9491-43AA-9BF2-17D0D96D70E6}" presName="textNode" presStyleLbl="bgShp" presStyleIdx="2" presStyleCnt="3"/>
      <dgm:spPr/>
    </dgm:pt>
    <dgm:pt modelId="{2E8E2A94-20A3-4BC3-8585-E8BA3A50F36A}" type="pres">
      <dgm:prSet presAssocID="{53F7F1C0-9491-43AA-9BF2-17D0D96D70E6}" presName="compChildNode" presStyleCnt="0"/>
      <dgm:spPr/>
    </dgm:pt>
    <dgm:pt modelId="{7EA104AB-C774-4FD7-8B89-73EFCA09A055}" type="pres">
      <dgm:prSet presAssocID="{53F7F1C0-9491-43AA-9BF2-17D0D96D70E6}" presName="theInnerList" presStyleCnt="0"/>
      <dgm:spPr/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</dgm:pt>
    <dgm:pt modelId="{D4694072-292F-4EC0-904F-E191C05240DF}" type="pres">
      <dgm:prSet presAssocID="{035E69FA-4F86-40D4-BB6C-6198B1B3A1D3}" presName="aSpace2" presStyleCnt="0"/>
      <dgm:spPr/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</dgm:pt>
    <dgm:pt modelId="{39288BC6-4C9C-48BB-A112-7F3BEAFFE9DD}" type="pres">
      <dgm:prSet presAssocID="{AFC588B0-9884-4CBD-9E62-7DAB7426E28D}" presName="aSpace2" presStyleCnt="0"/>
      <dgm:spPr/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</dgm:pt>
    <dgm:pt modelId="{8FD6074A-1E31-4B64-A311-3F6060FE5254}" type="pres">
      <dgm:prSet presAssocID="{70BF0290-F346-4DE6-9B61-97479A087E84}" presName="aSpace2" presStyleCnt="0"/>
      <dgm:spPr/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u="none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2021-2023 ГОДАХ</a:t>
          </a: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2021 -2023 ГГ.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2021-2023 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2021 -2023 ГГ.</a:t>
          </a: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2021-2023 ГГ.</a:t>
          </a: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1" y="1360951"/>
          <a:ext cx="3266624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663" y="1449533"/>
        <a:ext cx="3089460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266624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89460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0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 </a:t>
          </a:r>
          <a:r>
            <a:rPr lang="ru-RU" sz="1300" b="1" kern="1200"/>
            <a:t>стадия </a:t>
          </a:r>
          <a:endParaRPr lang="ru-RU" sz="13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IV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V</a:t>
          </a:r>
          <a:r>
            <a:rPr lang="ru-RU" sz="1300" b="1" kern="1200"/>
            <a:t> стадия</a:t>
          </a:r>
          <a:r>
            <a:rPr lang="ru-RU" sz="1300" kern="1200"/>
            <a:t>  </a:t>
          </a:r>
          <a:endParaRPr lang="ru-RU" sz="13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7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728792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b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sz="1200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Шямячского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районного Совета депутатов  от 26.12.2022 года             № 75 «О местном бюджете муниципального образования «Шумячский район» Смоленской области на 2023 год и на плановый период 2024 и 2025 годов» (в редакции решения от 31.03.2023 года № 16, от 30.06.2023 года № 36,                              от 31.08.2023 года № 45, от 29.09.2023 года № 56, от 29.09.2023 года № 56, от 22.12.2023 года № 86)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1692771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2024-2025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</a:p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район» Смоленской области</a:t>
            </a: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b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1792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происходят ежегодно.   </a:t>
            </a:r>
          </a:p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15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16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МЕСТНОГО БЮДЖЕТА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18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847730"/>
              </p:ext>
            </p:extLst>
          </p:nvPr>
        </p:nvGraphicFramePr>
        <p:xfrm>
          <a:off x="179512" y="1124744"/>
          <a:ext cx="8136902" cy="5912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Единица</a:t>
                      </a:r>
                      <a:r>
                        <a:rPr lang="ru-RU" sz="1400" baseline="0" dirty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2021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519,3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8 749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550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2023 ГОД И НА ПЛАНОВЫЙ ПЕРИОД 2024-2025 ГГ.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РАЙОН» СМОЛЕНСКОЙ ОБЛАСТИ НА 2023 ГОД И НА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ПЛАНОВЫЙ ПЕРИОД  2024 и 2025 ГОДОВ</a:t>
            </a:r>
            <a:b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обязательств;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программах;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мер социальной поддержки населения, в первую очередь исходя из адресности и нуждаемости 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бережливость и максимальная отдача, снижение неэффективных трат бюджета района, пересмотр бюджетных затрат на закупку товаров, работ и услуг для муниципальных нужд и нужд муниципальных учреждений, а также иных возможных к сокращению расходов;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муниципальным образованием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обязательств, предусмотренных указанным соглашением;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размещение основных положений решения о бюджете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в формате «Бюджет для граждан» в социальных сетях.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19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Распоряжением Администрации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от 08.11.2013 года № 218-р.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районе.</a:t>
            </a: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     Ю.В.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2023 ГОД И ПЛАНОВЫЙ ПЕРИОД 2024 и 2025 ГОДОВ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В целях мобилизации доходов в консолидированный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планируется проведение следующих мероприятий: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в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и бюджеты поселений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налога на доходы физических лиц за счет создания условий для роста общего объема фонда оплаты труда,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целях формирования комфортной потребительской среды будет продолжена работа по созданию условий для развития малых форматов торговли в муниципальном образовании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местный бюджет. 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20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2023 ГОД И </a:t>
            </a:r>
            <a:r>
              <a:rPr lang="ru-RU" sz="1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2024 и 2025 ГОДОВ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самоуправления,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консолидированный бюджет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местных бюджетов за счет увеличения собираемости земельного налога будет активизирована работа в рамках муниципального земельного контроля с целью выявления фактов использования земельных участков не по целевому назначению (неиспользования), а также фактов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519537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05273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МЕСТНОГО БЮДЖЕТА МУНИЦИПАЛЬНОГО ОБРАЗОВАНИЯ «ШУМЯЧСКИЙ РАЙОН» СМОЛЕНСКОЙ ОБЛАСТИ В 2021 – 2025 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260648"/>
            <a:ext cx="6768752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Шумячский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район» Смоленской области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179760"/>
              </p:ext>
            </p:extLst>
          </p:nvPr>
        </p:nvGraphicFramePr>
        <p:xfrm>
          <a:off x="611562" y="1625430"/>
          <a:ext cx="7453332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4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1482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2021 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2022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2023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2024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2025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014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5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3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017327"/>
              </p:ext>
            </p:extLst>
          </p:nvPr>
        </p:nvGraphicFramePr>
        <p:xfrm>
          <a:off x="72008" y="1200329"/>
          <a:ext cx="8244408" cy="5036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2021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2022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2023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2024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</a:t>
            </a:r>
            <a:r>
              <a:rPr lang="ru-RU" sz="2400" b="1" i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Смоленской 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86637845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дефицита местного бюджета  муниципального образования «Шумячский район» Смоленской области в динамике на 2023 год и на плановый период 2024 и 2025 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itchFamily="34" charset="0"/>
              </a:rPr>
              <a:t>26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088371"/>
              </p:ext>
            </p:extLst>
          </p:nvPr>
        </p:nvGraphicFramePr>
        <p:xfrm>
          <a:off x="251520" y="980728"/>
          <a:ext cx="8136903" cy="52821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81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01.01.2022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01.01.2023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01.01.2024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01.01.2025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1 443,2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-5 780,4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1 349,9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</a:t>
                      </a:r>
                      <a:r>
                        <a:rPr lang="ru-RU" sz="1100" baseline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460,4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57"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5 780,4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31 161,8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24 255,9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22 128,0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22 298,1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055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13 520,1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13 448,00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26 566,7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33 203,0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812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641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2023 год</a:t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50004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</a:t>
            </a:r>
            <a:r>
              <a:rPr lang="ru-RU" sz="2000" b="1" cap="all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2024-2025 гг.</a:t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355226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2024 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2025 г.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29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МЕСТНОГО БЮДЖЕТА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 районе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8 479 </a:t>
            </a:r>
            <a:r>
              <a:rPr lang="ru-RU" sz="48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</a:t>
            </a: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1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городское  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 Smbd Display" pitchFamily="18" charset="0"/>
              </a:rPr>
              <a:t>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7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сельских поселений 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3</a:t>
            </a: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местного бюджета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2023 год</a:t>
            </a:r>
            <a:b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813543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301627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32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2025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171477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33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2023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46100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34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763505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35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2025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127827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</a:t>
            </a:r>
            <a:r>
              <a:rPr lang="ru-RU" sz="2400" b="1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местный бюджет муниципального образования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район» 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*Областное государственное бюджетное учреждение здравоохранения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населению – 10,7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магазинах – 9,8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 «Шумячи хлеб», производство хлеба и мучных кондитерских изделий, тортов и пирожных недлительного хранения – 6,2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*ПАО «МРСК Центра»,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электросетевая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компания – 5,1 процентов.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044305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310 713,8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324 346,9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272 517,5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267 142,8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28 100,6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29 877,4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32 084,4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34 286,3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282 613,2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294 469,5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240 433,2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232 856,5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8 594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8 573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8 550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8 520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436171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2022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2023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района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4 526,6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4 137,9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4 347,4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4 576,2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33738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Прочие субсидии бюджетам муниципальных районов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4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2023 год и на плановый период 2024 и 2025 годов отсутствует в связи с не предоставлением налоговых льгот  по налогам, зачисляемым в бюджет муниципального района.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        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202</a:t>
            </a:r>
            <a:r>
              <a:rPr lang="en-US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391066"/>
              </p:ext>
            </p:extLst>
          </p:nvPr>
        </p:nvGraphicFramePr>
        <p:xfrm>
          <a:off x="467544" y="1484784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42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</a:t>
            </a:r>
            <a:r>
              <a:rPr lang="en-US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925080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43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</a:t>
            </a:r>
            <a:r>
              <a:rPr lang="en-US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411920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44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МЕСТНОГО БЮДЖЕТА</a:t>
            </a:r>
            <a:b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45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202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плановый период 202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00808"/>
            <a:ext cx="83884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муниципальным образованием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 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0 00 00000    Муниципальная программа «Капитальный ремонт и ремонт  автомобильных дорог общего пользования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0 00 00000    Муниципальная программа «Создание условий для обеспечения безопасности жизнедеятельности населения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«Развитие сельского хозяйства и регулирование рынков сельскохозяйственной продукции, сырья и продовольствия в  Шумячском районе 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«Гражданско-патриотическое воспитание граждан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«Повышение значений показателей доступности для инвалидов объектов и услуг в Шумячском районе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 Муниципальная программа «Развитие добровольчества (волонтерства) в муниципальном образовании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0 00 00000     Муниципальная программа «Энергосбережение и повышение энергетической эффективности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0 00 00000    Обеспечение деятельности Контрольно-ревизионной комиссии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99 0 00 00000    Непрограммные расходы органов исполнительной власти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76456" cy="908720"/>
          </a:xfrm>
        </p:spPr>
        <p:txBody>
          <a:bodyPr>
            <a:noAutofit/>
          </a:bodyPr>
          <a:lstStyle/>
          <a:p>
            <a:pPr algn="ctr"/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 в 202</a:t>
            </a:r>
            <a:r>
              <a:rPr lang="en-US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161332"/>
              </p:ext>
            </p:extLst>
          </p:nvPr>
        </p:nvGraphicFramePr>
        <p:xfrm>
          <a:off x="1" y="940427"/>
          <a:ext cx="8388423" cy="666162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5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9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3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170 795,0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67 157,2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34 235,3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35 692,7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6 349,1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67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64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4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350,9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88979031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3 984,2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1 280,2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92544128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4 652,2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84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6 381,4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2320" y="620688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953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</a:t>
            </a:r>
            <a:b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в плановом периоде 2023-2024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322190"/>
              </p:ext>
            </p:extLst>
          </p:nvPr>
        </p:nvGraphicFramePr>
        <p:xfrm>
          <a:off x="0" y="617123"/>
          <a:ext cx="8388425" cy="71857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19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142 344,3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139 851,4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54 389,3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48 041,9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32 787,1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32 988,3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23 868,7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23 434,8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4 347,4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4 576,2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2 503,7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2 615,2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1 116,2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1 160,8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7 522,6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7 522,5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</a:t>
            </a:r>
            <a:r>
              <a:rPr lang="en-US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320697"/>
              </p:ext>
            </p:extLst>
          </p:nvPr>
        </p:nvGraphicFramePr>
        <p:xfrm>
          <a:off x="244489" y="620688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49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2024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234521"/>
              </p:ext>
            </p:extLst>
          </p:nvPr>
        </p:nvGraphicFramePr>
        <p:xfrm>
          <a:off x="-30033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50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9900592" y="134076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2025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653445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51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2023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9236"/>
              </p:ext>
            </p:extLst>
          </p:nvPr>
        </p:nvGraphicFramePr>
        <p:xfrm>
          <a:off x="0" y="1196752"/>
          <a:ext cx="8388424" cy="34415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2023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42 234,9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7 981,9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528,1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173 447,7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60 027,8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19 109,5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224,8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28 009,4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</a:t>
            </a:r>
            <a:r>
              <a:rPr lang="ru-RU" sz="1900" b="1" cap="all" dirty="0" err="1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2024-2025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377308"/>
              </p:ext>
            </p:extLst>
          </p:nvPr>
        </p:nvGraphicFramePr>
        <p:xfrm>
          <a:off x="0" y="1196752"/>
          <a:ext cx="8388424" cy="33449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2024 </a:t>
                      </a:r>
                      <a:r>
                        <a:rPr lang="ru-RU" sz="1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2025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32 651,1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33 724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5 477,6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4 576,2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137 660,8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135 126,7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48 007,5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41 660,1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17 141,1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17 295,6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27 274,6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27 255,3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2023 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214387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294620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54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2024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710725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55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2025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453298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56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372556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8 999,6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7 280,2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3 360,0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3 360,0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РАЙОН» СМОЛЕНСКОЙ ОБЛАСТИ В ОБЪЕКТЫ КАПИТАЛЬНОГО СТРОИТЕЛЬСТВА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758151"/>
              </p:ext>
            </p:extLst>
          </p:nvPr>
        </p:nvGraphicFramePr>
        <p:xfrm>
          <a:off x="0" y="1201884"/>
          <a:ext cx="8388425" cy="1507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20245год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8 999,6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5 529,1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6 741,4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6 741,4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884719333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2019 года и направлены на развитие страны по ряду приоритетных проектов до конца 2024 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2023 году в муниципальном образовании «Шумячский район» Смоленской области  предусмотрена реализация 3 национальных проектов, в плановом периоде 2024 и 2025 годов реализация 2 национальных проектов.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национальных проектов в 2023 году составляет 12 463,0 тыс. рублей, в 2024 году 9 850,9 тыс. рублей, в 2025 году 11 207,1 тыс. рублей.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</a:t>
            </a:r>
            <a:r>
              <a:rPr lang="ru-RU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6</a:t>
            </a: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2023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39 104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    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3 259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2 254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20 456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1 705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4634552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7 080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590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139952" y="5938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2024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31 873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2 656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2 005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16 218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1 352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5 615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468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232" y="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2025</a:t>
            </a:r>
          </a:p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31 355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2 613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2 030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169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15 978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1 332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4 890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408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96247291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349557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147 429,3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153 473,5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99 625,0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95 034,0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20 712,6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17 081,4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11 805,3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4 240,6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116 477,8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123 694,6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128 823,4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133 395,2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704,0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бюджетам поселений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района Смоленской области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773072"/>
              </p:ext>
            </p:extLst>
          </p:nvPr>
        </p:nvGraphicFramePr>
        <p:xfrm>
          <a:off x="323528" y="1628800"/>
          <a:ext cx="7920880" cy="24801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уровня бюджетной обеспеченности бюджетам поселений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24 969,5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27 223,3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27 274,6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27 255,3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712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024,5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786,1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br>
              <a:rPr lang="en-US" sz="2400" dirty="0">
                <a:solidFill>
                  <a:srgbClr val="0070C0"/>
                </a:solidFill>
                <a:latin typeface="Arial Black" pitchFamily="34" charset="0"/>
              </a:rPr>
            </a:br>
            <a:br>
              <a:rPr lang="ru-RU" sz="2400" dirty="0"/>
            </a:br>
            <a:br>
              <a:rPr lang="ru-RU" sz="2400" dirty="0"/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Шумячский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район» Смоленской области – </a:t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Вознова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юлия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викторовна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19432</TotalTime>
  <Words>5372</Words>
  <Application>Microsoft Office PowerPoint</Application>
  <PresentationFormat>Экран (4:3)</PresentationFormat>
  <Paragraphs>945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Решению Шямячского районного Совета депутатов  от 26.12.2022 года             № 75 «О местном бюджете муниципального образования «Шумячский район» Смоленской области на 2023 год и на плановый период 2024 и 2025 годов» (в редакции решения от 31.03.2023 года № 16, от 30.06.2023 года № 36,                              от 31.08.2023 года № 45, от 29.09.2023 года № 56, от 29.09.2023 года № 56, от 22.12.2023 года № 86)  </vt:lpstr>
      <vt:lpstr>Уважаемые жители Шумячского района!</vt:lpstr>
      <vt:lpstr>О районе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РАЙОН» СМОЛЕНСКОЙ ОБЛАСТИ НА 2023 ГОД И НА ПЛАНОВЫЙ ПЕРИОД  2024 и 2025 ГОДОВ </vt:lpstr>
      <vt:lpstr> ОСНОВНЫЕ НАПРАВЛЕНИЯ НАЛОГОВОЙ ПОЛИТИКИ МУНИЦИПАЛЬНОГО ОБРАЗОВАНИЯ «ШУМЯЧСКИЙ РАЙОН» СМОЛЕНСКОЙ ОБЛАСТИ НА 2023 ГОД И ПЛАНОВЫЙ ПЕРИОД 2024 и 2025 ГОДОВ </vt:lpstr>
      <vt:lpstr> ОСНОВНЫЕ НАПРАВЛЕНИЯ НАЛОГОВОЙ ПОЛИТИКИ МУНИЦИПАЛЬНОГО ОБРАЗОВАНИЯ «ШУМЯЧСКИЙ РАЙОН» СМОЛЕНСКОЙ ОБЛАСТИ НА 2023 ГОД И пЛАНОВЫЙ ПЕРИОД 2024 и 2025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местного бюджета муниципального образования «Шумячский район» Смоленской области на 2023 год </vt:lpstr>
      <vt:lpstr>Источники финансирования дефицита местного бюджета муниципального образования «Шумячский район» Смоленской области на пЛАНОВЫЙ период 2024-2025 гг. </vt:lpstr>
      <vt:lpstr>III. ДОХОДЫ МЕСТНОГО БЮДЖЕТА</vt:lpstr>
      <vt:lpstr>Состав Доходов местного бюджета </vt:lpstr>
      <vt:lpstr>Структура доходов местного бюджета На 2023 год </vt:lpstr>
      <vt:lpstr>Структура доходов местного бюджета на 2024 год </vt:lpstr>
      <vt:lpstr>Структура доходов местного бюджета на 2025 год </vt:lpstr>
      <vt:lpstr>Структура налоговых и неналоговых доходов местного бюджета на 2023 год </vt:lpstr>
      <vt:lpstr>Структура налоговых и неналоговых доходов местного бюджета на 2024 год </vt:lpstr>
      <vt:lpstr>Структура налоговых и неналоговых доходов местного бюджета на 2025 год </vt:lpstr>
      <vt:lpstr>Сведения об основных налогоплательщиках в муниципальном образовании «Шумячский район»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2023 год  </vt:lpstr>
      <vt:lpstr>Безвозмездные поступления  на 2024 год  </vt:lpstr>
      <vt:lpstr>Безвозмездные поступления  на 2025 год  </vt:lpstr>
      <vt:lpstr> IV.РАСХОДЫ МЕСТНОГО БЮДЖЕТА </vt:lpstr>
      <vt:lpstr> Муниципальные программы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в 2023 году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 в плановом периоде 2023-2024 гг.</vt:lpstr>
      <vt:lpstr>ДИНАМИКА РАСПРЕДЕЛЕНИЯ БЮДЖЕТНЫХ АССИГНОВАНИЙ В РАЗРЕЗЕ МУНИЦИПАЛЬНЫХ ПРОГРАММ И НЕПРОГРАММНЫХ НАПРАВЛЕНИЙ ДЕЯТЕЛЬНОСТИ В 2023 ГОДУ</vt:lpstr>
      <vt:lpstr>ДИНАМИКА РАСПРЕДЕЛЕНИЯ БЮДЖЕТНЫХ АССИГНОВАНИЙ В РАЗРЕЗЕ МУНИЦИПАЛЬНЫХ ПРОГРАММ И НЕПРОГРАММНЫХ НАПРАВЛЕНИЙ ДЕЯТЕЛЬНОСТИ В 2024 ГОДУ</vt:lpstr>
      <vt:lpstr>ДИНАМИКА РАСПРЕДЕЛЕНИЯ БЮДЖЕТНЫХ АССИГНОВАНИЙ В РАЗРЕЗЕ МУНИЦИПАЛЬНЫХ ПРОГРАММ И НЕПРОГРАММНЫХ НАПРАВЛЕНИЙ ДЕЯТЕЛЬНОСТИ В 2025 ГОДУ</vt:lpstr>
      <vt:lpstr>Расходы бюджета муниципального образования «Шумячский район» Смоленской области по разделам бюджетной классификации на 2023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2024-2025 гг.</vt:lpstr>
      <vt:lpstr>ДИНАМИКА РАСПРЕДЕЛЕНИЯ БЮДЖЕТНЫХ АССИГНОВАНИЙ ПО РАЗДЕЛАМ БЮДЖЕТНОЙ КЛАССИФИКАЦИИ В 2023 ГОДУ</vt:lpstr>
      <vt:lpstr>ДИНАМИКА РАСПРЕДЕЛЕНИЯ БЮДЖЕТНЫХ АССИГНОВАНИЙ ПО РАЗДЕЛАМ БЮДЖЕТНОЙ КЛАССИФИКАЦИИ В 2024 ГОДУ</vt:lpstr>
      <vt:lpstr>ДИНАМИКА РАСПРЕДЕЛЕНИЯ БЮДЖЕТНЫХ АССИГНОВАНИЙ ПО РАЗДЕЛАМ БЮДЖЕТНОЙ КЛАССИФИКАЦИИ В 2025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район» Смоленской области –  Вознова  юлия викторовна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ADMIN</cp:lastModifiedBy>
  <cp:revision>1995</cp:revision>
  <cp:lastPrinted>2023-08-29T14:41:58Z</cp:lastPrinted>
  <dcterms:created xsi:type="dcterms:W3CDTF">2015-12-24T11:55:56Z</dcterms:created>
  <dcterms:modified xsi:type="dcterms:W3CDTF">2024-02-15T09:52:54Z</dcterms:modified>
</cp:coreProperties>
</file>