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326454.5</c:v>
                </c:pt>
                <c:pt idx="3">
                  <c:v>272517.5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333779.09999999998</c:v>
                </c:pt>
                <c:pt idx="3">
                  <c:v>272517.5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-7324.5999999999767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11805.3</c:v>
                </c:pt>
                <c:pt idx="2">
                  <c:v>128823.4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4240.6000000000004</c:v>
                </c:pt>
                <c:pt idx="2">
                  <c:v>133395.20000000001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45838227559819938"/>
                  <c:y val="-0.11094571205771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3-40FC-A90C-B85BD061226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177055.8</c:v>
                </c:pt>
                <c:pt idx="1">
                  <c:v>67194.399999999994</c:v>
                </c:pt>
                <c:pt idx="2">
                  <c:v>33724.199999999997</c:v>
                </c:pt>
                <c:pt idx="3">
                  <c:v>35318.699999999997</c:v>
                </c:pt>
                <c:pt idx="4">
                  <c:v>575.5</c:v>
                </c:pt>
                <c:pt idx="5">
                  <c:v>6349.1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378.9</c:v>
                </c:pt>
                <c:pt idx="12">
                  <c:v>3478.4</c:v>
                </c:pt>
                <c:pt idx="13">
                  <c:v>1198.4000000000001</c:v>
                </c:pt>
                <c:pt idx="14">
                  <c:v>101</c:v>
                </c:pt>
                <c:pt idx="15">
                  <c:v>2041.2</c:v>
                </c:pt>
                <c:pt idx="16">
                  <c:v>6348.6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53.045785956704314</c:v>
                </c:pt>
                <c:pt idx="1">
                  <c:v>20.131392249726769</c:v>
                </c:pt>
                <c:pt idx="2">
                  <c:v>10.103745230379845</c:v>
                </c:pt>
                <c:pt idx="3">
                  <c:v>10.581456244127855</c:v>
                </c:pt>
                <c:pt idx="4">
                  <c:v>0.17241937184821585</c:v>
                </c:pt>
                <c:pt idx="5">
                  <c:v>1.9021856364926277</c:v>
                </c:pt>
                <c:pt idx="6" formatCode="0.000">
                  <c:v>8.9879776810538237E-4</c:v>
                </c:pt>
                <c:pt idx="7" formatCode="0.000">
                  <c:v>1.4979962801756374E-3</c:v>
                </c:pt>
                <c:pt idx="8" formatCode="0.000">
                  <c:v>8.9879776810538237E-4</c:v>
                </c:pt>
                <c:pt idx="9" formatCode="0.000">
                  <c:v>8.9879776810538237E-4</c:v>
                </c:pt>
                <c:pt idx="10" formatCode="0.000">
                  <c:v>2.9959925603512746E-4</c:v>
                </c:pt>
                <c:pt idx="11" formatCode="0.000">
                  <c:v>0.11351815811170979</c:v>
                </c:pt>
                <c:pt idx="12">
                  <c:v>1.0421260521925875</c:v>
                </c:pt>
                <c:pt idx="13">
                  <c:v>0.35903974843249675</c:v>
                </c:pt>
                <c:pt idx="14">
                  <c:v>3.0259524859547873E-2</c:v>
                </c:pt>
                <c:pt idx="15">
                  <c:v>0.61154200141890214</c:v>
                </c:pt>
                <c:pt idx="16">
                  <c:v>1.9020358368646104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142344.29999999999</c:v>
                </c:pt>
                <c:pt idx="1">
                  <c:v>54389.3</c:v>
                </c:pt>
                <c:pt idx="2">
                  <c:v>32787.1</c:v>
                </c:pt>
                <c:pt idx="3">
                  <c:v>23868.7</c:v>
                </c:pt>
                <c:pt idx="4">
                  <c:v>338.4</c:v>
                </c:pt>
                <c:pt idx="5">
                  <c:v>4347.3999999999996</c:v>
                </c:pt>
                <c:pt idx="6">
                  <c:v>2503.6999999999998</c:v>
                </c:pt>
                <c:pt idx="7">
                  <c:v>1116.2</c:v>
                </c:pt>
                <c:pt idx="8">
                  <c:v>7522.6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52.873306621369998</c:v>
                </c:pt>
                <c:pt idx="1">
                  <c:v>20.202720697784734</c:v>
                </c:pt>
                <c:pt idx="2">
                  <c:v>12.178656901087857</c:v>
                </c:pt>
                <c:pt idx="3">
                  <c:v>8.8659475212811056</c:v>
                </c:pt>
                <c:pt idx="4">
                  <c:v>0.12569753028868461</c:v>
                </c:pt>
                <c:pt idx="5">
                  <c:v>1.6148269597429887</c:v>
                </c:pt>
                <c:pt idx="6" formatCode="0">
                  <c:v>0.92999085869911235</c:v>
                </c:pt>
                <c:pt idx="7">
                  <c:v>0.4146086977193551</c:v>
                </c:pt>
                <c:pt idx="8">
                  <c:v>2.7942442120261788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36501201784288201"/>
                  <c:y val="-0.362557137694711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0"/>
                <c:pt idx="0">
                  <c:v>139851.4</c:v>
                </c:pt>
                <c:pt idx="1">
                  <c:v>48041.9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451.7</c:v>
                </c:pt>
                <c:pt idx="5">
                  <c:v>4576.2</c:v>
                </c:pt>
                <c:pt idx="7">
                  <c:v>2615.1999999999998</c:v>
                </c:pt>
                <c:pt idx="8">
                  <c:v>1160.8</c:v>
                </c:pt>
                <c:pt idx="9">
                  <c:v>7522.5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0"/>
                <c:pt idx="0">
                  <c:v>53.656345005501784</c:v>
                </c:pt>
                <c:pt idx="1">
                  <c:v>18.432084062939779</c:v>
                </c:pt>
                <c:pt idx="2">
                  <c:v>12.656516888247058</c:v>
                </c:pt>
                <c:pt idx="3">
                  <c:v>8.9911557119552121</c:v>
                </c:pt>
                <c:pt idx="4">
                  <c:v>0.17330231259025763</c:v>
                </c:pt>
                <c:pt idx="5">
                  <c:v>1.7557362029566901</c:v>
                </c:pt>
                <c:pt idx="7">
                  <c:v>1.0033655255391671</c:v>
                </c:pt>
                <c:pt idx="8">
                  <c:v>0.4453604703448551</c:v>
                </c:pt>
                <c:pt idx="9">
                  <c:v>2.8861338199252002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41536.5</c:v>
                </c:pt>
                <c:pt idx="1">
                  <c:v>7989.1</c:v>
                </c:pt>
                <c:pt idx="2">
                  <c:v>507.1</c:v>
                </c:pt>
                <c:pt idx="3">
                  <c:v>175654.7</c:v>
                </c:pt>
                <c:pt idx="4">
                  <c:v>59794.400000000001</c:v>
                </c:pt>
                <c:pt idx="5">
                  <c:v>20224</c:v>
                </c:pt>
                <c:pt idx="6">
                  <c:v>225</c:v>
                </c:pt>
                <c:pt idx="7">
                  <c:v>1</c:v>
                </c:pt>
                <c:pt idx="8">
                  <c:v>27847.3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12.444308226608557</c:v>
                </c:pt>
                <c:pt idx="1">
                  <c:v>2.3935291334897841</c:v>
                </c:pt>
                <c:pt idx="2" formatCode="0.00">
                  <c:v>0.15192682825257783</c:v>
                </c:pt>
                <c:pt idx="3">
                  <c:v>52.626033205793895</c:v>
                </c:pt>
                <c:pt idx="4">
                  <c:v>17.91436312219669</c:v>
                </c:pt>
                <c:pt idx="5">
                  <c:v>6.0590971693554216</c:v>
                </c:pt>
                <c:pt idx="6">
                  <c:v>6.7409852803845427E-2</c:v>
                </c:pt>
                <c:pt idx="7" formatCode="0.0000">
                  <c:v>2.9959934579486854E-4</c:v>
                </c:pt>
                <c:pt idx="8">
                  <c:v>8.3430328621534411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5477.6</c:v>
                </c:pt>
                <c:pt idx="2">
                  <c:v>138664.70000000001</c:v>
                </c:pt>
                <c:pt idx="3">
                  <c:v>48007.5</c:v>
                </c:pt>
                <c:pt idx="4">
                  <c:v>17141.099999999999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12.128144668104907</c:v>
                </c:pt>
                <c:pt idx="1">
                  <c:v>2.0346366656563317</c:v>
                </c:pt>
                <c:pt idx="2">
                  <c:v>51.506550834715114</c:v>
                </c:pt>
                <c:pt idx="3">
                  <c:v>17.832229393620622</c:v>
                </c:pt>
                <c:pt idx="4">
                  <c:v>6.3670057232513759</c:v>
                </c:pt>
                <c:pt idx="5" formatCode="0.0000">
                  <c:v>3.7144674048056287E-4</c:v>
                </c:pt>
                <c:pt idx="6">
                  <c:v>10.131061267911159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136130.6</c:v>
                </c:pt>
                <c:pt idx="3">
                  <c:v>41660.1</c:v>
                </c:pt>
                <c:pt idx="4">
                  <c:v>17295.599999999999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12.938780584002318</c:v>
                </c:pt>
                <c:pt idx="1">
                  <c:v>1.7557362029566901</c:v>
                </c:pt>
                <c:pt idx="2">
                  <c:v>52.228797419303355</c:v>
                </c:pt>
                <c:pt idx="3">
                  <c:v>15.983599009832611</c:v>
                </c:pt>
                <c:pt idx="4">
                  <c:v>6.635748234748859</c:v>
                </c:pt>
                <c:pt idx="5">
                  <c:v>3.836668421303024E-4</c:v>
                </c:pt>
                <c:pt idx="6">
                  <c:v>10.456954882314031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29833.4</c:v>
                </c:pt>
                <c:pt idx="1">
                  <c:v>296621.09999999998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9.1386089026188966</c:v>
                </c:pt>
                <c:pt idx="1">
                  <c:v>90.861391097381102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240433.2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11.773331337131985</c:v>
                </c:pt>
                <c:pt idx="1">
                  <c:v>88.226668662868008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232856.5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12.834446595603552</c:v>
                </c:pt>
                <c:pt idx="1">
                  <c:v>87.165553404396462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21749.599999999999</c:v>
                </c:pt>
                <c:pt idx="1">
                  <c:v>4137.8999999999996</c:v>
                </c:pt>
                <c:pt idx="2">
                  <c:v>1383.1</c:v>
                </c:pt>
                <c:pt idx="3">
                  <c:v>5.2</c:v>
                </c:pt>
                <c:pt idx="4">
                  <c:v>91.8</c:v>
                </c:pt>
                <c:pt idx="5">
                  <c:v>401.2</c:v>
                </c:pt>
                <c:pt idx="6" formatCode="General">
                  <c:v>1214.5999999999999</c:v>
                </c:pt>
                <c:pt idx="7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72.903524237934676</c:v>
                </c:pt>
                <c:pt idx="1">
                  <c:v>13.870024871452802</c:v>
                </c:pt>
                <c:pt idx="3">
                  <c:v>1.7430128647757212E-2</c:v>
                </c:pt>
                <c:pt idx="4">
                  <c:v>0.30770880958925234</c:v>
                </c:pt>
                <c:pt idx="5">
                  <c:v>1.3448014641308066</c:v>
                </c:pt>
                <c:pt idx="6">
                  <c:v>4.0712758183780595</c:v>
                </c:pt>
                <c:pt idx="7">
                  <c:v>2.8491556443449291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  <c:pt idx="4">
                  <c:v>Возврат остатков субсидий, субвенций и иных межбюджетных трансфертов, имеющихцелевое назначение, прошлых лет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152214</c:v>
                </c:pt>
                <c:pt idx="1">
                  <c:v>14754.5</c:v>
                </c:pt>
                <c:pt idx="2">
                  <c:v>129432.6</c:v>
                </c:pt>
                <c:pt idx="3">
                  <c:v>974.5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36,                              от 31.08.2023 года № 45, от 29.09.2023 года № 56)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77885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88925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0162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7147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85643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22341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326 454,5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272 517,5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267 142,8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296 621,1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240 433,2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232 856,5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404752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2508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11920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40873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177 055,8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67 194,4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33 724,2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35 318,7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378,9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3 478,4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1 198,4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2 041,2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22190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142 344,3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139 851,4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54 389,3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23 868,7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659565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34521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653445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428599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41 536,5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7 989,1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507,1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175 654,7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59 794,4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20 224,0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27 847,3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7730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5 477,6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137 660,8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135 126,7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48 007,5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41 660,1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17 141,1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17 295,6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778966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1072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53298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7255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7 280,2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58151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2 национальных проектов, в плановом периоде 2024 и 2025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9 670,4 тыс. рублей, в 2024 году 9 850,9 тыс. рублей, в 2025 году 11 207,1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39 365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3 280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2 385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20 716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634552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7 052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588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31 873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2 656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16 218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5 615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2 613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2 030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15 978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1 332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43398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152 214,0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14 754,5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11 805,3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4 240,6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129 432,6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128 823,4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133 395,2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67128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19235</TotalTime>
  <Words>5438</Words>
  <Application>Microsoft Office PowerPoint</Application>
  <PresentationFormat>Экран (4:3)</PresentationFormat>
  <Paragraphs>1012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36,                              от 31.08.2023 года № 45, от 29.09.2023 года № 56)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1983</cp:revision>
  <cp:lastPrinted>2023-08-29T14:41:58Z</cp:lastPrinted>
  <dcterms:created xsi:type="dcterms:W3CDTF">2015-12-24T11:55:56Z</dcterms:created>
  <dcterms:modified xsi:type="dcterms:W3CDTF">2023-10-03T11:42:44Z</dcterms:modified>
</cp:coreProperties>
</file>