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omments/comment1.xml" ContentType="application/vnd.openxmlformats-officedocument.presentationml.comments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63" r:id="rId3"/>
    <p:sldId id="266" r:id="rId4"/>
    <p:sldId id="264" r:id="rId5"/>
    <p:sldId id="265" r:id="rId6"/>
    <p:sldId id="267" r:id="rId7"/>
    <p:sldId id="257" r:id="rId8"/>
    <p:sldId id="268" r:id="rId9"/>
    <p:sldId id="269" r:id="rId10"/>
    <p:sldId id="270" r:id="rId11"/>
    <p:sldId id="271" r:id="rId12"/>
    <p:sldId id="272" r:id="rId13"/>
    <p:sldId id="273" r:id="rId14"/>
    <p:sldId id="258" r:id="rId15"/>
    <p:sldId id="262" r:id="rId16"/>
    <p:sldId id="275" r:id="rId17"/>
    <p:sldId id="274" r:id="rId18"/>
    <p:sldId id="259" r:id="rId19"/>
    <p:sldId id="26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2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8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83947266503099"/>
          <c:y val="4.3249361182090745E-2"/>
          <c:w val="0.86016052733496906"/>
          <c:h val="0.928451203834494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323378399285327E-2"/>
                  <c:y val="-4.845076737505356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288 433,9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87-4548-87BA-998C6AD855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#\ ##0.0</c:formatCode>
                <c:ptCount val="1"/>
                <c:pt idx="0">
                  <c:v>276857.2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87-4548-87BA-998C6AD855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0321112969429815"/>
                  <c:y val="-7.642404812163729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298 302,8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87-4548-87BA-998C6AD855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#\ ##0.0</c:formatCode>
                <c:ptCount val="1"/>
                <c:pt idx="0">
                  <c:v>286972.40000000002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87-4548-87BA-998C6AD855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0653594771242004E-2"/>
                  <c:y val="-6.666666666666669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-2 405,3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87-4548-87BA-998C6AD855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#\ ##0.0</c:formatCode>
                <c:ptCount val="1"/>
                <c:pt idx="0">
                  <c:v>5799.2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87-4548-87BA-998C6AD855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1936256"/>
        <c:axId val="91937792"/>
        <c:axId val="0"/>
      </c:bar3DChart>
      <c:catAx>
        <c:axId val="91936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1937792"/>
        <c:crosses val="autoZero"/>
        <c:auto val="1"/>
        <c:lblAlgn val="ctr"/>
        <c:lblOffset val="100"/>
        <c:noMultiLvlLbl val="0"/>
      </c:catAx>
      <c:valAx>
        <c:axId val="91937792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one"/>
        <c:crossAx val="91936256"/>
        <c:crosses val="autoZero"/>
        <c:crossBetween val="between"/>
      </c:valAx>
      <c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c:spPr>
    </c:plotArea>
    <c:legend>
      <c:legendPos val="l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69998234323170461"/>
          <c:w val="0.32155223493686502"/>
          <c:h val="0.199690907359500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77777777777872E-2"/>
          <c:y val="8.5874159899234762E-2"/>
          <c:w val="0.8902777777777775"/>
          <c:h val="0.872875236084906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6.7502351268591429E-2"/>
                  <c:y val="2.1043846533785496E-2"/>
                </c:manualLayout>
              </c:layout>
              <c:tx>
                <c:rich>
                  <a:bodyPr/>
                  <a:lstStyle/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>
                        <a:solidFill>
                          <a:srgbClr val="C00000"/>
                        </a:solidFill>
                      </a:rPr>
                      <a:t>НАЛОГОВЫЕ
И НЕНАЛОГОВЫЕ </a:t>
                    </a:r>
                    <a:r>
                      <a:rPr lang="ru-RU" sz="1700" baseline="0" dirty="0">
                        <a:solidFill>
                          <a:srgbClr val="C00000"/>
                        </a:solidFill>
                      </a:rPr>
                      <a:t> 13 657,6</a:t>
                    </a:r>
                    <a:r>
                      <a:rPr lang="ru-RU" sz="1700" dirty="0">
                        <a:solidFill>
                          <a:srgbClr val="C00000"/>
                        </a:solidFill>
                      </a:rPr>
                      <a:t>
8,2 %</a:t>
                    </a:r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B1-484F-A23A-D74238779E42}"/>
                </c:ext>
              </c:extLst>
            </c:dLbl>
            <c:dLbl>
              <c:idx val="1"/>
              <c:layout>
                <c:manualLayout>
                  <c:x val="0.20152034120734913"/>
                  <c:y val="-0.31236489118344318"/>
                </c:manualLayout>
              </c:layout>
              <c:tx>
                <c:rich>
                  <a:bodyPr/>
                  <a:lstStyle/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>
                        <a:solidFill>
                          <a:srgbClr val="C00000"/>
                        </a:solidFill>
                      </a:rPr>
                      <a:t>БЕЗВОЗМЕЗДНЫЕ ПОСТУПЛЕНИЯ
152 890,4</a:t>
                    </a:r>
                  </a:p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>
                        <a:solidFill>
                          <a:srgbClr val="C00000"/>
                        </a:solidFill>
                      </a:rPr>
                      <a:t>91,8 %</a:t>
                    </a:r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B1-484F-A23A-D74238779E42}"/>
                </c:ext>
              </c:extLst>
            </c:dLbl>
            <c:dLbl>
              <c:idx val="2"/>
              <c:layout>
                <c:manualLayout>
                  <c:x val="0.1978063210848644"/>
                  <c:y val="-0.31625016899059438"/>
                </c:manualLayout>
              </c:layout>
              <c:tx>
                <c:rich>
                  <a:bodyPr/>
                  <a:lstStyle/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>
                        <a:solidFill>
                          <a:srgbClr val="C00000"/>
                        </a:solidFill>
                      </a:rPr>
                      <a:t>БЕЗВОЗМЕЗДНЫЕ ПОСТУПЛЕНИЯ
116 981,9
90,2%</a:t>
                    </a:r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B1-484F-A23A-D74238779E4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#,##0.0</c:formatCode>
                <c:ptCount val="2"/>
                <c:pt idx="0">
                  <c:v>13657.6</c:v>
                </c:pt>
                <c:pt idx="1">
                  <c:v>152890.4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НАЛОГОВЫЕ И НЕНАЛОГОВЫЕ</c:v>
                      </c:pt>
                      <c:pt idx="1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67B1-484F-A23A-D74238779E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>
                    <c:ext uri="{CE6537A1-D6FC-4f65-9D91-7224C49458BB}"/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Лист1!$C$2:$C$3</c15:sqref>
                        </c15:formulaRef>
                      </c:ext>
                    </c:extLst>
                    <c:numCache>
                      <c:formatCode>0.0</c:formatCode>
                      <c:ptCount val="2"/>
                      <c:pt idx="0">
                        <c:v>8.200398683862911</c:v>
                      </c:pt>
                      <c:pt idx="1">
                        <c:v>91.799601316137085</c:v>
                      </c:pt>
                    </c:numCache>
                  </c:numRef>
                </c:val>
                <c:extLst>
                  <c:ext uri="{02D57815-91ED-43cb-92C2-25804820EDAC}">
                    <c15:filteredCategoryTitle>
                      <c15:cat>
                        <c:strRef>
                          <c:extLst>
                            <c:ext uri="{02D57815-91ED-43cb-92C2-25804820EDAC}">
                              <c15:formulaRef>
                                <c15:sqref>Лист1!$A$2:$A$3</c15:sqref>
                              </c15:formulaRef>
                            </c:ext>
                          </c:extLst>
                          <c:strCache>
                            <c:ptCount val="2"/>
                            <c:pt idx="0">
                              <c:v>НАЛОГОВЫЕ И НЕНАЛОГОВЫЕ</c:v>
                            </c:pt>
                            <c:pt idx="1">
                              <c:v>БЕЗВОЗМЕЗДНЫЕ ПОСТУПЛЕНИЯ</c:v>
                            </c:pt>
                          </c:strCache>
                        </c:strRef>
                      </c15:cat>
                    </c15:filteredCategoryTitle>
                  </c:ext>
                  <c:ext xmlns:c16="http://schemas.microsoft.com/office/drawing/2014/chart" uri="{C3380CC4-5D6E-409C-BE32-E72D297353CC}">
                    <c16:uniqueId val="{00000004-67B1-484F-A23A-D74238779E42}"/>
                  </c:ext>
                </c:extLst>
              </c15:ser>
            </c15:filteredPieSeries>
          </c:ext>
        </c:extLst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921388899855941"/>
          <c:y val="0.48476575964493973"/>
          <c:w val="0.52724028992601457"/>
          <c:h val="0.51523416458769256"/>
        </c:manualLayout>
      </c:layout>
      <c:pie3DChart>
        <c:varyColors val="1"/>
        <c:ser>
          <c:idx val="0"/>
          <c:order val="0"/>
          <c:explosion val="37"/>
          <c:dLbls>
            <c:dLbl>
              <c:idx val="0"/>
              <c:tx>
                <c:rich>
                  <a:bodyPr/>
                  <a:lstStyle/>
                  <a:p>
                    <a:fld id="{5D076DE7-3794-432A-A83A-67564E52A60F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3A5DBA5B-D62A-4A87-BE60-9A5050DBF740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45,8%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68A-414F-8C0A-D54336840521}"/>
                </c:ext>
              </c:extLst>
            </c:dLbl>
            <c:dLbl>
              <c:idx val="1"/>
              <c:layout>
                <c:manualLayout>
                  <c:x val="-8.7823272061069869E-3"/>
                  <c:y val="4.4703551457245402E-2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fld id="{41127754-081B-4C7A-9B59-E4425B8DF3DD}" type="CATEGORYNAME">
                      <a:rPr lang="ru-RU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02F00F61-DFF7-4CA0-8D88-E433C2C812AF}" type="VALUE">
                      <a:rPr lang="ru-RU" baseline="0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/>
                      <a:t>
54,2%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3C2-4B48-AFAA-2CCB6CB9878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7872804-97A4-4289-8A1D-EC64322DD61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682,2
65,6%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3C2-4B48-AFAA-2CCB6CB9878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fld id="{D4909597-7888-4862-91D5-4A8227B46AF1}" type="CATEGORYNAME">
                      <a:rPr lang="ru-RU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-7,4
0,0%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3C2-4B48-AFAA-2CCB6CB9878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0693250-63CE-4B64-B71B-D5D59C4AE9CE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110CD9B3-A6FC-4EAF-8BF9-E519E432F357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115,3%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3C2-4B48-AFAA-2CCB6CB9878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D571511-920C-4F26-8181-DBDECD8A6C2B}" type="CATEGORYNAME">
                      <a:rPr lang="ru-RU" dirty="0"/>
                      <a:pPr/>
                      <a:t>[ИМЯ КАТЕГОРИИ]</a:t>
                    </a:fld>
                    <a:r>
                      <a:rPr lang="ru-RU" baseline="0" dirty="0"/>
                      <a:t>
148,4
106,4%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3C2-4B48-AFAA-2CCB6CB9878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C099C25-A2D1-4CCD-859A-F4D90359D29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464,0
53,2%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3C2-4B48-AFAA-2CCB6CB9878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fld id="{A822EF4C-4FDC-4157-927D-59954266E12E}" type="CATEGORYNAME">
                      <a:rPr lang="ru-RU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B3F0CF8B-9B4C-45FD-835B-B039455B5AA6}" type="CELLREF">
                      <a:rPr lang="ru-RU" baseline="0" smtClean="0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[ССЫЛКА НА ЯЧЕЙКУ]</a:t>
                    </a:fld>
                    <a:r>
                      <a:rPr lang="ru-RU" baseline="0" dirty="0"/>
                      <a:t>
</a:t>
                    </a:r>
                    <a:fld id="{40C477A5-B528-46F3-921E-B51F85CCA762}" type="PERCENTAGE">
                      <a:rPr lang="ru-RU" baseline="0" smtClean="0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{B3F0CF8B-9B4C-45FD-835B-B039455B5AA6}</c15:txfldGUID>
                      <c15:f>Лист1!$B$9</c15:f>
                      <c15:dlblFieldTableCache>
                        <c:ptCount val="1"/>
                        <c:pt idx="0">
                          <c:v>5,9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E3C2-4B48-AFAA-2CCB6CB9878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2B89AAB3-8662-4ADE-930A-217639E8E8DD}" type="CATEGORYNAME">
                      <a:rPr lang="ru-RU" sz="800" dirty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8DD0189B-BA02-4836-A1CE-EE420EE7E477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
92,5%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3C2-4B48-AFAA-2CCB6CB9878D}"/>
                </c:ext>
              </c:extLst>
            </c:dLbl>
            <c:dLbl>
              <c:idx val="9"/>
              <c:tx>
                <c:rich>
                  <a:bodyPr anchorCtr="0"/>
                  <a:lstStyle/>
                  <a:p>
                    <a:pPr lvl="1" algn="ctr" rtl="0">
                      <a:defRPr sz="1000" b="1" i="0" u="none" strike="noStrike" kern="1200" baseline="0">
                        <a:solidFill>
                          <a:srgbClr val="C17529">
                            <a:lumMod val="50000"/>
                          </a:srgb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1ECB244D-84FC-40C6-8ED4-661F7B106462}" type="CATEGORYNAME">
                      <a:rPr lang="ru-RU"/>
                      <a:pPr lvl="1" algn="ctr" rtl="0">
                        <a:defRPr sz="1000" b="1" i="0" u="none" strike="noStrike" kern="1200" baseline="0">
                          <a:solidFill>
                            <a:srgbClr val="C17529">
                              <a:lumMod val="50000"/>
                            </a:srgbClr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34,1 </a:t>
                    </a:r>
                  </a:p>
                  <a:p>
                    <a:pPr lvl="1" algn="ctr" rtl="0">
                      <a:defRPr sz="1000" b="1" i="0" u="none" strike="noStrike" kern="1200" baseline="0">
                        <a:solidFill>
                          <a:srgbClr val="C17529">
                            <a:lumMod val="50000"/>
                          </a:srgb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/>
                      <a:t>97,4%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E3C2-4B48-AFAA-2CCB6CB9878D}"/>
                </c:ext>
              </c:extLst>
            </c:dLbl>
            <c:dLbl>
              <c:idx val="10"/>
              <c:layout>
                <c:manualLayout>
                  <c:x val="0.49916994219846705"/>
                  <c:y val="-0.18036829241195423"/>
                </c:manualLayout>
              </c:layout>
              <c:tx>
                <c:rich>
                  <a:bodyPr/>
                  <a:lstStyle/>
                  <a:p>
                    <a:fld id="{25930CBC-4429-4C80-8508-79CE9961DB05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80AA1C1E-7F34-4A5F-A221-33C65FF453B3}" type="CELLREF">
                      <a:rPr lang="ru-RU" baseline="0" smtClean="0"/>
                      <a:pPr/>
                      <a:t>[ССЫЛКА НА ЯЧЕЙКУ]</a:t>
                    </a:fld>
                    <a:r>
                      <a:rPr lang="ru-RU" baseline="0" dirty="0"/>
                      <a:t>
68,2%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{80AA1C1E-7F34-4A5F-A221-33C65FF453B3}</c15:txfldGUID>
                      <c15:f>Лист1!$B$12</c15:f>
                      <c15:dlblFieldTableCache>
                        <c:ptCount val="1"/>
                        <c:pt idx="0">
                          <c:v>22,0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B697-4B4A-9677-AC28FBCE03DA}"/>
                </c:ext>
              </c:extLst>
            </c:dLbl>
            <c:dLbl>
              <c:idx val="11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C2-4B48-AFAA-2CCB6CB9878D}"/>
                </c:ext>
              </c:extLst>
            </c:dLbl>
            <c:dLbl>
              <c:idx val="12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3C2-4B48-AFAA-2CCB6CB9878D}"/>
                </c:ext>
              </c:extLst>
            </c:dLbl>
            <c:dLbl>
              <c:idx val="13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26-4C7D-B977-B97F1FF84C3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4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налог на вмененный доход для отдельных видов деятельности</c:v>
                </c:pt>
                <c:pt idx="4">
                  <c:v>Единый сельскохозяйственный налог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 по делам, рассматриваемым в судах общей юрисдикции, мировыми судьями</c:v>
                </c:pt>
                <c:pt idx="7">
                  <c:v>Налог с продаж</c:v>
                </c:pt>
                <c:pt idx="8">
                  <c:v>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c:v>
                </c:pt>
                <c:pt idx="9">
                  <c:v>Доходы от сдачи в аренду имущества, находящегося в оперативном управлении органов управления муниципальных районов и созданных ими учреждений (за исключением имущества муниципальных бюджетных и автономных учреждений)</c:v>
                </c:pt>
                <c:pt idx="10">
                  <c:v>Платежи при пользовании природными ресурсами</c:v>
                </c:pt>
                <c:pt idx="11">
                  <c:v>Доходы от продажи материальных и нематериальных активов</c:v>
                </c:pt>
                <c:pt idx="12">
                  <c:v>Штрафы, санкции, возмещение ущерба</c:v>
                </c:pt>
                <c:pt idx="13">
                  <c:v>Прочие неналоговые доходы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9021.7000000000007</c:v>
                </c:pt>
                <c:pt idx="1">
                  <c:v>2124.4</c:v>
                </c:pt>
                <c:pt idx="2">
                  <c:v>682.2</c:v>
                </c:pt>
                <c:pt idx="3">
                  <c:v>-7.4</c:v>
                </c:pt>
                <c:pt idx="4">
                  <c:v>80.7</c:v>
                </c:pt>
                <c:pt idx="5">
                  <c:v>148.4</c:v>
                </c:pt>
                <c:pt idx="6">
                  <c:v>464</c:v>
                </c:pt>
                <c:pt idx="7">
                  <c:v>5.9</c:v>
                </c:pt>
                <c:pt idx="8">
                  <c:v>661.4</c:v>
                </c:pt>
                <c:pt idx="9">
                  <c:v>34.1</c:v>
                </c:pt>
                <c:pt idx="10">
                  <c:v>22</c:v>
                </c:pt>
                <c:pt idx="11">
                  <c:v>324.8</c:v>
                </c:pt>
                <c:pt idx="12">
                  <c:v>89.2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3C2-4B48-AFAA-2CCB6CB9878D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4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налог на вмененный доход для отдельных видов деятельности</c:v>
                </c:pt>
                <c:pt idx="4">
                  <c:v>Единый сельскохозяйственный налог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 по делам, рассматриваемым в судах общей юрисдикции, мировыми судьями</c:v>
                </c:pt>
                <c:pt idx="7">
                  <c:v>Налог с продаж</c:v>
                </c:pt>
                <c:pt idx="8">
                  <c:v>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c:v>
                </c:pt>
                <c:pt idx="9">
                  <c:v>Доходы от сдачи в аренду имущества, находящегося в оперативном управлении органов управления муниципальных районов и созданных ими учреждений (за исключением имущества муниципальных бюджетных и автономных учреждений)</c:v>
                </c:pt>
                <c:pt idx="10">
                  <c:v>Платежи при пользовании природными ресурсами</c:v>
                </c:pt>
                <c:pt idx="11">
                  <c:v>Доходы от продажи материальных и нематериальных активов</c:v>
                </c:pt>
                <c:pt idx="12">
                  <c:v>Штрафы, санкции, возмещение ущерба</c:v>
                </c:pt>
                <c:pt idx="13">
                  <c:v>Прочие неналоговые доходы</c:v>
                </c:pt>
              </c:strCache>
            </c:strRef>
          </c:cat>
          <c:val>
            <c:numRef>
              <c:f>Лист1!$C$2:$C$14</c:f>
              <c:numCache>
                <c:formatCode>0.0</c:formatCode>
                <c:ptCount val="13"/>
                <c:pt idx="0">
                  <c:v>145.27229396798816</c:v>
                </c:pt>
                <c:pt idx="1">
                  <c:v>34.208238059965865</c:v>
                </c:pt>
                <c:pt idx="2">
                  <c:v>10.985153457215549</c:v>
                </c:pt>
                <c:pt idx="3">
                  <c:v>-0.11915880325915432</c:v>
                </c:pt>
                <c:pt idx="4">
                  <c:v>1.2994750571640206</c:v>
                </c:pt>
                <c:pt idx="5">
                  <c:v>2.3896170815754729</c:v>
                </c:pt>
                <c:pt idx="6">
                  <c:v>7.4715790151685928</c:v>
                </c:pt>
                <c:pt idx="7">
                  <c:v>9.5004991787704107E-2</c:v>
                </c:pt>
                <c:pt idx="8">
                  <c:v>10.650220604811439</c:v>
                </c:pt>
                <c:pt idx="9">
                  <c:v>0.54909664745096776</c:v>
                </c:pt>
                <c:pt idx="10">
                  <c:v>0.35425590158126952</c:v>
                </c:pt>
                <c:pt idx="11">
                  <c:v>5.2301053106180166</c:v>
                </c:pt>
                <c:pt idx="12">
                  <c:v>1.4363466555022384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3C2-4B48-AFAA-2CCB6CB9878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000">
          <a:solidFill>
            <a:schemeClr val="accent2">
              <a:lumMod val="50000"/>
            </a:schemeClr>
          </a:solidFill>
          <a:effectLst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06185001259479"/>
          <c:y val="7.8533481849781386E-2"/>
          <c:w val="0.51415803015581762"/>
          <c:h val="0.824608953983479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explosion val="25"/>
          <c:dPt>
            <c:idx val="0"/>
            <c:bubble3D val="0"/>
            <c:explosion val="46"/>
            <c:extLst>
              <c:ext xmlns:c16="http://schemas.microsoft.com/office/drawing/2014/chart" uri="{C3380CC4-5D6E-409C-BE32-E72D297353CC}">
                <c16:uniqueId val="{00000000-B67C-4A87-86DC-C80809381399}"/>
              </c:ext>
            </c:extLst>
          </c:dPt>
          <c:dPt>
            <c:idx val="2"/>
            <c:bubble3D val="0"/>
            <c:explosion val="62"/>
            <c:extLst>
              <c:ext xmlns:c16="http://schemas.microsoft.com/office/drawing/2014/chart" uri="{C3380CC4-5D6E-409C-BE32-E72D297353CC}">
                <c16:uniqueId val="{00000001-B67C-4A87-86DC-C80809381399}"/>
              </c:ext>
            </c:extLst>
          </c:dPt>
          <c:dLbls>
            <c:dLbl>
              <c:idx val="0"/>
              <c:layout>
                <c:manualLayout>
                  <c:x val="0.18457899258699753"/>
                  <c:y val="-0.1324971828527017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CEAAD05-A648-4757-BBFA-A0B229DF1CBC}" type="CATEGORYNAME">
                      <a:rPr lang="ru-RU"/>
                      <a:pPr>
                        <a:defRPr sz="12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6E84298C-57FB-44C3-A5B2-464B24BC90A5}" type="VALUE">
                      <a:rPr lang="ru-RU" baseline="0"/>
                      <a:pPr>
                        <a:defRPr sz="12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[ЗНАЧЕНИЕ]</a:t>
                    </a:fld>
                    <a:r>
                      <a:rPr lang="ru-RU" baseline="0" dirty="0"/>
                      <a:t>
50,0%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67C-4A87-86DC-C80809381399}"/>
                </c:ext>
              </c:extLst>
            </c:dLbl>
            <c:dLbl>
              <c:idx val="1"/>
              <c:layout>
                <c:manualLayout>
                  <c:x val="0.20113657832235768"/>
                  <c:y val="0.1618014665037219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CE82F845-0A6B-42F6-8554-6B2FE0711E3B}" type="CATEGORYNAME">
                      <a:rPr lang="ru-RU"/>
                      <a:pPr>
                        <a:defRPr sz="1200" b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E18A111A-B83F-4DF1-B289-8E26157D8691}" type="VALUE">
                      <a:rPr lang="ru-RU" baseline="0"/>
                      <a:pPr>
                        <a:defRPr sz="1200" b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[ЗНАЧЕНИЕ]</a:t>
                    </a:fld>
                    <a:r>
                      <a:rPr lang="ru-RU" baseline="0" dirty="0"/>
                      <a:t>
162,7%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67C-4A87-86DC-C80809381399}"/>
                </c:ext>
              </c:extLst>
            </c:dLbl>
            <c:dLbl>
              <c:idx val="2"/>
              <c:layout>
                <c:manualLayout>
                  <c:x val="-9.0550555075750702E-2"/>
                  <c:y val="0.28365066219193541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515693B2-3037-43E5-89CB-A4E2AD6AE0A9}" type="CATEGORYNAME">
                      <a:rPr lang="ru-RU"/>
                      <a:pPr>
                        <a:defRPr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494B0455-38EF-4683-B25D-A5C1C6F479A7}" type="VALUE">
                      <a:rPr lang="ru-RU" baseline="0"/>
                      <a:pPr>
                        <a:defRPr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[ЗНАЧЕНИЕ]</a:t>
                    </a:fld>
                    <a:r>
                      <a:rPr lang="ru-RU" baseline="0" dirty="0"/>
                      <a:t>
62,8%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67C-4A87-86DC-C80809381399}"/>
                </c:ext>
              </c:extLst>
            </c:dLbl>
            <c:dLbl>
              <c:idx val="3"/>
              <c:layout>
                <c:manualLayout>
                  <c:x val="-0.30002618589728075"/>
                  <c:y val="-7.7012186236161351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7C-4A87-86DC-C80809381399}"/>
                </c:ext>
              </c:extLst>
            </c:dLbl>
            <c:dLbl>
              <c:idx val="4"/>
              <c:layout>
                <c:manualLayout>
                  <c:x val="-0.12149011586107002"/>
                  <c:y val="-0.20614592606593496"/>
                </c:manualLayout>
              </c:layout>
              <c:tx>
                <c:rich>
                  <a:bodyPr/>
                  <a:lstStyle/>
                  <a:p>
                    <a:fld id="{0697D5BF-66D2-4E44-9B10-FFC238AE6EC1}" type="CATEGORYNAME">
                      <a:rPr lang="ru-RU" dirty="0"/>
                      <a:pPr/>
                      <a:t>[ИМЯ КАТЕГОРИИ]</a:t>
                    </a:fld>
                    <a:r>
                      <a:rPr lang="ru-RU" baseline="0" dirty="0"/>
                      <a:t>
158,6</a:t>
                    </a:r>
                  </a:p>
                  <a:p>
                    <a:r>
                      <a:rPr lang="ru-RU" baseline="0" dirty="0"/>
                      <a:t>100%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67C-4A87-86DC-C8080938139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 бюджетам бюджетной системы Российской Федерации</c:v>
                </c:pt>
                <c:pt idx="1">
                  <c:v>Субсидии бюджетам бюджетной системы РФ (межбюджетные субсидии)</c:v>
                </c:pt>
                <c:pt idx="2">
                  <c:v>Субвенции бюджетам бюджетной системы Российской Федерации</c:v>
                </c:pt>
                <c:pt idx="3">
                  <c:v>Возврат остатков субсидий, субвенций и иных межбюджетных трансфертов, имеющих целевое назначение, прошлых лет</c:v>
                </c:pt>
                <c:pt idx="4">
                  <c:v>Иные межбюджетные трансферты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68268.600000000006</c:v>
                </c:pt>
                <c:pt idx="1">
                  <c:v>10237.6</c:v>
                </c:pt>
                <c:pt idx="2">
                  <c:v>74432.3</c:v>
                </c:pt>
                <c:pt idx="3">
                  <c:v>-206.7</c:v>
                </c:pt>
                <c:pt idx="4">
                  <c:v>158.6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7C-4A87-86DC-C808093813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Дотации бюджетам бюджетной системы Российской Федерации</c:v>
                </c:pt>
                <c:pt idx="1">
                  <c:v>Субсидии бюджетам бюджетной системы РФ (межбюджетные субсидии)</c:v>
                </c:pt>
                <c:pt idx="2">
                  <c:v>Субвенции бюджетам бюджетной системы Российской Федерации</c:v>
                </c:pt>
                <c:pt idx="3">
                  <c:v>Возврат остатков субсидий, субвенций и иных межбюджетных трансфертов, имеющих целевое назначение, прошлых лет</c:v>
                </c:pt>
                <c:pt idx="4">
                  <c:v>Иные межбюджетные трансферты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44.651985997812815</c:v>
                </c:pt>
                <c:pt idx="1">
                  <c:v>6.6960384693872221</c:v>
                </c:pt>
                <c:pt idx="2">
                  <c:v>48.683435977667664</c:v>
                </c:pt>
                <c:pt idx="3">
                  <c:v>-0.13519488470172097</c:v>
                </c:pt>
                <c:pt idx="4">
                  <c:v>0.1037344398340249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7C-4A87-86DC-C808093813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25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09T11:14:16.956" idx="1">
    <p:pos x="5472" y="845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0.89256</cdr:x>
      <cdr:y>0.03846</cdr:y>
    </cdr:from>
    <cdr:to>
      <cdr:x>0.97897</cdr:x>
      <cdr:y>0.08865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76864" y="216024"/>
          <a:ext cx="752887" cy="281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тыс. рублей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378EB-9702-4D6C-B477-C4178050C375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F5745-353E-4209-8C2D-8A66D73AD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5745-353E-4209-8C2D-8A66D73AD2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5745-353E-4209-8C2D-8A66D73AD2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5C14D2-F44A-4A50-812E-7604973D8BC6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humjachiRS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4932040" y="4005064"/>
            <a:ext cx="4036481" cy="2852936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194421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БЮДЖЕТ ДЛЯ ГРАЖДАН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852936"/>
            <a:ext cx="7120880" cy="196024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59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к решению об исполнении местного бюджета муниципального образования «</a:t>
            </a:r>
            <a:r>
              <a:rPr lang="ru-RU" sz="5900" b="1" i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Шумячский</a:t>
            </a:r>
            <a:r>
              <a:rPr lang="ru-RU" sz="59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 район» Смоленской области </a:t>
            </a:r>
          </a:p>
          <a:p>
            <a:pPr algn="ctr"/>
            <a:r>
              <a:rPr lang="ru-RU" sz="59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за 1 полугодие 2022 года</a:t>
            </a:r>
          </a:p>
          <a:p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8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БЕЗВОЗМЕЗДНЫЕ ПОСТУПЛЕНИЯ ЗА 1 полугодие 2022 ГОДА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044774"/>
              </p:ext>
            </p:extLst>
          </p:nvPr>
        </p:nvGraphicFramePr>
        <p:xfrm>
          <a:off x="233787" y="1058094"/>
          <a:ext cx="867642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8100392" y="836712"/>
            <a:ext cx="827554" cy="3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800200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МЕЖБЮДЖЕТНЫЕ ТРАНСФЕРТЫ</a:t>
            </a:r>
            <a:br>
              <a:rPr lang="ru-RU" sz="3600" b="1" i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</a:br>
            <a:endParaRPr lang="ru-RU" sz="3600" b="1" cap="none" dirty="0">
              <a:ln w="1905"/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119219"/>
              </p:ext>
            </p:extLst>
          </p:nvPr>
        </p:nvGraphicFramePr>
        <p:xfrm>
          <a:off x="107504" y="2564903"/>
          <a:ext cx="8964488" cy="368707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005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8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НАИМЕНОВАНИЕ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ПОКАЗАТЕЛЯ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 НА 01.07.2022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ГОД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тыс.руб.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209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Дотации бюджетам бюджетной системы Российской Федерации 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68268,6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Субсидии</a:t>
                      </a:r>
                      <a:r>
                        <a:rPr lang="ru-RU" sz="1600" b="1" i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10237,6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008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Субвенции бюджетам бюджетной системы  Российской Федерации 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74432,3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936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Иные межбюджетные трансферты 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158,6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838"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-206,7</a:t>
                      </a: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7"/>
            <a:ext cx="8496943" cy="1944216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МЕЖБЮДЖЕТНЫЕ ТРАНСФЕРТЫ БЮДЖЕТАМ БЮДЖЕТНОЙ СИСТЕМЫ</a:t>
            </a:r>
            <a:br>
              <a:rPr lang="ru-RU" b="1" i="1" dirty="0">
                <a:ln>
                  <a:solidFill>
                    <a:srgbClr val="FFC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</a:b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22721"/>
              </p:ext>
            </p:extLst>
          </p:nvPr>
        </p:nvGraphicFramePr>
        <p:xfrm>
          <a:off x="190524" y="2286000"/>
          <a:ext cx="8910263" cy="186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5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2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 </a:t>
                      </a:r>
                    </a:p>
                    <a:p>
                      <a:pPr algn="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3960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Прочие межбюджетные трансферты общего характера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 descr="investment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423611"/>
            <a:ext cx="4029334" cy="243438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740892"/>
              </p:ext>
            </p:extLst>
          </p:nvPr>
        </p:nvGraphicFramePr>
        <p:xfrm>
          <a:off x="179512" y="2094066"/>
          <a:ext cx="8910263" cy="1681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645">
                  <a:extLst>
                    <a:ext uri="{9D8B030D-6E8A-4147-A177-3AD203B41FA5}">
                      <a16:colId xmlns:a16="http://schemas.microsoft.com/office/drawing/2014/main" val="1883821936"/>
                    </a:ext>
                  </a:extLst>
                </a:gridCol>
                <a:gridCol w="2885618">
                  <a:extLst>
                    <a:ext uri="{9D8B030D-6E8A-4147-A177-3AD203B41FA5}">
                      <a16:colId xmlns:a16="http://schemas.microsoft.com/office/drawing/2014/main" val="3552596927"/>
                    </a:ext>
                  </a:extLst>
                </a:gridCol>
              </a:tblGrid>
              <a:tr h="7668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 </a:t>
                      </a:r>
                    </a:p>
                    <a:p>
                      <a:pPr algn="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721525"/>
                  </a:ext>
                </a:extLst>
              </a:tr>
              <a:tr h="529281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Дотации на выравнивание бюджетной обеспеченности бюджетам субъектов</a:t>
                      </a:r>
                      <a:r>
                        <a:rPr lang="ru-RU" b="1" i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Российской Федерации и муниципальных образований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25 595,4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4525149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836613"/>
            <a:ext cx="9144000" cy="1477962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ИНФОРМАЦИЯ ОБ ОБЪЕМЕ ДОХОДОВ МЕСТНОГО БЮДЖЕТА МУНИЦИПАЛЬНОГО ОБРАЗОВАНИЯ «ШУМЯЧСКИЙ РАЙОН» СМОЛЕНСКОЙ ОБЛАСТИ В РАСЧЕТЕ НА ДУШУ НАСЕЛЕНИЯ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135380"/>
              </p:ext>
            </p:extLst>
          </p:nvPr>
        </p:nvGraphicFramePr>
        <p:xfrm>
          <a:off x="179512" y="2708920"/>
          <a:ext cx="8784976" cy="295233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087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0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ЗА</a:t>
                      </a:r>
                      <a:r>
                        <a:rPr lang="ru-RU" sz="16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1 полугодие 2022 год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Итого доходов, тыс.руб.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166 548,0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Налоговые и</a:t>
                      </a:r>
                      <a:r>
                        <a:rPr lang="ru-RU" sz="1600" b="1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неналоговые доходы, тыс.руб.</a:t>
                      </a:r>
                      <a:endParaRPr lang="ru-RU" sz="1600" b="1" i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13 657,6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Безвозмездные поступления, тыс.руб.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152 890,4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Численность населения, среднегодовая чел.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8 749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на душу населения, тыс.руб.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19,0</a:t>
                      </a: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36207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9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РАСХОДЫ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441837"/>
              </p:ext>
            </p:extLst>
          </p:nvPr>
        </p:nvGraphicFramePr>
        <p:xfrm>
          <a:off x="251520" y="1988840"/>
          <a:ext cx="8640959" cy="4198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1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9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0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ПЛАН НА 2022 год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ИСПОЛНЕНО НА 01.07.2022 Г.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928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ОБЩЕГОСУДАРСТВЕННЫЕ ВОПРОСЫ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35 921,3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15 967,4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44,5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60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НАЦИОНАЛЬНАЯ ЭКОНОМИКА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9 833,0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1 021,9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10,4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784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ЖИЛИЩНО-КОММУНАЛЬНОЕ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1 008,5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50,0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5,0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155 974,3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76 269,6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49,0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448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КУЛЬТУРА, КИНЕМАТОГРАФИЯ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46 693,4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22 368,8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47,9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496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СОЦИАЛЬНАЯ ПОЛИТИКА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23 761,8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11 310,8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47,6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28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ФИЗИЧЕСКАЯ КУЛЬТУРА И СПОРТ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140,0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87,6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62,6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984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ОБСЛУЖИВАНИЕ </a:t>
                      </a:r>
                      <a:r>
                        <a:rPr lang="ru-RU" sz="1500" b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ГОСУДАРСТВЕННОГО (МУНИЦИПАЛЬНОГО) </a:t>
                      </a:r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ДОЛГА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МЕЖБЮДЖЕТНЫЕ ТРАНСФЕРТЫ</a:t>
                      </a:r>
                      <a:r>
                        <a:rPr lang="ru-RU" sz="1500" b="1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 ОБЩЕГО ХАРАКТЕРА БЮДЖЕТАМ БЮДЖЕТНОЙ СИСТЕМЫ РФ</a:t>
                      </a:r>
                      <a:endParaRPr lang="ru-RU" sz="15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24 969,5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12 485,0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50,0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83360" y="148478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 РАЗДЕЛАМ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4463"/>
            <a:ext cx="5651500" cy="692150"/>
          </a:xfrm>
        </p:spPr>
        <p:txBody>
          <a:bodyPr>
            <a:noAutofit/>
          </a:bodyPr>
          <a:lstStyle/>
          <a:p>
            <a:pPr algn="ctr"/>
            <a:r>
              <a:rPr lang="ru-RU" sz="54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475189"/>
              </p:ext>
            </p:extLst>
          </p:nvPr>
        </p:nvGraphicFramePr>
        <p:xfrm>
          <a:off x="251520" y="870586"/>
          <a:ext cx="8640961" cy="589030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758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3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01.07.2022 </a:t>
                      </a:r>
                      <a:r>
                        <a:rPr lang="ru-RU" sz="10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0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и молодежной политики в муниципальном образовании «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159 560,0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77 567,0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культуры и спорта в муниципальном образовании «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53 471,9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25 963,1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 муниципального образования «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30 157,3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14 808,5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«Создание условий для эффективного управления муниципальным образованием «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31 549,5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13 720,8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«Обеспечение жильем молодых семей» муниципального образования «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767,3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767,3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«Капитальный ремонт и ремонт автомобильных дорог общего пользования муниципального образования «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8 028,0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099">
                <a:tc>
                  <a:txBody>
                    <a:bodyPr/>
                    <a:lstStyle/>
                    <a:p>
                      <a:pPr algn="just"/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«Создание условий для обеспечения безопасности</a:t>
                      </a:r>
                      <a:r>
                        <a:rPr lang="ru-RU" sz="1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жизнедеятельности населения муниципального образования «</a:t>
                      </a:r>
                      <a:r>
                        <a:rPr lang="ru-RU" sz="1000" b="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680554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 «Гражданско-патриотическое воспитание граждан на территории муниципального образования «</a:t>
                      </a:r>
                      <a:r>
                        <a:rPr lang="ru-RU" sz="1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 «Повышение значений доступности для инвалидов объектов и услуг в </a:t>
                      </a:r>
                      <a:r>
                        <a:rPr lang="ru-RU" sz="1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районе</a:t>
                      </a:r>
                      <a:r>
                        <a:rPr lang="ru-RU" sz="1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добровольчества (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6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</a:t>
                      </a:r>
                      <a:r>
                        <a:rPr lang="ru-RU" sz="1000" b="0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683,5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ПО ПРОГРАММАМ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284 232,6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133 241,4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80865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27984" y="285811"/>
            <a:ext cx="471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 МУНИЦИПАЛЬНЫМ ПРОГРАММАМ и НЕПРОГРАММНЫМ НАПРАВЛЕНИЯМ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 МУНИЦИПАЛЬНЫМ ПРОГРАММАМ и НЕПРОГРАММНЫМ НАПРАВЛЕНИЯМ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88640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269903"/>
              </p:ext>
            </p:extLst>
          </p:nvPr>
        </p:nvGraphicFramePr>
        <p:xfrm>
          <a:off x="323528" y="1187366"/>
          <a:ext cx="8352928" cy="2816221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095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40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01.07.2022 </a:t>
                      </a:r>
                      <a:r>
                        <a:rPr lang="ru-RU" sz="11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1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789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 НАПРАВЛЕНИЯ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14 070,2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6 319,7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033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</a:t>
                      </a:r>
                      <a:r>
                        <a:rPr lang="ru-RU" sz="11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законодательного и исполнительного органов власти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2 612,3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1 140,2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</a:t>
                      </a:r>
                      <a:r>
                        <a:rPr lang="ru-RU" sz="11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1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1 090,7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351,6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789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r>
                        <a:rPr lang="ru-RU" sz="11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расходы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693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Резервный фонд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513,6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693">
                <a:tc>
                  <a:txBody>
                    <a:bodyPr/>
                    <a:lstStyle/>
                    <a:p>
                      <a:r>
                        <a:rPr lang="ru-RU" sz="11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 власти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9 792,6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4 677,4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31935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user_person_people_6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556792"/>
            <a:ext cx="1473620" cy="1473620"/>
          </a:xfrm>
          <a:prstGeom prst="rect">
            <a:avLst/>
          </a:prstGeom>
        </p:spPr>
      </p:pic>
      <p:pic>
        <p:nvPicPr>
          <p:cNvPr id="6" name="Рисунок 5" descr="customer_person_people_woman_you_16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05064"/>
            <a:ext cx="720080" cy="720080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79512" y="332656"/>
            <a:ext cx="8784976" cy="40011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РАСХОДЫ В РАСЧЕТЕ НА ДУШУ НАСЕЛЕНИЯ ЗА 1 полугодие 2022 год</a:t>
            </a:r>
          </a:p>
        </p:txBody>
      </p:sp>
      <p:pic>
        <p:nvPicPr>
          <p:cNvPr id="5" name="Рисунок 4" descr="bootloader_users_person_people_60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933056"/>
            <a:ext cx="1008112" cy="1008112"/>
          </a:xfrm>
          <a:prstGeom prst="rect">
            <a:avLst/>
          </a:prstGeom>
        </p:spPr>
      </p:pic>
      <p:pic>
        <p:nvPicPr>
          <p:cNvPr id="7" name="Рисунок 6" descr="customer_person_people_man_user_client_162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563888" y="4149080"/>
            <a:ext cx="792088" cy="792088"/>
          </a:xfrm>
          <a:prstGeom prst="rect">
            <a:avLst/>
          </a:prstGeom>
        </p:spPr>
      </p:pic>
      <p:pic>
        <p:nvPicPr>
          <p:cNvPr id="9" name="Рисунок 8" descr="law_2214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1196752"/>
            <a:ext cx="1656184" cy="1728192"/>
          </a:xfrm>
          <a:prstGeom prst="rect">
            <a:avLst/>
          </a:prstGeom>
        </p:spPr>
      </p:pic>
      <p:pic>
        <p:nvPicPr>
          <p:cNvPr id="10" name="Рисунок 9" descr="research_books_2212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077072"/>
            <a:ext cx="1368152" cy="1368152"/>
          </a:xfrm>
          <a:prstGeom prst="rect">
            <a:avLst/>
          </a:prstGeom>
        </p:spPr>
      </p:pic>
      <p:pic>
        <p:nvPicPr>
          <p:cNvPr id="11" name="Рисунок 10" descr="movies_movie_oscar_themedia_173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3648" y="1556792"/>
            <a:ext cx="1152128" cy="1152128"/>
          </a:xfrm>
          <a:prstGeom prst="rect">
            <a:avLst/>
          </a:prstGeom>
        </p:spPr>
      </p:pic>
      <p:pic>
        <p:nvPicPr>
          <p:cNvPr id="12" name="Рисунок 11" descr="musician_person_people_man_166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59632" y="4293096"/>
            <a:ext cx="1080120" cy="1080120"/>
          </a:xfrm>
          <a:prstGeom prst="rect">
            <a:avLst/>
          </a:prstGeom>
        </p:spPr>
      </p:pic>
      <p:pic>
        <p:nvPicPr>
          <p:cNvPr id="13" name="Рисунок 12" descr="1_-_Home_256x256_3538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4248" y="1412776"/>
            <a:ext cx="1656184" cy="1656184"/>
          </a:xfrm>
          <a:prstGeom prst="rect">
            <a:avLst/>
          </a:prstGeom>
        </p:spPr>
      </p:pic>
      <p:pic>
        <p:nvPicPr>
          <p:cNvPr id="14" name="Рисунок 13" descr="engineer_person_man_283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16216" y="4653136"/>
            <a:ext cx="1008112" cy="1008112"/>
          </a:xfrm>
          <a:prstGeom prst="rect">
            <a:avLst/>
          </a:prstGeom>
        </p:spPr>
      </p:pic>
      <p:pic>
        <p:nvPicPr>
          <p:cNvPr id="18" name="Рисунок 17" descr="teacher_man_avatar_person_283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40152" y="4941168"/>
            <a:ext cx="1080120" cy="1080120"/>
          </a:xfrm>
          <a:prstGeom prst="rect">
            <a:avLst/>
          </a:prstGeom>
        </p:spPr>
      </p:pic>
      <p:pic>
        <p:nvPicPr>
          <p:cNvPr id="19" name="Рисунок 18" descr="user_person_customer_man_153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64288" y="4797152"/>
            <a:ext cx="936104" cy="936104"/>
          </a:xfrm>
          <a:prstGeom prst="rect">
            <a:avLst/>
          </a:prstGeom>
        </p:spPr>
      </p:pic>
      <p:pic>
        <p:nvPicPr>
          <p:cNvPr id="20" name="Рисунок 19" descr="person_user_customer_female_people_169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76256" y="5085184"/>
            <a:ext cx="1080120" cy="10801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35896" y="3356992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04248" y="2996953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 на жилищно-коммунальное хозяйство приходится на одного гражданина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120" y="6093296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на социальную политику приходится на одного гражданина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9552" y="5373216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на образование  приходится на одного гражданина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3568" y="2636912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на культуру,  кинематографию приходится на одного гражданина</a:t>
            </a:r>
          </a:p>
        </p:txBody>
      </p:sp>
      <p:sp>
        <p:nvSpPr>
          <p:cNvPr id="26" name="Стрелка вправо 25"/>
          <p:cNvSpPr/>
          <p:nvPr/>
        </p:nvSpPr>
        <p:spPr>
          <a:xfrm rot="20388936">
            <a:off x="5516103" y="1711131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882442">
            <a:off x="5590263" y="3823255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059832" y="2780928"/>
            <a:ext cx="122413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15 952</a:t>
            </a:r>
          </a:p>
          <a:p>
            <a:pPr algn="ctr"/>
            <a:r>
              <a:rPr lang="ru-RU" sz="1400" dirty="0"/>
              <a:t>руб.в год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48064" y="2780928"/>
            <a:ext cx="122413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2 659</a:t>
            </a:r>
          </a:p>
          <a:p>
            <a:pPr algn="ctr"/>
            <a:r>
              <a:rPr lang="ru-RU" sz="1400" dirty="0"/>
              <a:t>руб.в месяц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32240" y="836712"/>
            <a:ext cx="1224136" cy="30777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5,7 </a:t>
            </a:r>
            <a:r>
              <a:rPr lang="ru-RU" sz="1400" dirty="0" err="1"/>
              <a:t>руб.в</a:t>
            </a:r>
            <a:r>
              <a:rPr lang="ru-RU" sz="1400" dirty="0"/>
              <a:t> год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12360" y="1052736"/>
            <a:ext cx="122515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0,95</a:t>
            </a:r>
          </a:p>
          <a:p>
            <a:pPr algn="ctr"/>
            <a:r>
              <a:rPr lang="ru-RU" sz="1400" dirty="0"/>
              <a:t>руб.в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20272" y="4077072"/>
            <a:ext cx="122413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1 293руб.</a:t>
            </a:r>
          </a:p>
          <a:p>
            <a:pPr algn="ctr"/>
            <a:r>
              <a:rPr lang="ru-RU" sz="1400" dirty="0"/>
              <a:t>в год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88647" y="4713774"/>
            <a:ext cx="124188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216 руб.</a:t>
            </a:r>
          </a:p>
          <a:p>
            <a:pPr algn="ctr"/>
            <a:r>
              <a:rPr lang="ru-RU" sz="1400" dirty="0"/>
              <a:t>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9512" y="3501008"/>
            <a:ext cx="122413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8 718</a:t>
            </a:r>
          </a:p>
          <a:p>
            <a:pPr algn="ctr"/>
            <a:r>
              <a:rPr lang="ru-RU" sz="1400" dirty="0"/>
              <a:t>руб.в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87624" y="3717032"/>
            <a:ext cx="1224136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1 453</a:t>
            </a:r>
          </a:p>
          <a:p>
            <a:pPr algn="ctr"/>
            <a:r>
              <a:rPr lang="ru-RU" sz="1400" dirty="0"/>
              <a:t>руб.в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1520" y="836712"/>
            <a:ext cx="129614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2 557 </a:t>
            </a:r>
            <a:r>
              <a:rPr lang="ru-RU" sz="1400" dirty="0"/>
              <a:t>руб.</a:t>
            </a:r>
          </a:p>
          <a:p>
            <a:pPr algn="ctr"/>
            <a:r>
              <a:rPr lang="ru-RU" sz="1400" dirty="0"/>
              <a:t>в год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3648" y="980728"/>
            <a:ext cx="129614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426 </a:t>
            </a:r>
            <a:r>
              <a:rPr lang="ru-RU" sz="1400" dirty="0"/>
              <a:t>руб.</a:t>
            </a:r>
          </a:p>
          <a:p>
            <a:pPr algn="ctr"/>
            <a:r>
              <a:rPr lang="ru-RU" sz="1400" dirty="0"/>
              <a:t>в месяц</a:t>
            </a:r>
          </a:p>
        </p:txBody>
      </p:sp>
      <p:sp>
        <p:nvSpPr>
          <p:cNvPr id="28" name="Стрелка вправо 27"/>
          <p:cNvSpPr/>
          <p:nvPr/>
        </p:nvSpPr>
        <p:spPr>
          <a:xfrm rot="12147344" flipV="1">
            <a:off x="2491115" y="1491195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9017010">
            <a:off x="2279512" y="3738601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45224"/>
            <a:ext cx="8136904" cy="52228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ДЕФИЦИТ ( - )            2 405,3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6172200"/>
            <a:ext cx="8964488" cy="6858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ПРОФИЦИТ (+)                                           26 986,9</a:t>
            </a:r>
          </a:p>
        </p:txBody>
      </p:sp>
      <p:sp>
        <p:nvSpPr>
          <p:cNvPr id="12" name="Стрелка вправо 11"/>
          <p:cNvSpPr/>
          <p:nvPr/>
        </p:nvSpPr>
        <p:spPr>
          <a:xfrm rot="1865726">
            <a:off x="403328" y="1368110"/>
            <a:ext cx="3096344" cy="172819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</a:t>
            </a:r>
          </a:p>
        </p:txBody>
      </p:sp>
      <p:sp>
        <p:nvSpPr>
          <p:cNvPr id="13" name="Стрелка вправо 12"/>
          <p:cNvSpPr/>
          <p:nvPr/>
        </p:nvSpPr>
        <p:spPr>
          <a:xfrm rot="19955601">
            <a:off x="5660078" y="1308340"/>
            <a:ext cx="3096344" cy="172819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</a:t>
            </a:r>
          </a:p>
        </p:txBody>
      </p:sp>
      <p:pic>
        <p:nvPicPr>
          <p:cNvPr id="16" name="Рисунок 15" descr="1437389527_scales-09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32656"/>
            <a:ext cx="3474710" cy="43253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63888" y="41490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4797152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4797152"/>
            <a:ext cx="2158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ИСПОЛНЕНО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umjachiRS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-10000"/>
          </a:blip>
          <a:stretch>
            <a:fillRect/>
          </a:stretch>
        </p:blipFill>
        <p:spPr>
          <a:xfrm>
            <a:off x="5039544" y="3284984"/>
            <a:ext cx="4104456" cy="4016102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124744"/>
            <a:ext cx="7704856" cy="28803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 Администрации муниципального образования «</a:t>
            </a:r>
            <a:r>
              <a:rPr lang="ru-RU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pPr algn="ctr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– </a:t>
            </a:r>
            <a:b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Вознова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Юлия Викторовна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работы с 9:00 до 18:00, перерыв с 13:00 до 14:00.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216410, Смоленская область, п. Шумячи, </a:t>
            </a:r>
          </a:p>
          <a:p>
            <a:pPr algn="ctr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Школьная, д.1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 (848133) 4-19-44 , факс (848133)4-19-44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почта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fsh20@mail.ru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КОНТАКТНАЯ ИНФОРМАЦИЯ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92480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УВАЖАЕМЫЕ ЖИТЕЛИ ШУМЯЧСКОГО РАЙОНА!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47800"/>
            <a:ext cx="8640960" cy="3277344"/>
          </a:xfrm>
        </p:spPr>
        <p:txBody>
          <a:bodyPr>
            <a:normAutofit fontScale="70000" lnSpcReduction="20000"/>
          </a:bodyPr>
          <a:lstStyle/>
          <a:p>
            <a:pPr marL="0" indent="627063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Представляем Вашему вниманию основные показатели исполнения местного бюджета муниципального образования «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за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полугодие 2022 года.</a:t>
            </a:r>
          </a:p>
          <a:p>
            <a:pPr marL="0" indent="627063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Одной из главных задач этого проекта является обеспечение прозрачности и открытости бюджетного процесса произошедшего за данный период.</a:t>
            </a:r>
          </a:p>
          <a:p>
            <a:pPr marL="0" indent="627063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869160"/>
            <a:ext cx="87129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Смоленской области                                                                    </a:t>
            </a:r>
            <a:r>
              <a:rPr lang="ru-RU" sz="22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Н.Г.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Вознова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Ю.В.</a:t>
            </a:r>
          </a:p>
        </p:txBody>
      </p:sp>
      <p:pic>
        <p:nvPicPr>
          <p:cNvPr id="5" name="Рисунок 4" descr="Rep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221088"/>
            <a:ext cx="3672408" cy="27866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-171400"/>
            <a:ext cx="8389440" cy="6408712"/>
          </a:xfrm>
        </p:spPr>
        <p:txBody>
          <a:bodyPr>
            <a:normAutofit/>
          </a:bodyPr>
          <a:lstStyle/>
          <a:p>
            <a:pPr indent="450850" algn="just">
              <a:spcBef>
                <a:spcPts val="0"/>
              </a:spcBef>
            </a:pP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 Решением Шумячского районного Совета депутатов от 24.12.2021 года №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111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 местном бюджете муниципального образования «Шумячский район» Смоленской области на 2022 год и на плановый период 2023 и 2024 годов»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редакции Решения Шумячского                        районного Совета депутатов от 27.04.2022 года №27)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548680"/>
            <a:ext cx="8820471" cy="136207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7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</p:txBody>
      </p:sp>
      <p:pic>
        <p:nvPicPr>
          <p:cNvPr id="1028" name="Picture 4" descr="C:\Documents and Settings\Сидоренкова\Рабочий стол\Byudzhet_Rost-tarif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7512" y="5301208"/>
            <a:ext cx="2986488" cy="1556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276872"/>
            <a:ext cx="6552728" cy="792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поступающие в бюджет денежные средства, за исключением средств, являющихся источниками финансирования дефицита бюджета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184825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212976"/>
            <a:ext cx="583264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221088"/>
            <a:ext cx="5832648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превышение расходов бюджета над его доходами.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25144"/>
            <a:ext cx="561662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превышение доходов бюджета над его расходами.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5517232"/>
            <a:ext cx="846043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МЕЖБЮДЖЕТНЫЕ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ТРАНСФЕРТЫ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— средства, предоставляемые одним бюджетом бюджетной системы Российской Федерации другому бюджету бюджетной системы Российской Федерации.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268760"/>
            <a:ext cx="712879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</a:t>
            </a:r>
            <a:r>
              <a:rPr lang="ru-RU" sz="1600" dirty="0">
                <a:solidFill>
                  <a:schemeClr val="accent2"/>
                </a:solidFill>
                <a:cs typeface="Times New Roman" pitchFamily="18" charset="0"/>
              </a:rPr>
              <a:t>ления.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1359778-las-ganancias-y-el-exito-del-negocio-grafico-con-una-flecha-azul-apuntando-hacia-arriba-y-el-aument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284984"/>
            <a:ext cx="2524566" cy="25549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56376" cy="1080120"/>
          </a:xfr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МЕСТНОГО БЮДЖЕТА МУНИЦИПАЛЬНОГО ОБРАЗОВАНИЯ «ШУМЯЧСКИЙ РАЙОН» СМОЛЕНСКОЙ ОБЛАСТИ ЗА 1 полугодие 2022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703164"/>
              </p:ext>
            </p:extLst>
          </p:nvPr>
        </p:nvGraphicFramePr>
        <p:xfrm>
          <a:off x="899592" y="1556792"/>
          <a:ext cx="799288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8100392" y="1556792"/>
            <a:ext cx="827554" cy="3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магнитный диск 6"/>
          <p:cNvSpPr/>
          <p:nvPr/>
        </p:nvSpPr>
        <p:spPr>
          <a:xfrm>
            <a:off x="323528" y="2924944"/>
            <a:ext cx="1944216" cy="2448272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2961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ИСПОЛНЕНИЕ БЮДЖЕТА МУНИЦИПАЛЬНОГО ОБРАЗОВАНИЯ «ШУМЯЧСКИЙ РАЙОН» СМОЛЕНСКОЙ ОБЛАСТИ ЗА 1 полугодие 2022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064896" cy="7920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Бюджет муниципального образования «Шумячский район» Смоленской области за 1 полугодие 2022 год по доходам исполнен в сумме  16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6 548,0 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при плане 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288 433,9 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или 58,3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 плановых назначений.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2348880"/>
            <a:ext cx="7200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По расходам исполнение на отчетную дату составило 139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561,1 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при плане 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298 302,8 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или 46,8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5877272"/>
            <a:ext cx="842493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При запланированном дефиците бюджета в сумме 2 405,3 тыс. рублей на 01.07.2022 года бюджет исполнен с профицитом в размере 26 986,9 тыс. рублей.</a:t>
            </a:r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1619672" y="4437112"/>
            <a:ext cx="1728192" cy="1080120"/>
          </a:xfrm>
          <a:prstGeom prst="flowChartMagneticDisk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5508104" y="2996952"/>
            <a:ext cx="2016224" cy="2448272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7020272" y="4653136"/>
            <a:ext cx="1728192" cy="864096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 rot="19575284">
            <a:off x="5597335" y="4016167"/>
            <a:ext cx="19059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298 302,8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тыс.руб.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05595" y="4795964"/>
            <a:ext cx="174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166 548,0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тыс.руб.</a:t>
            </a:r>
          </a:p>
        </p:txBody>
      </p:sp>
      <p:sp>
        <p:nvSpPr>
          <p:cNvPr id="18" name="TextBox 17"/>
          <p:cNvSpPr txBox="1"/>
          <p:nvPr/>
        </p:nvSpPr>
        <p:spPr>
          <a:xfrm rot="19179464">
            <a:off x="378108" y="4041077"/>
            <a:ext cx="19059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288 433,9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тыс.руб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7835" y="3140969"/>
            <a:ext cx="2091917" cy="338554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63688" y="4437112"/>
            <a:ext cx="1460080" cy="338554"/>
          </a:xfrm>
          <a:prstGeom prst="rect">
            <a:avLst/>
          </a:prstGeom>
        </p:spPr>
        <p:txBody>
          <a:bodyPr wrap="none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08104" y="3212976"/>
            <a:ext cx="2091917" cy="338554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164288" y="4643844"/>
            <a:ext cx="1460080" cy="338554"/>
          </a:xfrm>
          <a:prstGeom prst="rect">
            <a:avLst/>
          </a:prstGeom>
        </p:spPr>
        <p:txBody>
          <a:bodyPr wrap="none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0272" y="4941168"/>
            <a:ext cx="19059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139 561,1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тыс.руб.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3059832" y="3645024"/>
            <a:ext cx="2304256" cy="288032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ПО РАСХОД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АМ</a:t>
            </a:r>
          </a:p>
        </p:txBody>
      </p:sp>
      <p:sp>
        <p:nvSpPr>
          <p:cNvPr id="25" name="Пятиугольник 24"/>
          <p:cNvSpPr/>
          <p:nvPr/>
        </p:nvSpPr>
        <p:spPr>
          <a:xfrm flipH="1">
            <a:off x="3059832" y="4149080"/>
            <a:ext cx="2304256" cy="288032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131840" y="4149080"/>
            <a:ext cx="2160240" cy="2616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ПО ДОХОДАМ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284984"/>
            <a:ext cx="7772400" cy="13382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9600" b="1" cap="none" dirty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054885"/>
              </p:ext>
            </p:extLst>
          </p:nvPr>
        </p:nvGraphicFramePr>
        <p:xfrm>
          <a:off x="179512" y="2552074"/>
          <a:ext cx="8784976" cy="253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90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ПЛАН НА 2022 ГОД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ИСПОЛНЕНО НА 01.07.2022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776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НАЛОГОВЫЕ и НЕНАЛОГОВЫЕ ДОХОДЫ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26 999,4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13 657,6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50,6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187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БЕЗВОЗМЕЗДНЫЕ ПОСТУПЛЕНИЯ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261 434,6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152 890,4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58,5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998984"/>
          </a:xfrm>
          <a:solidFill>
            <a:schemeClr val="accent3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СТРУКТУРА ДОХОДОВ МЕСТНОГО БЮДЖЕТА ЗА 1 полугодие 2022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839648"/>
              </p:ext>
            </p:extLst>
          </p:nvPr>
        </p:nvGraphicFramePr>
        <p:xfrm>
          <a:off x="0" y="1124744"/>
          <a:ext cx="914400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НАЛОГОВЫХ И НЕНАЛОГОВЫХ ДОХОДОВ МЕСТНОГО БЮДЖЕТА ЗА 1 полугодие 2022 года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957902"/>
              </p:ext>
            </p:extLst>
          </p:nvPr>
        </p:nvGraphicFramePr>
        <p:xfrm>
          <a:off x="347436" y="1182762"/>
          <a:ext cx="8363273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54000</TotalTime>
  <Words>1245</Words>
  <Application>Microsoft Office PowerPoint</Application>
  <PresentationFormat>Экран (4:3)</PresentationFormat>
  <Paragraphs>290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Calibri</vt:lpstr>
      <vt:lpstr>Franklin Gothic Book</vt:lpstr>
      <vt:lpstr>Franklin Gothic Medium</vt:lpstr>
      <vt:lpstr>Times New Roman</vt:lpstr>
      <vt:lpstr>Trebuchet MS</vt:lpstr>
      <vt:lpstr>Wingdings 2</vt:lpstr>
      <vt:lpstr>Трек</vt:lpstr>
      <vt:lpstr>БЮДЖЕТ ДЛЯ ГРАЖДАН</vt:lpstr>
      <vt:lpstr>УВАЖАЕМЫЕ ЖИТЕЛИ ШУМЯЧСКОГО РАЙОНА!</vt:lpstr>
      <vt:lpstr>МЕСТНЫЙ БЮДЖЕТ</vt:lpstr>
      <vt:lpstr>ГЛОССАРИЙ</vt:lpstr>
      <vt:lpstr>ОСНОВНЫЕ ХАРАКТЕРИСТИКИ МЕСТНОГО БЮДЖЕТА МУНИЦИПАЛЬНОГО ОБРАЗОВАНИЯ «ШУМЯЧСКИЙ РАЙОН» СМОЛЕНСКОЙ ОБЛАСТИ ЗА 1 полугодие 2022 год</vt:lpstr>
      <vt:lpstr>ИСПОЛНЕНИЕ БЮДЖЕТА МУНИЦИПАЛЬНОГО ОБРАЗОВАНИЯ «ШУМЯЧСКИЙ РАЙОН» СМОЛЕНСКОЙ ОБЛАСТИ ЗА 1 полугодие 2022 год</vt:lpstr>
      <vt:lpstr>ДОХОДЫ</vt:lpstr>
      <vt:lpstr>СТРУКТУРА ДОХОДОВ МЕСТНОГО БЮДЖЕТА ЗА 1 полугодие 2022 год</vt:lpstr>
      <vt:lpstr>СТРУКТУРА НАЛОГОВЫХ И НЕНАЛОГОВЫХ ДОХОДОВ МЕСТНОГО БЮДЖЕТА ЗА 1 полугодие 2022 года</vt:lpstr>
      <vt:lpstr>БЕЗВОЗМЕЗДНЫЕ ПОСТУПЛЕНИЯ ЗА 1 полугодие 2022 ГОДА</vt:lpstr>
      <vt:lpstr>МЕЖБЮДЖЕТНЫЕ ТРАНСФЕРТЫ </vt:lpstr>
      <vt:lpstr>МЕЖБЮДЖЕТНЫЕ ТРАНСФЕРТЫ БЮДЖЕТАМ БЮДЖЕТНОЙ СИСТЕМЫ </vt:lpstr>
      <vt:lpstr>ИНФОРМАЦИЯ ОБ ОБЪЕМЕ ДОХОДОВ МЕСТНОГО БЮДЖЕТА МУНИЦИПАЛЬНОГО ОБРАЗОВАНИЯ «ШУМЯЧСКИЙ РАЙОН» СМОЛЕНСКОЙ ОБЛАСТИ В РАСЧЕТЕ НА ДУШУ НАСЕЛЕНИЯ</vt:lpstr>
      <vt:lpstr>РАСХОДЫ</vt:lpstr>
      <vt:lpstr>РАСХОДЫ</vt:lpstr>
      <vt:lpstr>Презентация PowerPoint</vt:lpstr>
      <vt:lpstr>РАСХОДЫ В РАСЧЕТЕ НА ДУШУ НАСЕЛЕНИЯ ЗА 1 полугодие 2022 год</vt:lpstr>
      <vt:lpstr>ДЕФИЦИТ ( - )            2 405,3</vt:lpstr>
      <vt:lpstr>КОНТАКТНАЯ ИНФОРМАЦИЯ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</dc:title>
  <dc:creator>Тимофеева</dc:creator>
  <cp:lastModifiedBy>ADMIN</cp:lastModifiedBy>
  <cp:revision>758</cp:revision>
  <dcterms:created xsi:type="dcterms:W3CDTF">2017-04-19T10:14:44Z</dcterms:created>
  <dcterms:modified xsi:type="dcterms:W3CDTF">2022-08-09T12:48:07Z</dcterms:modified>
</cp:coreProperties>
</file>