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5" d="100"/>
          <a:sy n="115" d="100"/>
        </p:scale>
        <p:origin x="15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303578.2</c:v>
                </c:pt>
                <c:pt idx="1">
                  <c:v>281632</c:v>
                </c:pt>
                <c:pt idx="2">
                  <c:v>285958.5</c:v>
                </c:pt>
                <c:pt idx="3">
                  <c:v>399849.5</c:v>
                </c:pt>
                <c:pt idx="4">
                  <c:v>247197.2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299487.09999999998</c:v>
                </c:pt>
                <c:pt idx="1">
                  <c:v>287412.40000000002</c:v>
                </c:pt>
                <c:pt idx="2">
                  <c:v>285958.5</c:v>
                </c:pt>
                <c:pt idx="3">
                  <c:v>399849.5</c:v>
                </c:pt>
                <c:pt idx="4">
                  <c:v>247197.2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4091.1000000000349</c:v>
                </c:pt>
                <c:pt idx="1">
                  <c:v>-5780.4000000000233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90414</c:v>
                </c:pt>
                <c:pt idx="1">
                  <c:v>159824.79999999999</c:v>
                </c:pt>
                <c:pt idx="2">
                  <c:v>121392</c:v>
                </c:pt>
                <c:pt idx="3">
                  <c:v>158.5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87805</c:v>
                </c:pt>
                <c:pt idx="1">
                  <c:v>3637.5</c:v>
                </c:pt>
                <c:pt idx="2">
                  <c:v>126388.3</c:v>
                </c:pt>
                <c:pt idx="3">
                  <c:v>158.6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0410814214920086E-2"/>
                  <c:y val="-2.73119765679980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49690299170056107"/>
                  <c:y val="6.03868562697723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0.10123680196322159"/>
                  <c:y val="7.79095053032657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7265581713083583"/>
                  <c:y val="0.173833947239956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3637904320156542"/>
                  <c:y val="-0.32711369846512778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2110836824184348"/>
                  <c:y val="-0.23474225431583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0.12691074968633648"/>
                  <c:y val="-5.6102242396961946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1904304105279602"/>
                  <c:y val="5.17773706199717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0.22316920754043376"/>
                  <c:y val="-0.10777912675217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2799240406345984"/>
                  <c:y val="-9.65874293901730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46633851696810735"/>
                  <c:y val="3.39903507826516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#\ ##0.0</c:formatCode>
                <c:ptCount val="17"/>
                <c:pt idx="0">
                  <c:v>150960.1</c:v>
                </c:pt>
                <c:pt idx="1">
                  <c:v>51617.4</c:v>
                </c:pt>
                <c:pt idx="2">
                  <c:v>30157.3</c:v>
                </c:pt>
                <c:pt idx="3">
                  <c:v>31726.799999999999</c:v>
                </c:pt>
                <c:pt idx="4">
                  <c:v>759.2</c:v>
                </c:pt>
                <c:pt idx="5">
                  <c:v>5622.7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900</c:v>
                </c:pt>
                <c:pt idx="12">
                  <c:v>2792.3</c:v>
                </c:pt>
                <c:pt idx="13">
                  <c:v>1090.7</c:v>
                </c:pt>
                <c:pt idx="14">
                  <c:v>2041</c:v>
                </c:pt>
                <c:pt idx="15">
                  <c:v>50</c:v>
                </c:pt>
                <c:pt idx="16">
                  <c:v>8225.9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7"/>
                <c:pt idx="0">
                  <c:v>52.790930429041424</c:v>
                </c:pt>
                <c:pt idx="1">
                  <c:v>18.05066750967973</c:v>
                </c:pt>
                <c:pt idx="2">
                  <c:v>10.546044459613704</c:v>
                </c:pt>
                <c:pt idx="3">
                  <c:v>11.094900516998276</c:v>
                </c:pt>
                <c:pt idx="4">
                  <c:v>0.26549316264183881</c:v>
                </c:pt>
                <c:pt idx="5">
                  <c:v>1.9662650231642085</c:v>
                </c:pt>
                <c:pt idx="6" formatCode="0.000">
                  <c:v>1.0491036458449899E-3</c:v>
                </c:pt>
                <c:pt idx="7" formatCode="0.000">
                  <c:v>1.7485060764083167E-3</c:v>
                </c:pt>
                <c:pt idx="8" formatCode="0.000">
                  <c:v>1.0491036458449899E-3</c:v>
                </c:pt>
                <c:pt idx="9" formatCode="0.000">
                  <c:v>1.0491036458449899E-3</c:v>
                </c:pt>
                <c:pt idx="10" formatCode="0.000">
                  <c:v>3.4970121528166332E-4</c:v>
                </c:pt>
                <c:pt idx="11" formatCode="0.000">
                  <c:v>0.31473109375349695</c:v>
                </c:pt>
                <c:pt idx="12">
                  <c:v>0.97647070343098852</c:v>
                </c:pt>
                <c:pt idx="13">
                  <c:v>0.38141911550771018</c:v>
                </c:pt>
                <c:pt idx="14">
                  <c:v>0.71374018038987486</c:v>
                </c:pt>
                <c:pt idx="15">
                  <c:v>1.7485060764083165E-2</c:v>
                </c:pt>
                <c:pt idx="16">
                  <c:v>2.8766072267854343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206242097674441E-2"/>
                  <c:y val="6.8527670176817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4.0111972659637812E-2"/>
                  <c:y val="-5.98689122193071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11529778730019191"/>
                  <c:y val="-0.247782011373650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0.23308938616332456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0145088646753049"/>
                  <c:y val="-8.3368572207464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33637904320156536"/>
                  <c:y val="-0.32711369846512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2110839371021656"/>
                  <c:y val="-0.266948577659728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15203323270755523"/>
                  <c:y val="-0.377070112151553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0101930908805857"/>
                  <c:y val="-0.162388973772133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39458260678026963"/>
                  <c:y val="-0.102443686482854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7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Резервный фонд</c:v>
                </c:pt>
                <c:pt idx="10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#\ ##0.0</c:formatCode>
                <c:ptCount val="12"/>
                <c:pt idx="0">
                  <c:v>133878.79999999999</c:v>
                </c:pt>
                <c:pt idx="1">
                  <c:v>50056.800000000003</c:v>
                </c:pt>
                <c:pt idx="2">
                  <c:v>27056.6</c:v>
                </c:pt>
                <c:pt idx="3">
                  <c:v>19817.3</c:v>
                </c:pt>
                <c:pt idx="4">
                  <c:v>596.1</c:v>
                </c:pt>
                <c:pt idx="5">
                  <c:v>154007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1012.3</c:v>
                </c:pt>
                <c:pt idx="11">
                  <c:v>8177.8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7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Резервный фонд</c:v>
                </c:pt>
                <c:pt idx="10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2"/>
                <c:pt idx="0">
                  <c:v>33.734566952426981</c:v>
                </c:pt>
                <c:pt idx="1">
                  <c:v>12.613232797308067</c:v>
                </c:pt>
                <c:pt idx="2">
                  <c:v>6.8176790067212725</c:v>
                </c:pt>
                <c:pt idx="3">
                  <c:v>4.9935317142544688</c:v>
                </c:pt>
                <c:pt idx="4">
                  <c:v>0.15020432929143168</c:v>
                </c:pt>
                <c:pt idx="5">
                  <c:v>38.806438753876058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0.25507774289836649</c:v>
                </c:pt>
                <c:pt idx="11">
                  <c:v>2.0606290288197786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8.5841215039333466E-3"/>
                  <c:y val="8.4636696189136244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6.2819780937042838E-2"/>
                  <c:y val="6.8527670176817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4898401437677541"/>
                  <c:y val="-7.32646307367520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3031543320029955E-3"/>
                  <c:y val="-0.192719976162249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5072786305578278"/>
                  <c:y val="-0.28200107143083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470690921652598"/>
                  <c:y val="-0.227678894080503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13240586831704593"/>
                  <c:y val="-0.298144491006960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0428678444830699"/>
                  <c:y val="-0.274492972301294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53114074412620049"/>
                  <c:y val="-6.36461615514825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0.31925130342894237"/>
                  <c:y val="-0.308832964566706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#\ ##0.0</c:formatCode>
                <c:ptCount val="12"/>
                <c:pt idx="0">
                  <c:v>133649.70000000001</c:v>
                </c:pt>
                <c:pt idx="1">
                  <c:v>45309.4</c:v>
                </c:pt>
                <c:pt idx="2">
                  <c:v>26358.5</c:v>
                </c:pt>
                <c:pt idx="3">
                  <c:v>19841.900000000001</c:v>
                </c:pt>
                <c:pt idx="4">
                  <c:v>595.1</c:v>
                </c:pt>
                <c:pt idx="5">
                  <c:v>4088.5</c:v>
                </c:pt>
                <c:pt idx="7">
                  <c:v>2256.6999999999998</c:v>
                </c:pt>
                <c:pt idx="8">
                  <c:v>1012.3</c:v>
                </c:pt>
                <c:pt idx="9">
                  <c:v>0</c:v>
                </c:pt>
                <c:pt idx="10">
                  <c:v>0</c:v>
                </c:pt>
                <c:pt idx="11">
                  <c:v>8185.1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2"/>
                <c:pt idx="0">
                  <c:v>55.388002844624808</c:v>
                </c:pt>
                <c:pt idx="1">
                  <c:v>18.777424686237552</c:v>
                </c:pt>
                <c:pt idx="2">
                  <c:v>10.923665919040916</c:v>
                </c:pt>
                <c:pt idx="3">
                  <c:v>8.2230129483475149</c:v>
                </c:pt>
                <c:pt idx="4">
                  <c:v>0.24662532346003185</c:v>
                </c:pt>
                <c:pt idx="5">
                  <c:v>1.6943835237209548</c:v>
                </c:pt>
                <c:pt idx="7">
                  <c:v>0.93523671223702554</c:v>
                </c:pt>
                <c:pt idx="8">
                  <c:v>0.41952413869700927</c:v>
                </c:pt>
                <c:pt idx="9">
                  <c:v>0</c:v>
                </c:pt>
                <c:pt idx="10">
                  <c:v>0</c:v>
                </c:pt>
                <c:pt idx="11">
                  <c:v>3.3921239036341908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38255.4</c:v>
                </c:pt>
                <c:pt idx="1">
                  <c:v>7427.7</c:v>
                </c:pt>
                <c:pt idx="2">
                  <c:v>1225</c:v>
                </c:pt>
                <c:pt idx="3">
                  <c:v>146840.79999999999</c:v>
                </c:pt>
                <c:pt idx="4">
                  <c:v>44908.9</c:v>
                </c:pt>
                <c:pt idx="5">
                  <c:v>22190.1</c:v>
                </c:pt>
                <c:pt idx="6">
                  <c:v>140</c:v>
                </c:pt>
                <c:pt idx="7">
                  <c:v>1</c:v>
                </c:pt>
                <c:pt idx="8">
                  <c:v>24969.5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13.377959871086142</c:v>
                </c:pt>
                <c:pt idx="1">
                  <c:v>2.5974757167476108</c:v>
                </c:pt>
                <c:pt idx="2" formatCode="0.00">
                  <c:v>0.42838398872003758</c:v>
                </c:pt>
                <c:pt idx="3">
                  <c:v>51.350406212931667</c:v>
                </c:pt>
                <c:pt idx="4">
                  <c:v>15.70469690696269</c:v>
                </c:pt>
                <c:pt idx="5">
                  <c:v>7.7599049372216369</c:v>
                </c:pt>
                <c:pt idx="6">
                  <c:v>4.895817013943287E-2</c:v>
                </c:pt>
                <c:pt idx="7" formatCode="0.0000">
                  <c:v>3.4970121528166332E-4</c:v>
                </c:pt>
                <c:pt idx="8">
                  <c:v>8.7318644949754933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28763.8</c:v>
                </c:pt>
                <c:pt idx="1">
                  <c:v>154007</c:v>
                </c:pt>
                <c:pt idx="2">
                  <c:v>0</c:v>
                </c:pt>
                <c:pt idx="3">
                  <c:v>129213</c:v>
                </c:pt>
                <c:pt idx="4">
                  <c:v>43920.3</c:v>
                </c:pt>
                <c:pt idx="5">
                  <c:v>18834.5</c:v>
                </c:pt>
                <c:pt idx="6">
                  <c:v>0</c:v>
                </c:pt>
                <c:pt idx="7">
                  <c:v>1</c:v>
                </c:pt>
                <c:pt idx="8">
                  <c:v>22119.8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7.2478565456683155</c:v>
                </c:pt>
                <c:pt idx="1">
                  <c:v>38.806438753876058</c:v>
                </c:pt>
                <c:pt idx="2">
                  <c:v>0</c:v>
                </c:pt>
                <c:pt idx="3">
                  <c:v>32.558886094168365</c:v>
                </c:pt>
                <c:pt idx="4">
                  <c:v>11.066967293706538</c:v>
                </c:pt>
                <c:pt idx="5">
                  <c:v>4.7458873344060892</c:v>
                </c:pt>
                <c:pt idx="6">
                  <c:v>0</c:v>
                </c:pt>
                <c:pt idx="7" formatCode="0.0000">
                  <c:v>2.519784084741347E-4</c:v>
                </c:pt>
                <c:pt idx="8">
                  <c:v>5.5737119997661644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Физическая  культура и спорт 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8"/>
                <c:pt idx="0">
                  <c:v>28795.7</c:v>
                </c:pt>
                <c:pt idx="1">
                  <c:v>4088.5</c:v>
                </c:pt>
                <c:pt idx="2">
                  <c:v>128944.8</c:v>
                </c:pt>
                <c:pt idx="3">
                  <c:v>39172.9</c:v>
                </c:pt>
                <c:pt idx="4">
                  <c:v>18872.599999999999</c:v>
                </c:pt>
                <c:pt idx="5">
                  <c:v>0</c:v>
                </c:pt>
                <c:pt idx="6">
                  <c:v>1</c:v>
                </c:pt>
                <c:pt idx="7">
                  <c:v>21421.7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Физическая  культура и спорт 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#\ ##0.0</c:formatCode>
                <c:ptCount val="8"/>
                <c:pt idx="0">
                  <c:v>11.933706648896051</c:v>
                </c:pt>
                <c:pt idx="1">
                  <c:v>1.6943835237209548</c:v>
                </c:pt>
                <c:pt idx="2">
                  <c:v>53.438166708938184</c:v>
                </c:pt>
                <c:pt idx="3">
                  <c:v>16.234295300567101</c:v>
                </c:pt>
                <c:pt idx="4">
                  <c:v>7.8213091573379208</c:v>
                </c:pt>
                <c:pt idx="5">
                  <c:v>0</c:v>
                </c:pt>
                <c:pt idx="6">
                  <c:v>4.1442669040502744E-4</c:v>
                </c:pt>
                <c:pt idx="7">
                  <c:v>8.877724233849376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2179.9</c:v>
                </c:pt>
                <c:pt idx="1">
                  <c:v>4461.7</c:v>
                </c:pt>
                <c:pt idx="2">
                  <c:v>7436.1</c:v>
                </c:pt>
                <c:pt idx="3" formatCode="#,##0.00">
                  <c:v>7436.1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26896</c:v>
                </c:pt>
                <c:pt idx="1">
                  <c:v>240713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10.050484101805246</c:v>
                </c:pt>
                <c:pt idx="1">
                  <c:v>89.949515898194761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93%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53133.2</c:v>
                </c:pt>
                <c:pt idx="1">
                  <c:v>192850.6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21.600284246360939</c:v>
                </c:pt>
                <c:pt idx="1">
                  <c:v>78.399715753639072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66406</c:v>
                </c:pt>
                <c:pt idx="1">
                  <c:v>185967.4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26.312598712859597</c:v>
                </c:pt>
                <c:pt idx="1">
                  <c:v>73.687401287140403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19714.599999999999</c:v>
                </c:pt>
                <c:pt idx="1">
                  <c:v>3922.7</c:v>
                </c:pt>
                <c:pt idx="2">
                  <c:v>1039.4000000000001</c:v>
                </c:pt>
                <c:pt idx="3">
                  <c:v>2</c:v>
                </c:pt>
                <c:pt idx="4">
                  <c:v>70</c:v>
                </c:pt>
                <c:pt idx="5">
                  <c:v>139.5</c:v>
                </c:pt>
                <c:pt idx="6" formatCode="General">
                  <c:v>826</c:v>
                </c:pt>
                <c:pt idx="7">
                  <c:v>1285.0999999999999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73.018930120410531</c:v>
                </c:pt>
                <c:pt idx="1">
                  <c:v>14.528895193579091</c:v>
                </c:pt>
                <c:pt idx="3">
                  <c:v>7.4075994562822003E-3</c:v>
                </c:pt>
                <c:pt idx="4">
                  <c:v>0.25926598096987702</c:v>
                </c:pt>
                <c:pt idx="5">
                  <c:v>0.51668006207568351</c:v>
                </c:pt>
                <c:pt idx="6">
                  <c:v>3.0593385754445488</c:v>
                </c:pt>
                <c:pt idx="7">
                  <c:v>4.7597530306341271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981253358986759"/>
                  <c:y val="0.1433789541267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20541.900000000001</c:v>
                </c:pt>
                <c:pt idx="1">
                  <c:v>4007</c:v>
                </c:pt>
                <c:pt idx="2">
                  <c:v>2</c:v>
                </c:pt>
                <c:pt idx="3">
                  <c:v>1077.7</c:v>
                </c:pt>
                <c:pt idx="4">
                  <c:v>72.400000000000006</c:v>
                </c:pt>
                <c:pt idx="5">
                  <c:v>145.1</c:v>
                </c:pt>
                <c:pt idx="6" formatCode="General">
                  <c:v>859</c:v>
                </c:pt>
                <c:pt idx="7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73.206795414128962</c:v>
                </c:pt>
                <c:pt idx="1">
                  <c:v>14.28006315016696</c:v>
                </c:pt>
                <c:pt idx="3">
                  <c:v>3.8406848158060733</c:v>
                </c:pt>
                <c:pt idx="4">
                  <c:v>0.25801761219667785</c:v>
                </c:pt>
                <c:pt idx="5">
                  <c:v>0.51710435814555189</c:v>
                </c:pt>
                <c:pt idx="6">
                  <c:v>3.0612863104550589</c:v>
                </c:pt>
                <c:pt idx="7">
                  <c:v>4.8289207807527417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-0.28981664563038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22429760286136485"/>
                  <c:y val="3.9559328964800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1.6438971805739506E-3"/>
                  <c:y val="0.14686442067268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21527.200000000001</c:v>
                </c:pt>
                <c:pt idx="1">
                  <c:v>4088.5</c:v>
                </c:pt>
                <c:pt idx="2">
                  <c:v>1116.7</c:v>
                </c:pt>
                <c:pt idx="3">
                  <c:v>1</c:v>
                </c:pt>
                <c:pt idx="4">
                  <c:v>75.5</c:v>
                </c:pt>
                <c:pt idx="5">
                  <c:v>150.9</c:v>
                </c:pt>
                <c:pt idx="6" formatCode="General">
                  <c:v>893</c:v>
                </c:pt>
                <c:pt idx="7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73.703599723361563</c:v>
                </c:pt>
                <c:pt idx="1">
                  <c:v>13.99797314416012</c:v>
                </c:pt>
                <c:pt idx="4">
                  <c:v>0.2584925944439499</c:v>
                </c:pt>
                <c:pt idx="5">
                  <c:v>0.516642814590623</c:v>
                </c:pt>
                <c:pt idx="6">
                  <c:v>3.0574024746814201</c:v>
                </c:pt>
                <c:pt idx="7">
                  <c:v>4.6391717281000275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136537.29999999999</c:v>
                </c:pt>
                <c:pt idx="1">
                  <c:v>5382.1</c:v>
                </c:pt>
                <c:pt idx="2">
                  <c:v>116881.2</c:v>
                </c:pt>
                <c:pt idx="3">
                  <c:v>158.5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  <dgm:t>
        <a:bodyPr/>
        <a:lstStyle/>
        <a:p>
          <a:endParaRPr lang="ru-RU"/>
        </a:p>
      </dgm:t>
    </dgm:pt>
    <dgm:pt modelId="{147FC4C8-0B46-4DB5-9122-53F801656C02}" type="pres">
      <dgm:prSet presAssocID="{C3AECEC9-B929-4952-9664-368345AD519D}" presName="dummyConnPt" presStyleCnt="0"/>
      <dgm:spPr/>
      <dgm:t>
        <a:bodyPr/>
        <a:lstStyle/>
        <a:p>
          <a:endParaRPr lang="ru-RU"/>
        </a:p>
      </dgm:t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  <dgm:t>
        <a:bodyPr/>
        <a:lstStyle/>
        <a:p>
          <a:endParaRPr lang="ru-RU"/>
        </a:p>
      </dgm:t>
    </dgm:pt>
    <dgm:pt modelId="{FB4B9E05-01FB-469C-906E-6F3C45759697}" type="pres">
      <dgm:prSet presAssocID="{F666FB88-1D50-4AA0-8CE1-2CC1C8167A94}" presName="dummyConnPt" presStyleCnt="0"/>
      <dgm:spPr/>
      <dgm:t>
        <a:bodyPr/>
        <a:lstStyle/>
        <a:p>
          <a:endParaRPr lang="ru-RU"/>
        </a:p>
      </dgm:t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  <dgm:t>
        <a:bodyPr/>
        <a:lstStyle/>
        <a:p>
          <a:endParaRPr lang="ru-RU"/>
        </a:p>
      </dgm:t>
    </dgm:pt>
    <dgm:pt modelId="{B27E15C3-D1E2-4C01-B75E-DC873196AFB1}" type="pres">
      <dgm:prSet presAssocID="{946D0D20-E282-432D-BD3B-354B28FBA75C}" presName="dummyConnPt" presStyleCnt="0"/>
      <dgm:spPr/>
      <dgm:t>
        <a:bodyPr/>
        <a:lstStyle/>
        <a:p>
          <a:endParaRPr lang="ru-RU"/>
        </a:p>
      </dgm:t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  <dgm:t>
        <a:bodyPr/>
        <a:lstStyle/>
        <a:p>
          <a:endParaRPr lang="ru-RU"/>
        </a:p>
      </dgm:t>
    </dgm:pt>
    <dgm:pt modelId="{793ED158-4B4D-4747-A6E7-A6A3FED7C445}" type="pres">
      <dgm:prSet presAssocID="{B67502CE-0500-4770-A0FA-7C4B325E40C4}" presName="dummyConnPt" presStyleCnt="0"/>
      <dgm:spPr/>
      <dgm:t>
        <a:bodyPr/>
        <a:lstStyle/>
        <a:p>
          <a:endParaRPr lang="ru-RU"/>
        </a:p>
      </dgm:t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  <dgm:t>
        <a:bodyPr/>
        <a:lstStyle/>
        <a:p>
          <a:endParaRPr lang="ru-RU"/>
        </a:p>
      </dgm:t>
    </dgm:pt>
    <dgm:pt modelId="{93C4DA98-334A-4311-84CC-18CD44ED84E0}" type="pres">
      <dgm:prSet presAssocID="{7A72BE24-C610-4CCE-A244-194817C21E99}" presName="dummyConnPt" presStyleCnt="0"/>
      <dgm:spPr/>
      <dgm:t>
        <a:bodyPr/>
        <a:lstStyle/>
        <a:p>
          <a:endParaRPr lang="ru-RU"/>
        </a:p>
      </dgm:t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  <dgm:t>
        <a:bodyPr/>
        <a:lstStyle/>
        <a:p>
          <a:endParaRPr lang="ru-RU"/>
        </a:p>
      </dgm:t>
    </dgm:pt>
    <dgm:pt modelId="{70A4DCDA-0A72-4B76-8B1C-FFD781B2E5F9}" type="pres">
      <dgm:prSet presAssocID="{54A1A0E5-973B-41CA-84C6-988DDCEF0C0F}" presName="dummyConnPt" presStyleCnt="0"/>
      <dgm:spPr/>
      <dgm:t>
        <a:bodyPr/>
        <a:lstStyle/>
        <a:p>
          <a:endParaRPr lang="ru-RU"/>
        </a:p>
      </dgm:t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  <dgm:t>
        <a:bodyPr/>
        <a:lstStyle/>
        <a:p>
          <a:endParaRPr lang="ru-RU"/>
        </a:p>
      </dgm:t>
    </dgm:pt>
    <dgm:pt modelId="{F5C48E52-58B0-445E-B0F0-83D482306C65}" type="pres">
      <dgm:prSet presAssocID="{25E9C371-F4CA-4944-8F77-1057F9EFF9EC}" presName="dummyConnPt" presStyleCnt="0"/>
      <dgm:spPr/>
      <dgm:t>
        <a:bodyPr/>
        <a:lstStyle/>
        <a:p>
          <a:endParaRPr lang="ru-RU"/>
        </a:p>
      </dgm:t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  <dgm:t>
        <a:bodyPr/>
        <a:lstStyle/>
        <a:p>
          <a:endParaRPr lang="ru-RU"/>
        </a:p>
      </dgm:t>
    </dgm:pt>
    <dgm:pt modelId="{B20251F3-7D8D-4B7F-9141-E2DB02B35524}" type="pres">
      <dgm:prSet presAssocID="{C0C67468-F832-4B6F-A183-08A1E6B102EA}" presName="dummyConnPt" presStyleCnt="0"/>
      <dgm:spPr/>
      <dgm:t>
        <a:bodyPr/>
        <a:lstStyle/>
        <a:p>
          <a:endParaRPr lang="ru-RU"/>
        </a:p>
      </dgm:t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  <dgm:t>
        <a:bodyPr/>
        <a:lstStyle/>
        <a:p>
          <a:endParaRPr lang="ru-RU"/>
        </a:p>
      </dgm:t>
    </dgm:pt>
    <dgm:pt modelId="{E28C1B7F-FE91-4392-84EA-BA6281658249}" type="pres">
      <dgm:prSet presAssocID="{5E048259-0B28-4392-BAE6-AF6041FFF9D3}" presName="dummyConnPt" presStyleCnt="0"/>
      <dgm:spPr/>
      <dgm:t>
        <a:bodyPr/>
        <a:lstStyle/>
        <a:p>
          <a:endParaRPr lang="ru-RU"/>
        </a:p>
      </dgm:t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 smtClean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  <dgm:t>
        <a:bodyPr/>
        <a:lstStyle/>
        <a:p>
          <a:endParaRPr lang="ru-RU"/>
        </a:p>
      </dgm:t>
    </dgm:pt>
    <dgm:pt modelId="{46FE5D12-A69E-46AE-9E91-7F9EF6398F12}" type="pres">
      <dgm:prSet presAssocID="{320B4D1F-01FD-4A26-B14E-0281286697F6}" presName="dummyConnPt" presStyleCnt="0"/>
      <dgm:spPr/>
      <dgm:t>
        <a:bodyPr/>
        <a:lstStyle/>
        <a:p>
          <a:endParaRPr lang="ru-RU"/>
        </a:p>
      </dgm:t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  <dgm:t>
        <a:bodyPr/>
        <a:lstStyle/>
        <a:p>
          <a:endParaRPr lang="ru-RU"/>
        </a:p>
      </dgm:t>
    </dgm:pt>
    <dgm:pt modelId="{237E301C-8020-49A1-B866-DF7092BB92C8}" type="pres">
      <dgm:prSet presAssocID="{DAB17D02-30B6-4549-900E-5DAD0C5187CF}" presName="dummyConnPt" presStyleCnt="0"/>
      <dgm:spPr/>
      <dgm:t>
        <a:bodyPr/>
        <a:lstStyle/>
        <a:p>
          <a:endParaRPr lang="ru-RU"/>
        </a:p>
      </dgm:t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  <dgm:t>
        <a:bodyPr/>
        <a:lstStyle/>
        <a:p>
          <a:endParaRPr lang="ru-RU"/>
        </a:p>
      </dgm:t>
    </dgm:pt>
    <dgm:pt modelId="{CA2549C4-2C85-4639-B788-B1DD5CFEACDD}" type="pres">
      <dgm:prSet presAssocID="{E4F24643-BB1A-465E-A29D-B039EB2645AA}" presName="dummyConnPt" presStyleCnt="0"/>
      <dgm:spPr/>
      <dgm:t>
        <a:bodyPr/>
        <a:lstStyle/>
        <a:p>
          <a:endParaRPr lang="ru-RU"/>
        </a:p>
      </dgm:t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  <dgm:t>
        <a:bodyPr/>
        <a:lstStyle/>
        <a:p>
          <a:endParaRPr lang="ru-RU"/>
        </a:p>
      </dgm:t>
    </dgm:pt>
    <dgm:pt modelId="{25991C21-516F-4795-A9E3-963524055B1B}" type="pres">
      <dgm:prSet presAssocID="{C49B8439-BC18-4024-A34A-2118A6B64AFB}" presName="dummyConnPt" presStyleCnt="0"/>
      <dgm:spPr/>
      <dgm:t>
        <a:bodyPr/>
        <a:lstStyle/>
        <a:p>
          <a:endParaRPr lang="ru-RU"/>
        </a:p>
      </dgm:t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  <dgm:t>
        <a:bodyPr/>
        <a:lstStyle/>
        <a:p>
          <a:endParaRPr lang="ru-RU"/>
        </a:p>
      </dgm:t>
    </dgm:pt>
    <dgm:pt modelId="{1FCA0C6D-DF2A-4CA3-A48D-6AB980A89CDB}" type="pres">
      <dgm:prSet presAssocID="{D62AFA8E-B68C-4FDA-BA8D-CA9B073095C5}" presName="dummyConnPt" presStyleCnt="0"/>
      <dgm:spPr/>
      <dgm:t>
        <a:bodyPr/>
        <a:lstStyle/>
        <a:p>
          <a:endParaRPr lang="ru-RU"/>
        </a:p>
      </dgm:t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  <dgm:t>
        <a:bodyPr/>
        <a:lstStyle/>
        <a:p>
          <a:endParaRPr lang="ru-RU"/>
        </a:p>
      </dgm:t>
    </dgm:pt>
    <dgm:pt modelId="{60F2A443-F893-4ABA-A397-22F68708FC2D}" type="pres">
      <dgm:prSet presAssocID="{876CD110-B0A9-47C9-98B9-6DF19B9EE21D}" presName="dummyConnPt" presStyleCnt="0"/>
      <dgm:spPr/>
      <dgm:t>
        <a:bodyPr/>
        <a:lstStyle/>
        <a:p>
          <a:endParaRPr lang="ru-RU"/>
        </a:p>
      </dgm:t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  <dgm:t>
        <a:bodyPr/>
        <a:lstStyle/>
        <a:p>
          <a:endParaRPr lang="ru-RU"/>
        </a:p>
      </dgm:t>
    </dgm:pt>
    <dgm:pt modelId="{3166508D-952F-4887-A0DA-9192F49A0809}" type="pres">
      <dgm:prSet presAssocID="{9280CB32-5803-4DA7-B026-CDDBA1A7007A}" presName="dummyConnPt" presStyleCnt="0"/>
      <dgm:spPr/>
      <dgm:t>
        <a:bodyPr/>
        <a:lstStyle/>
        <a:p>
          <a:endParaRPr lang="ru-RU"/>
        </a:p>
      </dgm:t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  <dgm:t>
        <a:bodyPr/>
        <a:lstStyle/>
        <a:p>
          <a:endParaRPr lang="ru-RU"/>
        </a:p>
      </dgm:t>
    </dgm:pt>
    <dgm:pt modelId="{05C0648D-B2DA-4204-AB63-9C60532B1FD4}" type="pres">
      <dgm:prSet presAssocID="{900A912E-7DCF-4921-9430-D387170BB6C0}" presName="dummyConnPt" presStyleCnt="0"/>
      <dgm:spPr/>
      <dgm:t>
        <a:bodyPr/>
        <a:lstStyle/>
        <a:p>
          <a:endParaRPr lang="ru-RU"/>
        </a:p>
      </dgm:t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  <dgm:t>
        <a:bodyPr/>
        <a:lstStyle/>
        <a:p>
          <a:endParaRPr lang="ru-RU"/>
        </a:p>
      </dgm:t>
    </dgm:pt>
    <dgm:pt modelId="{5EB7234E-EDF7-4AA1-90E3-F4952FC510FD}" type="pres">
      <dgm:prSet presAssocID="{50DD0875-F116-4278-B23C-1D2A907149CE}" presName="dummyConnPt" presStyleCnt="0"/>
      <dgm:spPr/>
      <dgm:t>
        <a:bodyPr/>
        <a:lstStyle/>
        <a:p>
          <a:endParaRPr lang="ru-RU"/>
        </a:p>
      </dgm:t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  <dgm:t>
        <a:bodyPr/>
        <a:lstStyle/>
        <a:p>
          <a:endParaRPr lang="ru-RU"/>
        </a:p>
      </dgm:t>
    </dgm:pt>
    <dgm:pt modelId="{D9B9A41A-6407-430B-BCAA-FBB8CDD9921B}" type="pres">
      <dgm:prSet presAssocID="{1CC53647-0BB5-40FF-9000-FB148BBD71DC}" presName="dummyConnPt" presStyleCnt="0"/>
      <dgm:spPr/>
      <dgm:t>
        <a:bodyPr/>
        <a:lstStyle/>
        <a:p>
          <a:endParaRPr lang="ru-RU"/>
        </a:p>
      </dgm:t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 smtClean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  <a:endParaRPr lang="ru-RU" sz="1400" b="0" i="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  <a:endParaRPr lang="ru-RU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 smtClean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b="1" dirty="0">
            <a:ln/>
            <a:solidFill>
              <a:schemeClr val="accent5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  <dgm:t>
        <a:bodyPr/>
        <a:lstStyle/>
        <a:p>
          <a:endParaRPr lang="ru-RU"/>
        </a:p>
      </dgm:t>
    </dgm:pt>
    <dgm:pt modelId="{C79630A9-F26F-4F6B-8F25-F92FEDE3853E}" type="pres">
      <dgm:prSet presAssocID="{AC2B3064-6F70-4153-AB77-41F1237C6AD0}" presName="arrow1" presStyleLbl="fgShp" presStyleIdx="0" presStyleCnt="1"/>
      <dgm:spPr/>
      <dgm:t>
        <a:bodyPr/>
        <a:lstStyle/>
        <a:p>
          <a:endParaRPr lang="ru-RU"/>
        </a:p>
      </dgm:t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  <dgm:t>
        <a:bodyPr/>
        <a:lstStyle/>
        <a:p>
          <a:endParaRPr lang="ru-RU"/>
        </a:p>
      </dgm:t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  <dgm:t>
        <a:bodyPr/>
        <a:lstStyle/>
        <a:p>
          <a:endParaRPr lang="ru-RU"/>
        </a:p>
      </dgm:t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  <dgm:t>
        <a:bodyPr/>
        <a:lstStyle/>
        <a:p>
          <a:endParaRPr lang="ru-RU"/>
        </a:p>
      </dgm:t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 </a:t>
          </a:r>
          <a:r>
            <a:rPr lang="ru-RU" b="1" smtClean="0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II</a:t>
          </a:r>
          <a:r>
            <a:rPr lang="ru-RU" b="1" smtClean="0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III</a:t>
          </a:r>
          <a:r>
            <a:rPr lang="ru-RU" b="1" smtClean="0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IV</a:t>
          </a:r>
          <a:r>
            <a:rPr lang="ru-RU" b="1" smtClean="0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V</a:t>
          </a:r>
          <a:r>
            <a:rPr lang="ru-RU" b="1" smtClean="0"/>
            <a:t> стадия</a:t>
          </a:r>
          <a:r>
            <a:rPr lang="ru-RU" smtClean="0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  <dgm:t>
        <a:bodyPr/>
        <a:lstStyle/>
        <a:p>
          <a:endParaRPr lang="ru-RU"/>
        </a:p>
      </dgm:t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  <dgm:t>
        <a:bodyPr/>
        <a:lstStyle/>
        <a:p>
          <a:endParaRPr lang="ru-RU"/>
        </a:p>
      </dgm:t>
    </dgm:pt>
    <dgm:pt modelId="{DB83F7F3-7EAD-4FA3-89D3-454DA3D19B31}" type="pres">
      <dgm:prSet presAssocID="{4D556918-A93A-43C6-A4AF-81B5A9210FCA}" presName="composite" presStyleCnt="0"/>
      <dgm:spPr/>
      <dgm:t>
        <a:bodyPr/>
        <a:lstStyle/>
        <a:p>
          <a:endParaRPr lang="ru-RU"/>
        </a:p>
      </dgm:t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  <dgm:t>
        <a:bodyPr/>
        <a:lstStyle/>
        <a:p>
          <a:endParaRPr lang="ru-RU"/>
        </a:p>
      </dgm:t>
    </dgm:pt>
    <dgm:pt modelId="{DE8BA0DE-121C-4563-93CD-3D89756F3915}" type="pres">
      <dgm:prSet presAssocID="{6C57D9B6-8A67-48C0-81FB-A3DA919651A8}" presName="composite" presStyleCnt="0"/>
      <dgm:spPr/>
      <dgm:t>
        <a:bodyPr/>
        <a:lstStyle/>
        <a:p>
          <a:endParaRPr lang="ru-RU"/>
        </a:p>
      </dgm:t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  <dgm:t>
        <a:bodyPr/>
        <a:lstStyle/>
        <a:p>
          <a:endParaRPr lang="ru-RU"/>
        </a:p>
      </dgm:t>
    </dgm:pt>
    <dgm:pt modelId="{4D7FBF67-0F3C-4F68-A429-1E59845597D5}" type="pres">
      <dgm:prSet presAssocID="{61C9C804-2D2C-4A6B-B181-F741421AD925}" presName="composite" presStyleCnt="0"/>
      <dgm:spPr/>
      <dgm:t>
        <a:bodyPr/>
        <a:lstStyle/>
        <a:p>
          <a:endParaRPr lang="ru-RU"/>
        </a:p>
      </dgm:t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  <dgm:t>
        <a:bodyPr/>
        <a:lstStyle/>
        <a:p>
          <a:endParaRPr lang="ru-RU"/>
        </a:p>
      </dgm:t>
    </dgm:pt>
    <dgm:pt modelId="{4C0D17EF-5236-4DC3-B0B0-9AC4E451BE4F}" type="pres">
      <dgm:prSet presAssocID="{4BABA9BA-67A2-4C1F-9777-6A1A4A055364}" presName="composite" presStyleCnt="0"/>
      <dgm:spPr/>
      <dgm:t>
        <a:bodyPr/>
        <a:lstStyle/>
        <a:p>
          <a:endParaRPr lang="ru-RU"/>
        </a:p>
      </dgm:t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  <a:endParaRPr lang="ru-RU" sz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  <dgm:t>
        <a:bodyPr/>
        <a:lstStyle/>
        <a:p>
          <a:endParaRPr lang="ru-RU"/>
        </a:p>
      </dgm:t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  <dgm:t>
        <a:bodyPr/>
        <a:lstStyle/>
        <a:p>
          <a:endParaRPr lang="ru-RU"/>
        </a:p>
      </dgm:t>
    </dgm:pt>
    <dgm:pt modelId="{3C9350D4-77D3-4539-A7EB-3231F4B5DAD6}" type="pres">
      <dgm:prSet presAssocID="{488D8FCB-8A83-4065-8369-DEB010D6455A}" presName="theInnerList" presStyleCnt="0"/>
      <dgm:spPr/>
      <dgm:t>
        <a:bodyPr/>
        <a:lstStyle/>
        <a:p>
          <a:endParaRPr lang="ru-RU"/>
        </a:p>
      </dgm:t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  <dgm:t>
        <a:bodyPr/>
        <a:lstStyle/>
        <a:p>
          <a:endParaRPr lang="ru-RU"/>
        </a:p>
      </dgm:t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  <dgm:t>
        <a:bodyPr/>
        <a:lstStyle/>
        <a:p>
          <a:endParaRPr lang="ru-RU"/>
        </a:p>
      </dgm:t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  <dgm:t>
        <a:bodyPr/>
        <a:lstStyle/>
        <a:p>
          <a:endParaRPr lang="ru-RU"/>
        </a:p>
      </dgm:t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  <dgm:t>
        <a:bodyPr/>
        <a:lstStyle/>
        <a:p>
          <a:endParaRPr lang="ru-RU"/>
        </a:p>
      </dgm:t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  <dgm:t>
        <a:bodyPr/>
        <a:lstStyle/>
        <a:p>
          <a:endParaRPr lang="ru-RU"/>
        </a:p>
      </dgm:t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  <dgm:t>
        <a:bodyPr/>
        <a:lstStyle/>
        <a:p>
          <a:endParaRPr lang="ru-RU"/>
        </a:p>
      </dgm:t>
    </dgm:pt>
    <dgm:pt modelId="{14EC803E-C200-44E8-A638-51E0A84C73AE}" type="pres">
      <dgm:prSet presAssocID="{72514BE2-B86F-43AE-AE8F-83B9D3060B27}" presName="compNode" presStyleCnt="0"/>
      <dgm:spPr/>
      <dgm:t>
        <a:bodyPr/>
        <a:lstStyle/>
        <a:p>
          <a:endParaRPr lang="ru-RU"/>
        </a:p>
      </dgm:t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  <dgm:t>
        <a:bodyPr/>
        <a:lstStyle/>
        <a:p>
          <a:endParaRPr lang="ru-RU"/>
        </a:p>
      </dgm:t>
    </dgm:pt>
    <dgm:pt modelId="{F9A2882A-B9C0-40E8-98C0-DA536FFC1E10}" type="pres">
      <dgm:prSet presAssocID="{72514BE2-B86F-43AE-AE8F-83B9D3060B27}" presName="theInnerList" presStyleCnt="0"/>
      <dgm:spPr/>
      <dgm:t>
        <a:bodyPr/>
        <a:lstStyle/>
        <a:p>
          <a:endParaRPr lang="ru-RU"/>
        </a:p>
      </dgm:t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  <dgm:t>
        <a:bodyPr/>
        <a:lstStyle/>
        <a:p>
          <a:endParaRPr lang="ru-RU"/>
        </a:p>
      </dgm:t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  <dgm:t>
        <a:bodyPr/>
        <a:lstStyle/>
        <a:p>
          <a:endParaRPr lang="ru-RU"/>
        </a:p>
      </dgm:t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  <dgm:t>
        <a:bodyPr/>
        <a:lstStyle/>
        <a:p>
          <a:endParaRPr lang="ru-RU"/>
        </a:p>
      </dgm:t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  <dgm:t>
        <a:bodyPr/>
        <a:lstStyle/>
        <a:p>
          <a:endParaRPr lang="ru-RU"/>
        </a:p>
      </dgm:t>
    </dgm:pt>
    <dgm:pt modelId="{69646839-C221-411D-A775-D3B7DF0339E8}" type="pres">
      <dgm:prSet presAssocID="{53F7F1C0-9491-43AA-9BF2-17D0D96D70E6}" presName="compNode" presStyleCnt="0"/>
      <dgm:spPr/>
      <dgm:t>
        <a:bodyPr/>
        <a:lstStyle/>
        <a:p>
          <a:endParaRPr lang="ru-RU"/>
        </a:p>
      </dgm:t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  <dgm:t>
        <a:bodyPr/>
        <a:lstStyle/>
        <a:p>
          <a:endParaRPr lang="ru-RU"/>
        </a:p>
      </dgm:t>
    </dgm:pt>
    <dgm:pt modelId="{7EA104AB-C774-4FD7-8B89-73EFCA09A055}" type="pres">
      <dgm:prSet presAssocID="{53F7F1C0-9491-43AA-9BF2-17D0D96D70E6}" presName="theInnerList" presStyleCnt="0"/>
      <dgm:spPr/>
      <dgm:t>
        <a:bodyPr/>
        <a:lstStyle/>
        <a:p>
          <a:endParaRPr lang="ru-RU"/>
        </a:p>
      </dgm:t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  <dgm:t>
        <a:bodyPr/>
        <a:lstStyle/>
        <a:p>
          <a:endParaRPr lang="ru-RU"/>
        </a:p>
      </dgm:t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  <dgm:t>
        <a:bodyPr/>
        <a:lstStyle/>
        <a:p>
          <a:endParaRPr lang="ru-RU"/>
        </a:p>
      </dgm:t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  <dgm:t>
        <a:bodyPr/>
        <a:lstStyle/>
        <a:p>
          <a:endParaRPr lang="ru-RU"/>
        </a:p>
      </dgm:t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 smtClean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  <a:endParaRPr lang="ru-RU" sz="1400" b="0" i="0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 smtClean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2400" b="1" kern="1200" dirty="0">
            <a:ln/>
            <a:solidFill>
              <a:schemeClr val="accent5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8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  <a:endParaRPr lang="ru-RU" sz="8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I </a:t>
          </a:r>
          <a:r>
            <a:rPr lang="ru-RU" sz="1100" b="1" kern="1200" smtClean="0"/>
            <a:t>стадия </a:t>
          </a:r>
          <a:endParaRPr lang="ru-RU" sz="11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II</a:t>
          </a:r>
          <a:r>
            <a:rPr lang="ru-RU" sz="1100" b="1" kern="1200" smtClean="0"/>
            <a:t> стадия </a:t>
          </a:r>
          <a:endParaRPr lang="ru-RU" sz="11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III</a:t>
          </a:r>
          <a:r>
            <a:rPr lang="ru-RU" sz="1100" b="1" kern="1200" smtClean="0"/>
            <a:t> стадия </a:t>
          </a:r>
          <a:endParaRPr lang="ru-RU" sz="11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IV</a:t>
          </a:r>
          <a:r>
            <a:rPr lang="ru-RU" sz="1100" b="1" kern="1200" smtClean="0"/>
            <a:t> стадия </a:t>
          </a:r>
          <a:endParaRPr lang="ru-RU" sz="11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V</a:t>
          </a:r>
          <a:r>
            <a:rPr lang="ru-RU" sz="1100" b="1" kern="1200" smtClean="0"/>
            <a:t> стадия</a:t>
          </a:r>
          <a:r>
            <a:rPr lang="ru-RU" sz="1100" kern="1200" smtClean="0"/>
            <a:t>  </a:t>
          </a:r>
          <a:endParaRPr lang="ru-RU" sz="11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  <a:endParaRPr lang="ru-RU" sz="11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проекту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1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«О местном бюджете муниципального образования «Шумячский район» Смоленской области на 2022 год и на плановый период 2023 и 2024 годов» 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1692771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2023-2024</a:t>
            </a:r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 smtClean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  <a:endParaRPr lang="ru-RU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Arno Pro Captio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  <a:endParaRPr lang="ru-RU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Captio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26684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  <a:endParaRPr lang="ru-RU" sz="36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  <a:endParaRPr lang="ru-RU" sz="32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18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1229"/>
              </p:ext>
            </p:extLst>
          </p:nvPr>
        </p:nvGraphicFramePr>
        <p:xfrm>
          <a:off x="179512" y="1124744"/>
          <a:ext cx="8136902" cy="62190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</a:t>
                      </a:r>
                      <a:r>
                        <a:rPr lang="ru-RU" sz="1400" baseline="0" dirty="0" smtClean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8 861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8 711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8 611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2022 ГОД И НА ПЛАНОВЫЙ ПЕРИОД 2023-2024 ГГ.</a:t>
            </a:r>
            <a:endParaRPr lang="ru-RU" sz="2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2022 ГОД И НА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2023 и 2024 ГОДОВ</a:t>
            </a:r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достигнутых соотношений к среднемесячному доходу от трудовой деятельности средней заработной платы отдельных категорий работников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сферы, поименованных в указах Президента Российской Федерации;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источниками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финансирования;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программах;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населения, в первую очередь исходя из адресности и нуждаемости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бережливость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максимальная отдача, снижение неэффективных трат бюджета района, пересмотр бюджетных затрат на закупку товаров, работ и услуг для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нужд и нужд муниципальных учреждений, а также иных возможных к сокращению расходов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предусмотренных указанным соглашением;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общественными финансами, гарантирующих обществу право на доступ к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государственным данным, в том числе в рамках размещения финансовой и иной информации о бюджете и бюджетном процессе на едином портале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Российской Федерации, а также на официальном сайте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 социальных сетях.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19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2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2022 ГОД И ПЛАНОВЫЙ ПЕРИОД 2023 и 2024 ГОДОВ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мобилизации доходов в консолидированный бюджет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задолженности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зарегистрированы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зарегистрированы с указанием неполных (неактуальных)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необходимых для исчисления налогов.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формирования комфортной потребительской среды будет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созданию условий для развития малых форматов торговли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20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2022 ГОД И </a:t>
            </a:r>
            <a:r>
              <a:rPr lang="ru-RU" sz="1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2023 и 2024 ГОДОВ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эффективное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прогнозирование, своевременность, полноту поступления и сокращение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задолженности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самоуправления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рамках деятельности межведомственных рабочих групп (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комиссий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органами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территориальными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налоговыми органами индивидуальной работы с физическими лицами, имеющими задолженность в бюджет по имущественным налогам,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собираемости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земельного налога будет активизирована работа в рамках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земельного контроля с целью выявления фактов использования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земельных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участков не по целевому назначению (неиспользования), а также фактов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самовольного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21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700466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2020 – 2024 ГОДАХ</a:t>
            </a:r>
            <a:endParaRPr lang="ru-RU" sz="2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00863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2020 года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2021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  <a:endParaRPr lang="ru-RU" sz="3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36424"/>
              </p:ext>
            </p:extLst>
          </p:nvPr>
        </p:nvGraphicFramePr>
        <p:xfrm>
          <a:off x="72008" y="1200329"/>
          <a:ext cx="8244408" cy="52342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2020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25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  <a:endParaRPr lang="ru-RU" sz="2400" b="1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72996257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2022 год и на плановый период 2023 и 2024 годов</a:t>
            </a:r>
            <a:endParaRPr lang="ru-RU" sz="17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26</a:t>
            </a: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3467"/>
              </p:ext>
            </p:extLst>
          </p:nvPr>
        </p:nvGraphicFramePr>
        <p:xfrm>
          <a:off x="251520" y="980728"/>
          <a:ext cx="8136903" cy="54336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01.01.2022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-5 780,4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</a:t>
                      </a: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5 780,4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2022 год</a:t>
            </a:r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2023-2024 гг.</a:t>
            </a:r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62401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2023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2024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  <a:endParaRPr lang="ru-RU" sz="8000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  <a:endParaRPr lang="ru-RU" sz="5400" baseline="300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no Pro Smbd Display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8 749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3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30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2022 год</a:t>
            </a:r>
            <a:b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179324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2023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752543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32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308710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33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2022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782226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2023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242640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536838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37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10,7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9,8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«Шумячи хлеб», производство хлеба и мучных кондитерских изделий, тортов и пирожных недлительного хранения – 6,2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*ПАО «МРСК Центра»,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компания – 5,1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99914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281 632,0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285 958,5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399 849,4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247 197,2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28864,2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26 999,4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28 060,1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29 207,8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252 767,8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258 959,1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371 789,3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217 989,4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8 711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8 661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8 611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04273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2022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3 905,1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3 922,7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4 007,0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4 088,5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4</a:t>
            </a:r>
            <a:endParaRPr lang="ru-RU" sz="3600" dirty="0">
              <a:latin typeface="Arial Black" pitchFamily="34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  <a:endParaRPr lang="ru-RU" sz="4000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2022 год и на плановый период 2023 и 2024 годов отсутствует в связи с не предоставлением налоговых льгот  по налогам, зачисляемым в бюджет муниципального района.</a:t>
            </a:r>
            <a:endParaRPr lang="ru-RU" sz="25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  <a:endParaRPr lang="ru-RU" sz="32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        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no Pro Captio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2022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067091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42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2023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525813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43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2024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070359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45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  <a:endParaRPr lang="ru-RU" sz="32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46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  <a:endParaRPr lang="ru-RU" sz="1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2022 и плановый период 2023-2024 гг.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«Энергосбережение и повышение энергетической эффективности на территории муниципального образования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«Шумячский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Обеспечение деятельности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Контрольно-ревизионной комиссии муниципального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«Шумячский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  <a:endParaRPr lang="ru-RU" sz="1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2022 году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315590"/>
              </p:ext>
            </p:extLst>
          </p:nvPr>
        </p:nvGraphicFramePr>
        <p:xfrm>
          <a:off x="1" y="940427"/>
          <a:ext cx="8388423" cy="666162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150 960,1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51 617,4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30 157,3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31 726,8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759,2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5 622,7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2 792,3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1 090,7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2 041,0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8 225,9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47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2023-2024 гг.</a:t>
            </a:r>
            <a:endParaRPr lang="ru-RU" sz="14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380309"/>
              </p:ext>
            </p:extLst>
          </p:nvPr>
        </p:nvGraphicFramePr>
        <p:xfrm>
          <a:off x="0" y="617123"/>
          <a:ext cx="8388425" cy="71857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19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133 878,8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133 649,7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50 056,8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45 309,4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27 056,6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26 358,5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19 817,3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19 841,9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154 007,0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4 088,5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2 256,7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2 256,7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1 012,3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1 012,3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8 177,8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8 185,1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2022 ГОДУ</a:t>
            </a:r>
            <a:endParaRPr lang="ru-RU" sz="1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639060"/>
              </p:ext>
            </p:extLst>
          </p:nvPr>
        </p:nvGraphicFramePr>
        <p:xfrm>
          <a:off x="251520" y="564791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49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5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  <a:endParaRPr lang="ru-RU" sz="3200" b="1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2023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659141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50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732117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2022 год</a:t>
            </a:r>
            <a:endParaRPr lang="ru-RU" sz="19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459620"/>
              </p:ext>
            </p:extLst>
          </p:nvPr>
        </p:nvGraphicFramePr>
        <p:xfrm>
          <a:off x="0" y="1196752"/>
          <a:ext cx="8388424" cy="36531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2022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38 255,4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7 427,7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1 225,0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146 840,8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44 908,9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22 190,1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24 969,5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2023-2024 гг.</a:t>
            </a:r>
            <a:endParaRPr lang="ru-RU" sz="19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824029"/>
              </p:ext>
            </p:extLst>
          </p:nvPr>
        </p:nvGraphicFramePr>
        <p:xfrm>
          <a:off x="0" y="1196752"/>
          <a:ext cx="8388424" cy="37716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2023 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2024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28 763,8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28 795,7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154 007,0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4 088,5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129 213,0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128 944,8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43 920,3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39 172,9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18 834,5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18 872,6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22 119,8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21 421,7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тыс.руб.</a:t>
            </a:r>
            <a:endParaRPr lang="ru-RU" sz="1200" dirty="0"/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2022 ГОДУ</a:t>
            </a:r>
            <a:endParaRPr lang="ru-RU" sz="1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871322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2023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850970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164027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09963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6 580,8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7 070,0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3 840,0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3 840,0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12406"/>
              </p:ext>
            </p:extLst>
          </p:nvPr>
        </p:nvGraphicFramePr>
        <p:xfrm>
          <a:off x="0" y="1201884"/>
          <a:ext cx="8388425" cy="16899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4 461,7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84719333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2019 года и направлены на развитие страны по ряду приоритетных проектов до конца 2024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2022 году в муниципальном образовании «Шумячский район» Смоленской области  предусмотрена реализация 2 национальных проектов, в плановом периоде 2023 и 2024 годов реализация 1 национального проекта.</a:t>
            </a:r>
          </a:p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2022 году составляет 4 737,3 тыс. рублей, в 2023 году 6 397,3 тыс. рублей, в 2024 году 5 856,8 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 smtClean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6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2022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32 685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2 724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2 536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211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16 784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1 399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5 133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428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2023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46 167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3 847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2 175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181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14 919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1 243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5 071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423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</a:t>
            </a:r>
          </a:p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28 707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3 334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2 192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14 974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1 248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4 549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379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57093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134 611,7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136 537,3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90 414,0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87 805,0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11 626,7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5 382,10,0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159 824,8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3 637,5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106 177,3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116 881,2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121 392,0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126 388,3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65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69237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24 601,4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24 969,5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22 119,8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21 421,7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i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032,8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24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7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8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16817</TotalTime>
  <Words>5301</Words>
  <Application>Microsoft Office PowerPoint</Application>
  <PresentationFormat>Экран (4:3)</PresentationFormat>
  <Paragraphs>945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проекту Решения Шямячского районного Совета депутатов «О местном бюджете муниципального образования «Шумячский район» Смоленской области на 2022 год и на плановый период 2023 и 2024 годов» 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2022 ГОД И НА ПЛАНОВЫЙ ПЕРИОД  2023 и 2024 ГОДОВ </vt:lpstr>
      <vt:lpstr> ОСНОВНЫЕ НАПРАВЛЕНИЯ НАЛОГОВОЙ ПОЛИТИКИ МУНИЦИПАЛЬНОГО ОБРАЗОВАНИЯ «ШУМЯЧСКИЙ РАЙОН» СМОЛЕНСКОЙ ОБЛАСТИ НА 2022 ГОД И ПЛАНОВЫЙ ПЕРИОД 2023 и 2024 ГОДОВ </vt:lpstr>
      <vt:lpstr> ОСНОВНЫЕ НАПРАВЛЕНИЯ НАЛОГОВОЙ ПОЛИТИКИ МУНИЦИПАЛЬНОГО ОБРАЗОВАНИЯ «ШУМЯЧСКИЙ РАЙОН» СМОЛЕНСКОЙ ОБЛАСТИ НА 2022 ГОД И пЛАНОВЫЙ ПЕРИОД 2023 и 2024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2022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2023-2024 гг. </vt:lpstr>
      <vt:lpstr>III. ДОХОДЫ МЕСТНОГО БЮДЖЕТА</vt:lpstr>
      <vt:lpstr>Состав Доходов местного бюджета </vt:lpstr>
      <vt:lpstr>Структура доходов местного бюджета На 2022 год </vt:lpstr>
      <vt:lpstr>Структура доходов местного бюджета на 2023 год </vt:lpstr>
      <vt:lpstr>Структура доходов местного бюджета на 2024 год </vt:lpstr>
      <vt:lpstr>Структура налоговых и неналоговых доходов местного бюджета на 2022 год </vt:lpstr>
      <vt:lpstr>Структура налоговых и неналоговых доходов местного бюджета на 2023 год </vt:lpstr>
      <vt:lpstr>Структура налоговых и неналоговых доходов местного бюджета на 2024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2022 год  </vt:lpstr>
      <vt:lpstr>Безвозмездные поступления  на 2023 год  </vt:lpstr>
      <vt:lpstr>Безвозмездные поступления  на 2024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2022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2023-2024 гг.</vt:lpstr>
      <vt:lpstr>ДИНАМИКА РАСПРЕДЕЛЕНИЯ БЮДЖЕТНЫХ АССИГНОВАНИЙ В РАЗРЕЗЕ МУНИЦИПАЛЬНЫХ ПРОГРАММ И НЕПРОГРАММНЫХ НАПРАВЛЕНИЙ ДЕЯТЕЛЬНОСТИ В 2022 ГОДУ</vt:lpstr>
      <vt:lpstr>ДИНАМИКА РАСПРЕДЕЛЕНИЯ БЮДЖЕТНЫХ АССИГНОВАНИЙ В РАЗРЕЗЕ МУНИЦИПАЛЬНЫХ ПРОГРАММ И НЕПРОГРАММНЫХ НАПРАВЛЕНИЙ ДЕЯТЕЛЬНОСТИ В 2023 ГОДУ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Расходы бюджета муниципального образования «Шумячский район» Смоленской области по разделам бюджетной классификации на 2022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2023-2024 гг.</vt:lpstr>
      <vt:lpstr>ДИНАМИКА РАСПРЕДЕЛЕНИЯ БЮДЖЕТНЫХ АССИГНОВАНИЙ ПО РАЗДЕЛАМ БЮДЖЕТНОЙ КЛАССИФИКАЦИИ В 2022 ГОДУ</vt:lpstr>
      <vt:lpstr>ДИНАМИКА РАСПРЕДЕЛЕНИЯ БЮДЖЕТНЫХ АССИГНОВАНИЙ ПО РАЗДЕЛАМ БЮДЖЕТНОЙ КЛАССИФИКАЦИИ В 2023 ГОДУ</vt:lpstr>
      <vt:lpstr>ДИНАМИКА РАСПРЕДЕЛЕНИЯ БЮДЖЕТНЫХ АССИГНОВАНИЙ ПО РАЗДЕЛАМ БЮДЖЕТНОЙ КЛАССИФИКАЦИИ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MEZBUDG1</cp:lastModifiedBy>
  <cp:revision>1898</cp:revision>
  <cp:lastPrinted>2020-12-15T06:52:46Z</cp:lastPrinted>
  <dcterms:created xsi:type="dcterms:W3CDTF">2015-12-24T11:55:56Z</dcterms:created>
  <dcterms:modified xsi:type="dcterms:W3CDTF">2022-02-09T09:01:56Z</dcterms:modified>
</cp:coreProperties>
</file>