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7823" autoAdjust="0"/>
  </p:normalViewPr>
  <p:slideViewPr>
    <p:cSldViewPr>
      <p:cViewPr varScale="1">
        <p:scale>
          <a:sx n="111" d="100"/>
          <a:sy n="111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285</a:t>
                    </a:r>
                    <a:r>
                      <a:rPr lang="en-US" baseline="0" dirty="0" smtClean="0"/>
                      <a:t> 037,52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276857.2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290 836,6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286972.40000000002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-5 799,2</a:t>
                    </a:r>
                    <a:endParaRPr lang="en-US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5799.2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3072768"/>
        <c:axId val="113090944"/>
        <c:axId val="0"/>
      </c:bar3DChart>
      <c:catAx>
        <c:axId val="11307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090944"/>
        <c:crosses val="autoZero"/>
        <c:auto val="1"/>
        <c:lblAlgn val="ctr"/>
        <c:lblOffset val="100"/>
        <c:noMultiLvlLbl val="0"/>
      </c:catAx>
      <c:valAx>
        <c:axId val="11309094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13072768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И НЕНАЛОГОВЫЕ </a:t>
                    </a:r>
                    <a:r>
                      <a:rPr lang="ru-RU" sz="1700" baseline="0" dirty="0" smtClean="0">
                        <a:solidFill>
                          <a:srgbClr val="C00000"/>
                        </a:solidFill>
                      </a:rPr>
                      <a:t> 22 758,7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10,7 %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БЕЗВОЗМЕЗДНЫЕ ПОСТУПЛЕНИЯ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190 351,3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89,3 %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116 981,9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90,2%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8513.2999999999993</c:v>
                </c:pt>
                <c:pt idx="1">
                  <c:v>60236.3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12.383053865040667</c:v>
                      </c:pt>
                      <c:pt idx="1">
                        <c:v>87.616946134959335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44889319001285"/>
          <c:y val="0.44674291887795942"/>
          <c:w val="0.52724028992601457"/>
          <c:h val="0.51523416458769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37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15</a:t>
                    </a:r>
                    <a:r>
                      <a:rPr lang="ru-RU" baseline="0" dirty="0" smtClean="0"/>
                      <a:t> 716,6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69,1%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8B-42B1-93F5-BA716DFAC51E}"/>
                </c:ext>
              </c:extLst>
            </c:dLbl>
            <c:dLbl>
              <c:idx val="1"/>
              <c:layout>
                <c:manualLayout>
                  <c:x val="-3.0825317995687388E-2"/>
                  <c:y val="0.16236413075180725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Акцизы по подакцизным товарам (продукции), производимым на территории Российской Федерации
</a:t>
                    </a:r>
                    <a:r>
                      <a:rPr lang="ru-RU" dirty="0" smtClean="0"/>
                      <a:t>2 841,2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12,5%</a:t>
                    </a:r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8B-42B1-93F5-BA716DFAC51E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Налог, взимаемый в связи с применением упрощенной системы налогообложения
 </a:t>
                    </a:r>
                    <a:r>
                      <a:rPr lang="ru-RU" dirty="0" smtClean="0"/>
                      <a:t>742,6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Единый налог на вмененный доход для отдельных видов деятельности
 </a:t>
                    </a:r>
                    <a:r>
                      <a:rPr lang="ru-RU" dirty="0" smtClean="0"/>
                      <a:t>437,3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1,9%</a:t>
                    </a:r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8B-42B1-93F5-BA716DFAC51E}"/>
                </c:ext>
              </c:extLst>
            </c:dLbl>
            <c:dLbl>
              <c:idx val="4"/>
              <c:layout>
                <c:manualLayout>
                  <c:x val="-0.28933285952475596"/>
                  <c:y val="7.52357704235966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
</a:t>
                    </a:r>
                    <a:r>
                      <a:rPr lang="ru-RU" dirty="0" smtClean="0"/>
                      <a:t>68,2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407552512530745"/>
                  <c:y val="-6.45036947461678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Налог, взимаемый в связи с применением патентной системы налогообложения
</a:t>
                    </a:r>
                    <a:r>
                      <a:rPr lang="ru-RU" dirty="0" smtClean="0"/>
                      <a:t>132,3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 по делам, рассматриваемым в судах общей юрисдикции, мировыми судьями
 </a:t>
                    </a:r>
                    <a:r>
                      <a:rPr lang="ru-RU" dirty="0" smtClean="0"/>
                      <a:t>777,5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8B-42B1-93F5-BA716DFAC51E}"/>
                </c:ext>
              </c:extLst>
            </c:dLbl>
            <c:dLbl>
              <c:idx val="7"/>
              <c:layout>
                <c:manualLayout>
                  <c:x val="-3.1037070261247374E-2"/>
                  <c:y val="-0.10033883343446166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
</a:t>
                    </a:r>
                    <a:r>
                      <a:rPr lang="ru-RU" dirty="0" smtClean="0"/>
                      <a:t>909,8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4,0%</a:t>
                    </a:r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8B-42B1-93F5-BA716DFAC51E}"/>
                </c:ext>
              </c:extLst>
            </c:dLbl>
            <c:dLbl>
              <c:idx val="8"/>
              <c:layout>
                <c:manualLayout>
                  <c:x val="1.0413099187326282E-2"/>
                  <c:y val="-7.1226060352268569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18,6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860678585570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22720570074399446"/>
                  <c:y val="-0.35570210859762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Платежи при пользовании природными ресурсами
 </a:t>
                    </a:r>
                    <a:r>
                      <a:rPr lang="ru-RU" dirty="0" smtClean="0"/>
                      <a:t>19,2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8B-42B1-93F5-BA716DFAC51E}"/>
                </c:ext>
              </c:extLst>
            </c:dLbl>
            <c:dLbl>
              <c:idx val="10"/>
              <c:layout>
                <c:manualLayout>
                  <c:x val="0.19125302652322376"/>
                  <c:y val="-4.55966074994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
 </a:t>
                    </a:r>
                    <a:r>
                      <a:rPr lang="ru-RU" dirty="0" smtClean="0"/>
                      <a:t>39,3,0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68B-42B1-93F5-BA716DFAC5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8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9">
                  <c:v>Платежи при пользовании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11084.6</c:v>
                </c:pt>
                <c:pt idx="1">
                  <c:v>1802.5</c:v>
                </c:pt>
                <c:pt idx="2">
                  <c:v>498.2</c:v>
                </c:pt>
                <c:pt idx="3">
                  <c:v>431</c:v>
                </c:pt>
                <c:pt idx="4">
                  <c:v>68.2</c:v>
                </c:pt>
                <c:pt idx="5">
                  <c:v>142.5</c:v>
                </c:pt>
                <c:pt idx="6">
                  <c:v>470.7</c:v>
                </c:pt>
                <c:pt idx="7">
                  <c:v>659.3</c:v>
                </c:pt>
                <c:pt idx="8">
                  <c:v>12.4</c:v>
                </c:pt>
                <c:pt idx="9">
                  <c:v>11.7</c:v>
                </c:pt>
                <c:pt idx="10">
                  <c:v>28.2</c:v>
                </c:pt>
                <c:pt idx="11">
                  <c:v>514.29999999999995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8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9">
                  <c:v>Платежи при пользовании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70.496578391716909</c:v>
                </c:pt>
                <c:pt idx="1">
                  <c:v>11.463659721692233</c:v>
                </c:pt>
                <c:pt idx="2">
                  <c:v>3.1684855885420635</c:v>
                </c:pt>
                <c:pt idx="3">
                  <c:v>2.7411025464906253</c:v>
                </c:pt>
                <c:pt idx="4">
                  <c:v>0.43374290874863264</c:v>
                </c:pt>
                <c:pt idx="5">
                  <c:v>0.9062810043501488</c:v>
                </c:pt>
                <c:pt idx="6">
                  <c:v>2.9935892543692284</c:v>
                </c:pt>
                <c:pt idx="7">
                  <c:v>4.1930601134600218</c:v>
                </c:pt>
                <c:pt idx="8">
                  <c:v>7.8862347045205936E-2</c:v>
                </c:pt>
                <c:pt idx="9">
                  <c:v>7.4410440357170107E-2</c:v>
                </c:pt>
                <c:pt idx="10">
                  <c:v>0.17934824086087156</c:v>
                </c:pt>
                <c:pt idx="11">
                  <c:v>3.2708794423668879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3510AE5A-9D00-471D-96A3-9264479CC001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100 989,9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514CC11-0112-4ABC-957B-3AE2331E76A6}" type="CATEGORYNAME">
                      <a:rPr lang="ru-RU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8 752,1</a:t>
                    </a:r>
                    <a:r>
                      <a:rPr lang="ru-RU" baseline="0" dirty="0"/>
                      <a:t>
</a:t>
                    </a:r>
                    <a:fld id="{97AF8F81-3B91-43C6-924D-3E760226A389}" type="PERCENTAGE">
                      <a:rPr lang="ru-RU" baseline="0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889A7A02-23E7-4BF8-B657-77CDC6DEA345}" type="CATEGORYNAME">
                      <a:rPr lang="ru-RU" smtClean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
80 452,2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42,3%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2211171686638449E-2"/>
                  <c:y val="-0.2142004063040628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67326.600000000006</c:v>
                </c:pt>
                <c:pt idx="1">
                  <c:v>6307.2</c:v>
                </c:pt>
                <c:pt idx="2">
                  <c:v>62205.7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49.506126995915338</c:v>
                </c:pt>
                <c:pt idx="1">
                  <c:v>4.6377664131062195</c:v>
                </c:pt>
                <c:pt idx="2">
                  <c:v>45.740662443518765</c:v>
                </c:pt>
                <c:pt idx="3">
                  <c:v>0.11544414745967727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sz="11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а 9 месяцев 2021 год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9 месяцев 2021 ГОД</a:t>
            </a:r>
            <a:endParaRPr lang="ru-RU" sz="2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654235"/>
              </p:ext>
            </p:extLst>
          </p:nvPr>
        </p:nvGraphicFramePr>
        <p:xfrm>
          <a:off x="251520" y="980728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r>
              <a:rPr lang="ru-RU" sz="3600" b="1" i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/>
            </a:r>
            <a:br>
              <a:rPr lang="ru-RU" sz="3600" b="1" i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98576"/>
              </p:ext>
            </p:extLst>
          </p:nvPr>
        </p:nvGraphicFramePr>
        <p:xfrm>
          <a:off x="107504" y="2564903"/>
          <a:ext cx="8964488" cy="36931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01.10.2021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6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989,9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8</a:t>
                      </a:r>
                      <a:r>
                        <a:rPr lang="ru-RU" sz="16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 752,1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6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452,2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0227"/>
              </p:ext>
            </p:extLst>
          </p:nvPr>
        </p:nvGraphicFramePr>
        <p:xfrm>
          <a:off x="190524" y="2286000"/>
          <a:ext cx="8910263" cy="222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8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90129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72 114</a:t>
                      </a:r>
                      <a:r>
                        <a:rPr lang="en-US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sz="2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72477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9 месяцев 2021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213 110,0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22 758,7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190 351,3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8 860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24,1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  <a:endParaRPr lang="ru-RU" sz="9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70206"/>
              </p:ext>
            </p:extLst>
          </p:nvPr>
        </p:nvGraphicFramePr>
        <p:xfrm>
          <a:off x="251520" y="1988840"/>
          <a:ext cx="8640959" cy="44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01.10.2021 Г.</a:t>
                      </a:r>
                      <a:endParaRPr lang="ru-RU" sz="15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  <a:endParaRPr lang="ru-RU" sz="15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38 439,2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24 388,0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63,4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7 235,6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1 532,0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21,2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95,0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45,6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48,0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155 472,4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103 622,3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66,6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47 106,1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31 194,0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66,2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19 015,9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14 804,4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77,9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129,0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77,9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24 601,4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18 450,9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75,0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  <a:endParaRPr lang="ru-RU" sz="5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47120"/>
              </p:ext>
            </p:extLst>
          </p:nvPr>
        </p:nvGraphicFramePr>
        <p:xfrm>
          <a:off x="251520" y="870586"/>
          <a:ext cx="8640961" cy="60089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01.10.2021 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157 143,6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109 007,9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53 527,4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35 497,4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31 037,8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22 913,8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1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32 465,2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20 089,9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802,1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10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8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448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280 996,9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189 078,4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332656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  <a:endParaRPr lang="ru-RU" sz="5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18988"/>
              </p:ext>
            </p:extLst>
          </p:nvPr>
        </p:nvGraphicFramePr>
        <p:xfrm>
          <a:off x="323528" y="1187366"/>
          <a:ext cx="8424936" cy="22495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01.10.2021 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12 131,4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8 498,9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3 452,4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2 508,1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2 616,9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535,0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5 565,2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4 959,3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9 месяцев 2021 год</a:t>
            </a: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63888" y="4149080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3790" y="1375632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59832" y="2780928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22 027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год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2 447 </a:t>
            </a:r>
            <a:r>
              <a:rPr lang="ru-RU" sz="1400" b="1" dirty="0" err="1" smtClean="0"/>
              <a:t>р</a:t>
            </a:r>
            <a:r>
              <a:rPr lang="ru-RU" sz="1400" dirty="0" err="1" smtClean="0"/>
              <a:t>уб.в</a:t>
            </a:r>
            <a:r>
              <a:rPr lang="ru-RU" sz="1400" dirty="0" smtClean="0"/>
              <a:t> </a:t>
            </a:r>
            <a:r>
              <a:rPr lang="ru-RU" sz="1400" dirty="0" smtClean="0"/>
              <a:t>месяц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5,2</a:t>
            </a:r>
            <a:r>
              <a:rPr lang="ru-RU" sz="1400" b="1" dirty="0" smtClean="0"/>
              <a:t> </a:t>
            </a:r>
            <a:r>
              <a:rPr lang="ru-RU" sz="1400" dirty="0" err="1" smtClean="0"/>
              <a:t>руб.в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0,58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месяц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1 671 </a:t>
            </a:r>
            <a:r>
              <a:rPr lang="ru-RU" sz="1400" dirty="0" smtClean="0"/>
              <a:t>руб.</a:t>
            </a:r>
          </a:p>
          <a:p>
            <a:pPr algn="ctr"/>
            <a:r>
              <a:rPr lang="ru-RU" sz="1400" dirty="0" smtClean="0"/>
              <a:t>в год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81323" y="4751566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186 </a:t>
            </a:r>
            <a:r>
              <a:rPr lang="ru-RU" sz="1400" dirty="0" smtClean="0"/>
              <a:t>руб.</a:t>
            </a:r>
          </a:p>
          <a:p>
            <a:pPr algn="ctr"/>
            <a:r>
              <a:rPr lang="ru-RU" sz="1400" dirty="0"/>
              <a:t>в</a:t>
            </a:r>
            <a:r>
              <a:rPr lang="ru-RU" sz="1400" dirty="0" smtClean="0"/>
              <a:t> месяц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11 696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год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1 300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месяц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69263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ru-RU" sz="1400" b="1" dirty="0" smtClean="0"/>
              <a:t>3 521</a:t>
            </a:r>
            <a:r>
              <a:rPr lang="ru-RU" sz="1400" b="1" dirty="0" smtClean="0"/>
              <a:t> </a:t>
            </a:r>
            <a:r>
              <a:rPr lang="ru-RU" sz="1400" dirty="0" smtClean="0"/>
              <a:t>руб.</a:t>
            </a:r>
          </a:p>
          <a:p>
            <a:pPr algn="ctr"/>
            <a:r>
              <a:rPr lang="ru-RU" sz="1400" dirty="0" smtClean="0"/>
              <a:t>в год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391</a:t>
            </a:r>
            <a:r>
              <a:rPr lang="ru-RU" sz="1400" b="1" dirty="0" smtClean="0"/>
              <a:t> </a:t>
            </a:r>
            <a:r>
              <a:rPr lang="ru-RU" sz="1400" dirty="0" smtClean="0"/>
              <a:t>руб.</a:t>
            </a:r>
          </a:p>
          <a:p>
            <a:pPr algn="ctr"/>
            <a:r>
              <a:rPr lang="ru-RU" sz="1400" dirty="0" smtClean="0"/>
              <a:t>в месяц</a:t>
            </a:r>
            <a:endParaRPr lang="ru-RU" sz="1400" dirty="0"/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5 799,2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17 952,3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«Шумячский район» Смоленской области за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месяцев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год.</a:t>
            </a:r>
          </a:p>
          <a:p>
            <a:pPr marL="0" indent="6270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Шумячского                        районного Совета депутатов от 26.02.2021 года №12, от 01.06.2021 года №44, от 12.08.2021 года №57 ).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214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6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 smtClean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  <a:endParaRPr lang="ru-RU" sz="1600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9 месяцев 2021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814537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9 месяцев 2021 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Бюджет муниципального образования «Шумячский район» Смоленской области за 9 месяцев 2021 год по доходам исполнен в сумме  213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110,0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       285 037,5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81,1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  <a:endParaRPr lang="ru-RU"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 расходам исполнение на отчетную дату составило 195 157,7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293 128,5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66,6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5 799,2 тыс. рублей на 01.10.2021 года бюджет исполнен с профицитом в размере 17 952,3 тыс. рублей.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293 128,5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213 110,0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285 037,5 </a:t>
            </a:r>
          </a:p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с.руб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195 157,7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АМ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  <a:endParaRPr lang="ru-RU" sz="9600" b="1" cap="none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62247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01.10.2021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28 864,2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22 758,7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78,8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256 173,2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190 351,3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9 месяцев 2021 </a:t>
            </a: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года</a:t>
            </a:r>
            <a:endParaRPr lang="ru-RU" sz="28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708007"/>
              </p:ext>
            </p:extLst>
          </p:nvPr>
        </p:nvGraphicFramePr>
        <p:xfrm>
          <a:off x="0" y="112474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9 месяцев 2021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823468"/>
              </p:ext>
            </p:extLst>
          </p:nvPr>
        </p:nvGraphicFramePr>
        <p:xfrm>
          <a:off x="251520" y="1124744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54655</TotalTime>
  <Words>1283</Words>
  <Application>Microsoft Office PowerPoint</Application>
  <PresentationFormat>Экран (4:3)</PresentationFormat>
  <Paragraphs>278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9 месяцев 2021 года</vt:lpstr>
      <vt:lpstr>ИСПОЛНЕНИЕ БЮДЖЕТА МУНИЦИПАЛЬНОГО ОБРАЗОВАНИЯ «ШУМЯЧСКИЙ РАЙОН» СМОЛЕНСКОЙ ОБЛАСТИ ЗА 9 месяцев 2021 года</vt:lpstr>
      <vt:lpstr>ДОХОДЫ</vt:lpstr>
      <vt:lpstr>СТРУКТУРА ДОХОДОВ МЕСТНОГО БЮДЖЕТА ЗА 9 месяцев 2021 года</vt:lpstr>
      <vt:lpstr>СТРУКТУРА НАЛОГОВЫХ И НЕНАЛОГОВЫХ ДОХОДОВ МЕСТНОГО БЮДЖЕТА ЗА 9 месяцев 2021 года</vt:lpstr>
      <vt:lpstr>БЕЗВОЗМЕЗДНЫЕ ПОСТУПЛЕНИЯ ЗА 9 месяцев 2021 ГОД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9 месяцев 2021 год</vt:lpstr>
      <vt:lpstr>ДЕФИЦИТ ( - )            5 799,2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MEZBUDG1</cp:lastModifiedBy>
  <cp:revision>755</cp:revision>
  <cp:lastPrinted>2021-09-02T07:22:46Z</cp:lastPrinted>
  <dcterms:created xsi:type="dcterms:W3CDTF">2017-04-19T10:14:44Z</dcterms:created>
  <dcterms:modified xsi:type="dcterms:W3CDTF">2021-12-15T07:41:12Z</dcterms:modified>
</cp:coreProperties>
</file>