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7823" autoAdjust="0"/>
  </p:normalViewPr>
  <p:slideViewPr>
    <p:cSldViewPr>
      <p:cViewPr varScale="1">
        <p:scale>
          <a:sx n="86" d="100"/>
          <a:sy n="86" d="100"/>
        </p:scale>
        <p:origin x="-137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81</a:t>
                    </a:r>
                    <a:r>
                      <a:rPr lang="ru-RU" baseline="0" dirty="0" smtClean="0"/>
                      <a:t> 308,2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276857.2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288 868,4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286972.40000000002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-5 799,2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##0.0</c:formatCode>
                <c:ptCount val="1"/>
                <c:pt idx="0">
                  <c:v>5799.2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3072768"/>
        <c:axId val="113090944"/>
        <c:axId val="0"/>
      </c:bar3DChart>
      <c:catAx>
        <c:axId val="11307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090944"/>
        <c:crosses val="autoZero"/>
        <c:auto val="1"/>
        <c:lblAlgn val="ctr"/>
        <c:lblOffset val="100"/>
        <c:noMultiLvlLbl val="0"/>
      </c:catAx>
      <c:valAx>
        <c:axId val="11309094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13072768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И НЕНАЛОГОВЫЕ 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 15 723,6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10,4 %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БЕЗВОЗМЕЗДНЫЕ ПОСТУПЛЕНИЯ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135 996,5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89,6 %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116 981,9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90,2%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8513.2999999999993</c:v>
                </c:pt>
                <c:pt idx="1">
                  <c:v>60236.3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12.383053865040667</c:v>
                      </c:pt>
                      <c:pt idx="1">
                        <c:v>87.616946134959335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44889319001285"/>
          <c:y val="0.44674291887795942"/>
          <c:w val="0.52724028992601457"/>
          <c:h val="0.51523416458769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37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084,6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70,5%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Акцизы по подакцизным товарам (продукции), производимым на территории Российской Федерации
</a:t>
                    </a:r>
                    <a:r>
                      <a:rPr lang="ru-RU" dirty="0" smtClean="0"/>
                      <a:t>1 802,5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11,5%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упрощенной системы налогообложения
 </a:t>
                    </a:r>
                    <a:r>
                      <a:rPr lang="ru-RU" dirty="0" smtClean="0"/>
                      <a:t>498,2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Единый налог на вмененный доход для отдельных видов деятельности
 </a:t>
                    </a:r>
                    <a:r>
                      <a:rPr lang="ru-RU" dirty="0" smtClean="0"/>
                      <a:t>431,0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28933285952475596"/>
                  <c:y val="7.52357704235966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
</a:t>
                    </a:r>
                    <a:r>
                      <a:rPr lang="ru-RU" dirty="0" smtClean="0"/>
                      <a:t>68,2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407552512530745"/>
                  <c:y val="-6.45036947461678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142,5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 по делам, рассматриваемым в судах общей юрисдикции, мировыми судьями
 </a:t>
                    </a:r>
                    <a:r>
                      <a:rPr lang="ru-RU" dirty="0" smtClean="0"/>
                      <a:t>470,7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1037070261247374E-2"/>
                  <c:y val="-0.10033883343446166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
 </a:t>
                    </a:r>
                    <a:r>
                      <a:rPr lang="ru-RU" dirty="0" smtClean="0"/>
                      <a:t>659,3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4,2%</a:t>
                    </a:r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1.0413099187326282E-2"/>
                  <c:y val="-8.9315218536971705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45F8725-0841-4504-AC85-1BB18649A685}" type="VALUE">
                      <a:rPr lang="ru-RU" baseline="0" dirty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fld id="{EB8773F5-2674-4A1D-B4AD-123A281EAE15}" type="PERCENTAGE">
                      <a:rPr lang="ru-RU" baseline="0" dirty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22720570074399446"/>
                  <c:y val="-0.355702108597620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Платежи при пользовании природными ресурсами
 </a:t>
                    </a:r>
                    <a:r>
                      <a:rPr lang="ru-RU" smtClean="0"/>
                      <a:t>11,7</a:t>
                    </a:r>
                    <a:r>
                      <a:rPr lang="ru-RU"/>
                      <a:t>
</a:t>
                    </a:r>
                    <a:r>
                      <a:rPr lang="ru-RU" smtClean="0"/>
                      <a:t>0,1%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0.19125302652322376"/>
                  <c:y val="-4.55966074994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
 </a:t>
                    </a:r>
                    <a:r>
                      <a:rPr lang="ru-RU" dirty="0" smtClean="0"/>
                      <a:t>28,2,0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8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9">
                  <c:v>Платежи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11084.6</c:v>
                </c:pt>
                <c:pt idx="1">
                  <c:v>1802.5</c:v>
                </c:pt>
                <c:pt idx="2">
                  <c:v>498.2</c:v>
                </c:pt>
                <c:pt idx="3">
                  <c:v>431</c:v>
                </c:pt>
                <c:pt idx="4">
                  <c:v>68.2</c:v>
                </c:pt>
                <c:pt idx="5">
                  <c:v>142.5</c:v>
                </c:pt>
                <c:pt idx="6">
                  <c:v>470.7</c:v>
                </c:pt>
                <c:pt idx="7">
                  <c:v>659.3</c:v>
                </c:pt>
                <c:pt idx="8">
                  <c:v>12.4</c:v>
                </c:pt>
                <c:pt idx="9">
                  <c:v>11.7</c:v>
                </c:pt>
                <c:pt idx="10">
                  <c:v>28.2</c:v>
                </c:pt>
                <c:pt idx="11">
                  <c:v>514.29999999999995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8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9">
                  <c:v>Платежи при пользовании природными ресурсами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 санкции, 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70.496578391716909</c:v>
                </c:pt>
                <c:pt idx="1">
                  <c:v>11.463659721692233</c:v>
                </c:pt>
                <c:pt idx="2">
                  <c:v>3.1684855885420635</c:v>
                </c:pt>
                <c:pt idx="3">
                  <c:v>2.7411025464906253</c:v>
                </c:pt>
                <c:pt idx="4">
                  <c:v>0.43374290874863264</c:v>
                </c:pt>
                <c:pt idx="5">
                  <c:v>0.9062810043501488</c:v>
                </c:pt>
                <c:pt idx="6">
                  <c:v>2.9935892543692284</c:v>
                </c:pt>
                <c:pt idx="7">
                  <c:v>4.1930601134600218</c:v>
                </c:pt>
                <c:pt idx="8">
                  <c:v>7.8862347045205936E-2</c:v>
                </c:pt>
                <c:pt idx="9">
                  <c:v>7.4410440357170107E-2</c:v>
                </c:pt>
                <c:pt idx="10">
                  <c:v>0.17934824086087156</c:v>
                </c:pt>
                <c:pt idx="11">
                  <c:v>3.2708794423668879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 xmlns:c16r2="http://schemas.microsoft.com/office/drawing/2015/06/chart"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 xmlns:c16r2="http://schemas.microsoft.com/office/drawing/2015/06/chart"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2211171686638449E-2"/>
                  <c:y val="-0.2142004063040628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67326.600000000006</c:v>
                </c:pt>
                <c:pt idx="1">
                  <c:v>6307.2</c:v>
                </c:pt>
                <c:pt idx="2">
                  <c:v>62205.7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49.506126995915338</c:v>
                </c:pt>
                <c:pt idx="1">
                  <c:v>4.6377664131062195</c:v>
                </c:pt>
                <c:pt idx="2">
                  <c:v>45.740662443518765</c:v>
                </c:pt>
                <c:pt idx="3">
                  <c:v>0.11544414745967727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  <a:endParaRPr lang="ru-RU" sz="11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полугодие 2021 год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полугодие 2021 ГОД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34419"/>
              </p:ext>
            </p:extLst>
          </p:nvPr>
        </p:nvGraphicFramePr>
        <p:xfrm>
          <a:off x="251520" y="980728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r>
              <a:rPr lang="ru-RU" sz="3600" b="1" i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/>
            </a:r>
            <a:br>
              <a:rPr lang="ru-RU" sz="3600" b="1" i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5113"/>
              </p:ext>
            </p:extLst>
          </p:nvPr>
        </p:nvGraphicFramePr>
        <p:xfrm>
          <a:off x="107504" y="2564903"/>
          <a:ext cx="8964488" cy="36931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.2021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67326,6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6307,2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62205,7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b="1" i="1" dirty="0" smtClean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61643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=""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=""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48076,2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7604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полугодие 2021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151720,1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15723,6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135996,5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8 860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17,1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  <a:endParaRPr lang="ru-RU" sz="9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05086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01.07.2021 Г.</a:t>
                      </a:r>
                      <a:endParaRPr lang="ru-RU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  <a:endParaRPr lang="ru-RU" sz="15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37983,2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15009,0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39,5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7235,6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1201,6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16,6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95,0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39,1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41,1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152698,2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76042,3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49,8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47059,1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21714,6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19015,9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8896,4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179,0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36,7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24 601,4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12300,6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  <a:endParaRPr lang="ru-RU" sz="5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05821"/>
              </p:ext>
            </p:extLst>
          </p:nvPr>
        </p:nvGraphicFramePr>
        <p:xfrm>
          <a:off x="251520" y="870586"/>
          <a:ext cx="8640961" cy="60089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01.07.2021 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156543,8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77610,3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36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53527,4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25226,8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14520,0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01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32465,2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12727,5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3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796,7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1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680554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68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448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279364,3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131648,6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332656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  <a:endParaRPr lang="ru-RU" sz="5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50885"/>
              </p:ext>
            </p:extLst>
          </p:nvPr>
        </p:nvGraphicFramePr>
        <p:xfrm>
          <a:off x="323528" y="1187366"/>
          <a:ext cx="8424936" cy="22495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2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01.07.2021 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9504,1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3620,9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3452,4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1450,9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5565,2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2074,5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полугодие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2021 год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63888" y="4149080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2780928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15267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год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2545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месяц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4,4 </a:t>
            </a:r>
            <a:r>
              <a:rPr lang="ru-RU" sz="1400" dirty="0" err="1" smtClean="0"/>
              <a:t>руб.в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0,001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месяц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1004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 smtClean="0"/>
              <a:t>в год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81323" y="4751566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167 руб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в</a:t>
            </a:r>
            <a:r>
              <a:rPr lang="ru-RU" sz="1400" dirty="0" smtClean="0"/>
              <a:t> месяц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8583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год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1430</a:t>
            </a:r>
            <a:endParaRPr lang="ru-RU" sz="1400" b="1" dirty="0" smtClean="0"/>
          </a:p>
          <a:p>
            <a:pPr algn="ctr"/>
            <a:r>
              <a:rPr lang="ru-RU" sz="1400" dirty="0" smtClean="0"/>
              <a:t>руб.в месяц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69263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2451 </a:t>
            </a:r>
            <a:r>
              <a:rPr lang="ru-RU" sz="1400" dirty="0" smtClean="0"/>
              <a:t>руб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в год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408 </a:t>
            </a:r>
            <a:r>
              <a:rPr lang="ru-RU" sz="1400" dirty="0" smtClean="0"/>
              <a:t>руб.</a:t>
            </a:r>
          </a:p>
          <a:p>
            <a:pPr algn="ctr"/>
            <a:r>
              <a:rPr lang="ru-RU" sz="1400" dirty="0" smtClean="0"/>
              <a:t>в месяц</a:t>
            </a:r>
            <a:endParaRPr lang="ru-RU" sz="1400" dirty="0"/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5 799,2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16450,6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за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2021 год.</a:t>
            </a:r>
          </a:p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районного Совета депутатов от 25.12.2020 года №52 «О местном бюджете муниципального образования «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на плановый период 2022 и 2023 годов» (в редакции Решения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районного Совета депутатов от 26.02.2021 года №12, от 01.06.2021 года №44).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214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6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 smtClean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  <a:endParaRPr lang="ru-RU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1 квартал 2021 год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17213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1 полугодие 2021 год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Бюджет муниципального образования «</a:t>
            </a:r>
            <a:r>
              <a:rPr lang="ru-RU" sz="1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за 1 полугодие 2021 год по доходам исполнен в сумме 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151 720,1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       281 308,2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53,9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  <a:endParaRPr lang="ru-RU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 расходам исполнение на отчетную дату составило 135 269,4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288 868,4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46,8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5 799,2 тыс. рублей на 01.07.2021 года бюджет исполнен с профицитом в размере 16 450,6 тыс. рублей.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288 868,4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151 720,0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281 308,2 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с.руб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135 269,4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АМ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  <a:endParaRPr lang="ru-RU" sz="9600" b="1" cap="none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79215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01.07.2021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26 896,0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15 723,6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254 412,3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135 996,5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1 полугодие 2021 год</a:t>
            </a:r>
            <a:endParaRPr lang="ru-RU" sz="28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58500"/>
              </p:ext>
            </p:extLst>
          </p:nvPr>
        </p:nvGraphicFramePr>
        <p:xfrm>
          <a:off x="0" y="112474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1 полугодие 2021 год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89970"/>
              </p:ext>
            </p:extLst>
          </p:nvPr>
        </p:nvGraphicFramePr>
        <p:xfrm>
          <a:off x="251520" y="1124744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54158</TotalTime>
  <Words>1258</Words>
  <Application>Microsoft Office PowerPoint</Application>
  <PresentationFormat>Экран (4:3)</PresentationFormat>
  <Paragraphs>279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1 квартал 2021 год</vt:lpstr>
      <vt:lpstr>ИСПОЛНЕНИЕ БЮДЖЕТА МУНИЦИПАЛЬНОГО ОБРАЗОВАНИЯ «ШУМЯЧСКИЙ РАЙОН» СМОЛЕНСКОЙ ОБЛАСТИ ЗА 1 полугодие 2021 год</vt:lpstr>
      <vt:lpstr>ДОХОДЫ</vt:lpstr>
      <vt:lpstr>СТРУКТУРА ДОХОДОВ МЕСТНОГО БЮДЖЕТА ЗА 1 полугодие 2021 год</vt:lpstr>
      <vt:lpstr>СТРУКТУРА НАЛОГОВЫХ И НЕНАЛОГОВЫХ ДОХОДОВ МЕСТНОГО БЮДЖЕТА ЗА 1 полугодие 2021 год</vt:lpstr>
      <vt:lpstr>БЕЗВОЗМЕЗДНЫЕ ПОСТУПЛЕНИЯ ЗА 1 полугодие 2021 ГОД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полугодие 2021 год</vt:lpstr>
      <vt:lpstr>ДЕФИЦИТ ( - )            5 799,2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User</cp:lastModifiedBy>
  <cp:revision>733</cp:revision>
  <cp:lastPrinted>2021-09-02T07:22:46Z</cp:lastPrinted>
  <dcterms:created xsi:type="dcterms:W3CDTF">2017-04-19T10:14:44Z</dcterms:created>
  <dcterms:modified xsi:type="dcterms:W3CDTF">2021-09-03T12:21:22Z</dcterms:modified>
</cp:coreProperties>
</file>