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5" autoAdjust="0"/>
    <p:restoredTop sz="94718" autoAdjust="0"/>
  </p:normalViewPr>
  <p:slideViewPr>
    <p:cSldViewPr>
      <p:cViewPr varScale="1">
        <p:scale>
          <a:sx n="88" d="100"/>
          <a:sy n="88" d="100"/>
        </p:scale>
        <p:origin x="-1349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8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245217.8</c:v>
                </c:pt>
                <c:pt idx="1">
                  <c:v>303578.2</c:v>
                </c:pt>
                <c:pt idx="2">
                  <c:v>287329.3</c:v>
                </c:pt>
                <c:pt idx="3">
                  <c:v>254440.4</c:v>
                </c:pt>
                <c:pt idx="4">
                  <c:v>272241.2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Лист1!$C$2:$C$6</c:f>
              <c:numCache>
                <c:formatCode>#,##0.0</c:formatCode>
                <c:ptCount val="5"/>
                <c:pt idx="0">
                  <c:v>250140.5</c:v>
                </c:pt>
                <c:pt idx="1">
                  <c:v>299487.09999999998</c:v>
                </c:pt>
                <c:pt idx="2">
                  <c:v>293128.5</c:v>
                </c:pt>
                <c:pt idx="3">
                  <c:v>254440.4</c:v>
                </c:pt>
                <c:pt idx="4">
                  <c:v>272241.2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2020(факт)</c:v>
                </c:pt>
                <c:pt idx="2">
                  <c:v>2021(план)</c:v>
                </c:pt>
                <c:pt idx="3">
                  <c:v>2022 (план)</c:v>
                </c:pt>
                <c:pt idx="4">
                  <c:v>2023 (план</c:v>
                </c:pt>
              </c:strCache>
            </c:strRef>
          </c:cat>
          <c:val>
            <c:numRef>
              <c:f>Лист1!$D$2:$D$6</c:f>
              <c:numCache>
                <c:formatCode>#,##0.0</c:formatCode>
                <c:ptCount val="5"/>
                <c:pt idx="0">
                  <c:v>-4922.7000000000116</c:v>
                </c:pt>
                <c:pt idx="1">
                  <c:v>4091.1000000000349</c:v>
                </c:pt>
                <c:pt idx="2">
                  <c:v>-5799.2000000000116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891712"/>
        <c:axId val="191893504"/>
        <c:axId val="182282432"/>
      </c:bar3DChart>
      <c:catAx>
        <c:axId val="19189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1893504"/>
        <c:crosses val="autoZero"/>
        <c:auto val="1"/>
        <c:lblAlgn val="ctr"/>
        <c:lblOffset val="100"/>
        <c:noMultiLvlLbl val="0"/>
      </c:catAx>
      <c:valAx>
        <c:axId val="191893504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one"/>
        <c:crossAx val="191891712"/>
        <c:crosses val="autoZero"/>
        <c:crossBetween val="between"/>
      </c:valAx>
      <c:serAx>
        <c:axId val="182282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91893504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/>
                      <a:t>Дотации бюджетам субъектов Российской Федерации 
94 230,0
</a:t>
                    </a:r>
                    <a:r>
                      <a:rPr lang="ru-RU" dirty="0" smtClean="0"/>
                      <a:t>46,</a:t>
                    </a:r>
                    <a:r>
                      <a:rPr lang="en-US" dirty="0" smtClean="0"/>
                      <a:t>8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en-US" dirty="0" smtClean="0"/>
                      <a:t>3 066,3</a:t>
                    </a:r>
                  </a:p>
                  <a:p>
                    <a:r>
                      <a:rPr lang="ru-RU" dirty="0" smtClean="0"/>
                      <a:t>1,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Субвенции </a:t>
                    </a:r>
                    <a:r>
                      <a:rPr lang="ru-RU" dirty="0"/>
                      <a:t>бюджетам субъектов Российской Федерации 
103 853,9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94230</c:v>
                </c:pt>
                <c:pt idx="1">
                  <c:v>378.2</c:v>
                </c:pt>
                <c:pt idx="2">
                  <c:v>103853.9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Дотации бюджетам субъектов Российской Федерации
82 091,0
</a:t>
                    </a:r>
                    <a:r>
                      <a:rPr lang="ru-RU" smtClean="0"/>
                      <a:t>39,9%</a:t>
                    </a:r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ru-RU" dirty="0" smtClean="0"/>
                      <a:t>14 477,5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7,0%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109 109,7
</a:t>
                    </a:r>
                    <a:r>
                      <a:rPr lang="ru-RU" dirty="0" smtClean="0"/>
                      <a:t>53,</a:t>
                    </a:r>
                    <a:r>
                      <a:rPr lang="en-US" dirty="0" smtClean="0"/>
                      <a:t>0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82091</c:v>
                </c:pt>
                <c:pt idx="1">
                  <c:v>11780.7</c:v>
                </c:pt>
                <c:pt idx="2">
                  <c:v>109109.7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157 946,2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Развитие культуры и спорта в муниципальном образовании "Шумячский район" Смоленской области"
53 527,4
</a:t>
                    </a:r>
                    <a:r>
                      <a:rPr lang="ru-RU" dirty="0" smtClean="0"/>
                      <a:t>18,3%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9.969636388689157E-2"/>
                  <c:y val="8.19352957212504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"Шумячский район" Смоленской области"
</a:t>
                    </a:r>
                    <a:r>
                      <a:rPr lang="ru-RU" dirty="0" smtClean="0"/>
                      <a:t>30</a:t>
                    </a:r>
                    <a:r>
                      <a:rPr lang="ru-RU" baseline="0" dirty="0" smtClean="0"/>
                      <a:t> 965,4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31 690,9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10,8%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"Повышение значений показателей доступности для инвалидов объектов и услуг в Шумячском районе Смоленской области"
 13,0
</a:t>
                    </a:r>
                    <a:r>
                      <a:rPr lang="ru-RU" dirty="0" smtClean="0"/>
                      <a:t>0,004%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</a:t>
                    </a:r>
                    <a:r>
                      <a:rPr lang="ru-RU" dirty="0"/>
                      <a:t>общегосударственные расходы
</a:t>
                    </a:r>
                    <a:r>
                      <a:rPr lang="ru-RU" dirty="0" smtClean="0"/>
                      <a:t>496,9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Резервный фонд 
 </a:t>
                    </a:r>
                    <a:r>
                      <a:rPr lang="ru-RU" dirty="0" smtClean="0"/>
                      <a:t>465,0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Непрограммные </a:t>
                    </a:r>
                    <a:r>
                      <a:rPr lang="ru-RU" dirty="0"/>
                      <a:t>расходы органов исполнительной власти
</a:t>
                    </a:r>
                    <a:r>
                      <a:rPr lang="ru-RU" dirty="0" smtClean="0"/>
                      <a:t>5 565,2</a:t>
                    </a:r>
                    <a:r>
                      <a:rPr lang="ru-RU" dirty="0"/>
                      <a:t>
1,9%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5"/>
                <c:pt idx="0">
                  <c:v>155090</c:v>
                </c:pt>
                <c:pt idx="1">
                  <c:v>53527.4</c:v>
                </c:pt>
                <c:pt idx="2">
                  <c:v>30005</c:v>
                </c:pt>
                <c:pt idx="3">
                  <c:v>32465.200000000001</c:v>
                </c:pt>
                <c:pt idx="4">
                  <c:v>767.3</c:v>
                </c:pt>
                <c:pt idx="5">
                  <c:v>6030.6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13</c:v>
                </c:pt>
                <c:pt idx="10">
                  <c:v>1</c:v>
                </c:pt>
                <c:pt idx="11">
                  <c:v>3452.4</c:v>
                </c:pt>
                <c:pt idx="12">
                  <c:v>61.5</c:v>
                </c:pt>
                <c:pt idx="13">
                  <c:v>125</c:v>
                </c:pt>
                <c:pt idx="14">
                  <c:v>5558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5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Обеспечение деятельности законодательного и исполнительного органов власти</c:v>
                </c:pt>
                <c:pt idx="12">
                  <c:v>Прочие общегосударственные расходы</c:v>
                </c:pt>
                <c:pt idx="13">
                  <c:v>Резервный фонд </c:v>
                </c:pt>
                <c:pt idx="14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5"/>
                <c:pt idx="0">
                  <c:v>54.018113082421429</c:v>
                </c:pt>
                <c:pt idx="1">
                  <c:v>18.643685255064831</c:v>
                </c:pt>
                <c:pt idx="2">
                  <c:v>10.450792978516056</c:v>
                </c:pt>
                <c:pt idx="3">
                  <c:v>11.307684859394081</c:v>
                </c:pt>
                <c:pt idx="4">
                  <c:v>0.26725190642944069</c:v>
                </c:pt>
                <c:pt idx="5">
                  <c:v>2.1004683264868831</c:v>
                </c:pt>
                <c:pt idx="6" formatCode="0.000">
                  <c:v>1.0449051469937731E-3</c:v>
                </c:pt>
                <c:pt idx="7" formatCode="0.000">
                  <c:v>1.7415085783229554E-3</c:v>
                </c:pt>
                <c:pt idx="8" formatCode="0.000">
                  <c:v>1.0449051469937731E-3</c:v>
                </c:pt>
                <c:pt idx="9" formatCode="0.000">
                  <c:v>4.5279223036396839E-3</c:v>
                </c:pt>
                <c:pt idx="10" formatCode="0.000">
                  <c:v>3.4830171566459109E-4</c:v>
                </c:pt>
                <c:pt idx="11">
                  <c:v>1.2024768431604342</c:v>
                </c:pt>
                <c:pt idx="12">
                  <c:v>2.1420555513372349E-2</c:v>
                </c:pt>
                <c:pt idx="13">
                  <c:v>4.3537714458073883E-2</c:v>
                </c:pt>
                <c:pt idx="14">
                  <c:v>1.9358609356637972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МП "Развитие образования и молодежной политики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</a:t>
                    </a:r>
                    <a:r>
                      <a:rPr lang="ru-RU" dirty="0" smtClean="0"/>
                      <a:t>137 409,1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54,0%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5.787813994649473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49 378,9
</a:t>
                    </a:r>
                    <a:r>
                      <a:rPr lang="ru-RU" dirty="0" smtClean="0"/>
                      <a:t>19,4%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30 581,3
</a:t>
                    </a:r>
                    <a:r>
                      <a:rPr lang="ru-RU" dirty="0" smtClean="0"/>
                      <a:t>12,0%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МП"Создание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24 998,3
</a:t>
                    </a:r>
                    <a:r>
                      <a:rPr lang="ru-RU" dirty="0" smtClean="0"/>
                      <a:t>9,8%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134721</c:v>
                </c:pt>
                <c:pt idx="1">
                  <c:v>49378.9</c:v>
                </c:pt>
                <c:pt idx="2">
                  <c:v>30581.3</c:v>
                </c:pt>
                <c:pt idx="3">
                  <c:v>24998.3</c:v>
                </c:pt>
                <c:pt idx="4">
                  <c:v>345.7</c:v>
                </c:pt>
                <c:pt idx="5">
                  <c:v>3968.5</c:v>
                </c:pt>
                <c:pt idx="6">
                  <c:v>3108.4</c:v>
                </c:pt>
                <c:pt idx="7">
                  <c:v>950.2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54.311530270027731</c:v>
                </c:pt>
                <c:pt idx="1">
                  <c:v>19.906648718838728</c:v>
                </c:pt>
                <c:pt idx="2">
                  <c:v>12.328569418626637</c:v>
                </c:pt>
                <c:pt idx="3">
                  <c:v>10.077834392182616</c:v>
                </c:pt>
                <c:pt idx="4">
                  <c:v>0.13936577084751883</c:v>
                </c:pt>
                <c:pt idx="5">
                  <c:v>1.5998642221821771</c:v>
                </c:pt>
                <c:pt idx="6">
                  <c:v>1.253122829338813</c:v>
                </c:pt>
                <c:pt idx="7">
                  <c:v>0.38306437795577791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"Развитие образования и молодежной политики в муниципальном образовании "Шумячский район" Смоленской области"
</a:t>
                    </a:r>
                    <a:r>
                      <a:rPr lang="ru-RU" dirty="0" smtClean="0"/>
                      <a:t>140 445,5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" Развитие культуры и спорта в муниципальном образовании "Шумячский район" Смоленской области"
59 208,4
</a:t>
                    </a:r>
                    <a:r>
                      <a:rPr lang="ru-RU" dirty="0" smtClean="0"/>
                      <a:t>21,7%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МП </a:t>
                    </a:r>
                    <a:r>
                      <a:rPr lang="ru-RU" dirty="0"/>
                      <a:t>" Управление муниципальными финансами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31 567,3
</a:t>
                    </a:r>
                    <a:r>
                      <a:rPr lang="ru-RU" dirty="0" smtClean="0"/>
                      <a:t>11,6%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МП"Создание</a:t>
                    </a:r>
                    <a:r>
                      <a:rPr lang="ru-RU" dirty="0"/>
                      <a:t> условий для эффективного управления муниципальным образованием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25 023,8
</a:t>
                    </a:r>
                    <a:r>
                      <a:rPr lang="ru-RU" dirty="0" smtClean="0"/>
                      <a:t>9,2%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МП"Капитальный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ремонт и ремонт автомобильных дорог общего пользования муниципального образования "</a:t>
                    </a:r>
                    <a:r>
                      <a:rPr lang="ru-RU" dirty="0" err="1"/>
                      <a:t>Шумячский</a:t>
                    </a:r>
                    <a:r>
                      <a:rPr lang="ru-RU" dirty="0"/>
                      <a:t> район" Смоленской области"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Обеспечение </a:t>
                    </a:r>
                    <a:r>
                      <a:rPr lang="ru-RU" dirty="0"/>
                      <a:t>деятельности законодательного и исполнительного органов власти
3 108,4
</a:t>
                    </a:r>
                    <a:r>
                      <a:rPr lang="ru-RU" dirty="0" smtClean="0"/>
                      <a:t>1,1%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Лист1!$B$2:$B$16</c:f>
              <c:numCache>
                <c:formatCode>#\ ##0.0</c:formatCode>
                <c:ptCount val="8"/>
                <c:pt idx="0">
                  <c:v>137748.70000000001</c:v>
                </c:pt>
                <c:pt idx="1">
                  <c:v>59208.4</c:v>
                </c:pt>
                <c:pt idx="2">
                  <c:v>31567.3</c:v>
                </c:pt>
                <c:pt idx="3">
                  <c:v>25023.8</c:v>
                </c:pt>
                <c:pt idx="4">
                  <c:v>350.8</c:v>
                </c:pt>
                <c:pt idx="5">
                  <c:v>4116.5</c:v>
                </c:pt>
                <c:pt idx="6">
                  <c:v>3108.4</c:v>
                </c:pt>
                <c:pt idx="7">
                  <c:v>920.5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Лист1!$A$2:$A$16</c:f>
              <c:strCache>
                <c:ptCount val="8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Обеспечение деятельности законодательного и исполнительного органов власти</c:v>
                </c:pt>
                <c:pt idx="7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Лист1!$C$2:$C$16</c:f>
              <c:numCache>
                <c:formatCode>0</c:formatCode>
                <c:ptCount val="8"/>
                <c:pt idx="0">
                  <c:v>52.566931405517551</c:v>
                </c:pt>
                <c:pt idx="1">
                  <c:v>22.594796912278991</c:v>
                </c:pt>
                <c:pt idx="2">
                  <c:v>12.046546310472579</c:v>
                </c:pt>
                <c:pt idx="3">
                  <c:v>9.5494503984820902</c:v>
                </c:pt>
                <c:pt idx="4">
                  <c:v>0.13387044332945106</c:v>
                </c:pt>
                <c:pt idx="5">
                  <c:v>1.5709169896399238</c:v>
                </c:pt>
                <c:pt idx="6">
                  <c:v>1.1862111916911793</c:v>
                </c:pt>
                <c:pt idx="7">
                  <c:v>0.35127634858825457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1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Общегосударственные вопросы
</a:t>
                    </a:r>
                    <a:r>
                      <a:rPr lang="ru-RU" dirty="0" smtClean="0"/>
                      <a:t>37 683,8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12,9%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Жилищно-коммунальное </a:t>
                    </a:r>
                    <a:r>
                      <a:rPr lang="ru-RU" dirty="0"/>
                      <a:t>хозяйство
 95,0
</a:t>
                    </a:r>
                    <a:r>
                      <a:rPr lang="ru-RU" dirty="0" smtClean="0"/>
                      <a:t>0,03%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Образование
</a:t>
                    </a:r>
                    <a:r>
                      <a:rPr lang="ru-RU" dirty="0" smtClean="0"/>
                      <a:t>156 227,9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47 </a:t>
                    </a:r>
                    <a:r>
                      <a:rPr lang="ru-RU" dirty="0" smtClean="0"/>
                      <a:t>129,4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16,0%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tx>
                <c:rich>
                  <a:bodyPr/>
                  <a:lstStyle/>
                  <a:p>
                    <a:r>
                      <a:rPr lang="ru-RU"/>
                      <a:t>Социальная политика 
</a:t>
                    </a:r>
                    <a:r>
                      <a:rPr lang="ru-RU" smtClean="0"/>
                      <a:t>19 015,9</a:t>
                    </a:r>
                    <a:r>
                      <a:rPr lang="ru-RU"/>
                      <a:t>
</a:t>
                    </a:r>
                    <a:r>
                      <a:rPr lang="ru-RU" smtClean="0"/>
                      <a:t>6,5%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/>
                      <a:t>Физическая  культура и спорт 
 </a:t>
                    </a:r>
                    <a:r>
                      <a:rPr lang="ru-RU" dirty="0" smtClean="0"/>
                      <a:t>105,7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0,04%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7"/>
              <c:layout>
                <c:manualLayout>
                  <c:x val="8.9675664056650714E-2"/>
                  <c:y val="-0.1009945604280651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8-4DC3-9738-F4FBBED869B6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</a:t>
                    </a:r>
                    <a:r>
                      <a:rPr lang="ru-RU" dirty="0" smtClean="0"/>
                      <a:t>25 634,2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8,7%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37976</c:v>
                </c:pt>
                <c:pt idx="1">
                  <c:v>7235.6</c:v>
                </c:pt>
                <c:pt idx="2">
                  <c:v>95</c:v>
                </c:pt>
                <c:pt idx="3">
                  <c:v>151536.4</c:v>
                </c:pt>
                <c:pt idx="4">
                  <c:v>47038.1</c:v>
                </c:pt>
                <c:pt idx="5">
                  <c:v>18423.900000000001</c:v>
                </c:pt>
                <c:pt idx="6">
                  <c:v>200</c:v>
                </c:pt>
                <c:pt idx="7">
                  <c:v>1</c:v>
                </c:pt>
                <c:pt idx="8">
                  <c:v>24601.4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(муниципального)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13.227105954078509</c:v>
                </c:pt>
                <c:pt idx="1">
                  <c:v>2.5201718938627145</c:v>
                </c:pt>
                <c:pt idx="2" formatCode="0.00">
                  <c:v>3.3088662988136147E-2</c:v>
                </c:pt>
                <c:pt idx="3">
                  <c:v>52.780388105635723</c:v>
                </c:pt>
                <c:pt idx="4">
                  <c:v>16.383450931602596</c:v>
                </c:pt>
                <c:pt idx="5">
                  <c:v>6.4170759792328589</c:v>
                </c:pt>
                <c:pt idx="6">
                  <c:v>6.966034313291819E-2</c:v>
                </c:pt>
                <c:pt idx="7" formatCode="0.0000">
                  <c:v>3.4830171566459098E-4</c:v>
                </c:pt>
                <c:pt idx="8">
                  <c:v>8.5687098277508706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31 009,5
</a:t>
                    </a:r>
                    <a:r>
                      <a:rPr lang="ru-RU" dirty="0" smtClean="0"/>
                      <a:t>12,2%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Национальная </a:t>
                    </a:r>
                    <a:r>
                      <a:rPr lang="ru-RU" dirty="0"/>
                      <a:t>экономика
3 968,5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142 448,5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56%</a:t>
                    </a:r>
                    <a:endParaRPr lang="ru-RU" dirty="0"/>
                  </a:p>
                </c:rich>
              </c:tx>
              <c:numFmt formatCode="0.00%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Культура, кинематография
43 401,6
</a:t>
                    </a:r>
                    <a:r>
                      <a:rPr lang="ru-RU" smtClean="0"/>
                      <a:t>17,1%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Межбюджетные </a:t>
                    </a:r>
                    <a:r>
                      <a:rPr lang="ru-RU" dirty="0"/>
                      <a:t>трансферты общего характера бюджетам бюджетной системы Российской Федерации
25 427,7
</a:t>
                    </a:r>
                    <a:r>
                      <a:rPr lang="ru-RU" dirty="0" smtClean="0"/>
                      <a:t>10,0%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31009.5</c:v>
                </c:pt>
                <c:pt idx="1">
                  <c:v>3968.5</c:v>
                </c:pt>
                <c:pt idx="2">
                  <c:v>139760.4</c:v>
                </c:pt>
                <c:pt idx="3">
                  <c:v>43401.599999999999</c:v>
                </c:pt>
                <c:pt idx="4">
                  <c:v>4483.6000000000004</c:v>
                </c:pt>
                <c:pt idx="5">
                  <c:v>1</c:v>
                </c:pt>
                <c:pt idx="6">
                  <c:v>25427.7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7"/>
                <c:pt idx="0">
                  <c:v>12.501194304588187</c:v>
                </c:pt>
                <c:pt idx="1">
                  <c:v>1.5998642221821771</c:v>
                </c:pt>
                <c:pt idx="2">
                  <c:v>56.343117963429492</c:v>
                </c:pt>
                <c:pt idx="3">
                  <c:v>17.496955279189109</c:v>
                </c:pt>
                <c:pt idx="4">
                  <c:v>1.8075220427305052</c:v>
                </c:pt>
                <c:pt idx="5" formatCode="0.0000">
                  <c:v>4.0314078926097447E-4</c:v>
                </c:pt>
                <c:pt idx="6">
                  <c:v>10.25094304709128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Общегосударственные </a:t>
                    </a:r>
                    <a:r>
                      <a:rPr lang="ru-RU" dirty="0"/>
                      <a:t>вопросы
31 005,3
</a:t>
                    </a:r>
                    <a:r>
                      <a:rPr lang="ru-RU" dirty="0" smtClean="0"/>
                      <a:t>11,4%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4 116,5
</a:t>
                    </a:r>
                    <a:r>
                      <a:rPr lang="ru-RU" dirty="0" smtClean="0"/>
                      <a:t>1,5%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Образование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145 447,4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53,4%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Культура, кинематография
53 231,1
</a:t>
                    </a:r>
                    <a:r>
                      <a:rPr lang="ru-RU" smtClean="0"/>
                      <a:t>19,1%</a:t>
                    </a:r>
                    <a:endParaRPr lang="ru-RU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Межбюджетные трансферты общего характера бюджетам бюджетной системы Российской Федерации
26 413,7
</a:t>
                    </a:r>
                    <a:r>
                      <a:rPr lang="ru-RU" dirty="0" smtClean="0"/>
                      <a:t>9,7%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7"/>
                <c:pt idx="0">
                  <c:v>31005.3</c:v>
                </c:pt>
                <c:pt idx="1">
                  <c:v>4116.5</c:v>
                </c:pt>
                <c:pt idx="2">
                  <c:v>142750.6</c:v>
                </c:pt>
                <c:pt idx="3">
                  <c:v>53231.1</c:v>
                </c:pt>
                <c:pt idx="4">
                  <c:v>4526.2</c:v>
                </c:pt>
                <c:pt idx="5">
                  <c:v>1</c:v>
                </c:pt>
                <c:pt idx="6">
                  <c:v>26413.7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Обслуживание государственного (муниципального) долга</c:v>
                </c:pt>
                <c:pt idx="6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7"/>
                <c:pt idx="0">
                  <c:v>11.832078838547972</c:v>
                </c:pt>
                <c:pt idx="1">
                  <c:v>1.5709169896399238</c:v>
                </c:pt>
                <c:pt idx="2">
                  <c:v>54.475730067118398</c:v>
                </c:pt>
                <c:pt idx="3">
                  <c:v>20.31377125403176</c:v>
                </c:pt>
                <c:pt idx="4">
                  <c:v>1.727264539902398</c:v>
                </c:pt>
                <c:pt idx="5">
                  <c:v>3.8161471872705542E-4</c:v>
                </c:pt>
                <c:pt idx="6">
                  <c:v>10.079856696040824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413312"/>
        <c:axId val="135918336"/>
      </c:barChart>
      <c:catAx>
        <c:axId val="13441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918336"/>
        <c:crosses val="autoZero"/>
        <c:auto val="1"/>
        <c:lblAlgn val="ctr"/>
        <c:lblOffset val="100"/>
        <c:noMultiLvlLbl val="0"/>
      </c:catAx>
      <c:valAx>
        <c:axId val="13591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413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785344"/>
        <c:axId val="75786880"/>
      </c:barChart>
      <c:catAx>
        <c:axId val="75785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75786880"/>
        <c:crosses val="autoZero"/>
        <c:auto val="1"/>
        <c:lblAlgn val="ctr"/>
        <c:lblOffset val="100"/>
        <c:noMultiLvlLbl val="0"/>
      </c:catAx>
      <c:valAx>
        <c:axId val="75786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75785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249961.2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9.7147554768306534</c:v>
                </c:pt>
                <c:pt idx="1">
                  <c:v>90.285244523169354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198619.1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21.105348392050441</c:v>
                </c:pt>
                <c:pt idx="1">
                  <c:v>78.894651607949555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201569.9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24.780586612452833</c:v>
                </c:pt>
                <c:pt idx="1">
                  <c:v>75.219413387547149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70,9%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5622620232309856E-2"/>
                  <c:y val="-8.447497883239121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</a:t>
                    </a:r>
                    <a:r>
                      <a:rPr lang="ru-RU" dirty="0"/>
                      <a:t>по подакцизным товарам 
</a:t>
                    </a:r>
                    <a:r>
                      <a:rPr lang="ru-RU" dirty="0" smtClean="0"/>
                      <a:t>13,3%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УСН
</a:t>
                    </a:r>
                    <a:r>
                      <a:rPr lang="ru-RU" smtClean="0"/>
                      <a:t>2,6%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ЕНВД
</a:t>
                    </a:r>
                    <a:r>
                      <a:rPr lang="ru-RU" dirty="0" smtClean="0"/>
                      <a:t>1,9%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 sz="1000">
                        <a:latin typeface="Times New Roman" pitchFamily="18" charset="0"/>
                        <a:cs typeface="Times New Roman" pitchFamily="18" charset="0"/>
                      </a:defRPr>
                    </a:pPr>
                    <a:r>
                      <a:rPr lang="ru-RU" dirty="0" smtClean="0"/>
                      <a:t>ЕСХН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0,5%</a:t>
                    </a:r>
                    <a:endParaRPr lang="ru-RU" dirty="0"/>
                  </a:p>
                </c:rich>
              </c:tx>
              <c:numFmt formatCode="0.0%" sourceLinked="0"/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</a:t>
                    </a:r>
                    <a:r>
                      <a:rPr lang="ru-RU" dirty="0"/>
                      <a:t>, взимаемый в связи с применением патентной системы налогообложения
</a:t>
                    </a:r>
                    <a:r>
                      <a:rPr lang="ru-RU" dirty="0" smtClean="0"/>
                      <a:t>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Государственная пошлина
</a:t>
                    </a:r>
                    <a:r>
                      <a:rPr lang="ru-RU" smtClean="0"/>
                      <a:t>2,8%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/>
                      <a:t>Неналоговые
</a:t>
                    </a:r>
                    <a:r>
                      <a:rPr lang="ru-RU" smtClean="0"/>
                      <a:t>6,4%</a:t>
                    </a:r>
                    <a:endParaRPr lang="ru-RU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18933.3</c:v>
                </c:pt>
                <c:pt idx="1">
                  <c:v>3831.5</c:v>
                </c:pt>
                <c:pt idx="2">
                  <c:v>763.1</c:v>
                </c:pt>
                <c:pt idx="3">
                  <c:v>707.1</c:v>
                </c:pt>
                <c:pt idx="4">
                  <c:v>151.6</c:v>
                </c:pt>
                <c:pt idx="5">
                  <c:v>463.7</c:v>
                </c:pt>
                <c:pt idx="6" formatCode="General">
                  <c:v>794</c:v>
                </c:pt>
                <c:pt idx="7">
                  <c:v>1251.7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70.394482450922084</c:v>
                </c:pt>
                <c:pt idx="1">
                  <c:v>14.245612730517552</c:v>
                </c:pt>
                <c:pt idx="3">
                  <c:v>2.6290154669839385</c:v>
                </c:pt>
                <c:pt idx="4">
                  <c:v>0.56365258774538962</c:v>
                </c:pt>
                <c:pt idx="5">
                  <c:v>1.7240481856038077</c:v>
                </c:pt>
                <c:pt idx="6">
                  <c:v>2.952111838191553</c:v>
                </c:pt>
                <c:pt idx="7">
                  <c:v>4.6538518738845926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19896.3</c:v>
                </c:pt>
                <c:pt idx="1">
                  <c:v>3968.5</c:v>
                </c:pt>
                <c:pt idx="2">
                  <c:v>839.4</c:v>
                </c:pt>
                <c:pt idx="3">
                  <c:v>159.30000000000001</c:v>
                </c:pt>
                <c:pt idx="4">
                  <c:v>482.3</c:v>
                </c:pt>
                <c:pt idx="5" formatCode="General">
                  <c:v>825</c:v>
                </c:pt>
                <c:pt idx="6">
                  <c:v>26962.3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37.446149387105216</c:v>
                </c:pt>
                <c:pt idx="1">
                  <c:v>7.4689788474604351</c:v>
                </c:pt>
                <c:pt idx="2">
                  <c:v>1.5798061848452283</c:v>
                </c:pt>
                <c:pt idx="3">
                  <c:v>0.29981311084804013</c:v>
                </c:pt>
                <c:pt idx="4">
                  <c:v>0.90772042286258481</c:v>
                </c:pt>
                <c:pt idx="5">
                  <c:v>1.5527044347120722</c:v>
                </c:pt>
                <c:pt idx="6">
                  <c:v>50.744827612166432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20968</c:v>
                </c:pt>
                <c:pt idx="1">
                  <c:v>4116.5</c:v>
                </c:pt>
                <c:pt idx="2">
                  <c:v>923.3</c:v>
                </c:pt>
                <c:pt idx="3">
                  <c:v>167.9</c:v>
                </c:pt>
                <c:pt idx="4">
                  <c:v>501.6</c:v>
                </c:pt>
                <c:pt idx="5" formatCode="General">
                  <c:v>858</c:v>
                </c:pt>
                <c:pt idx="6">
                  <c:v>38870.699999999997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ЕСХН</c:v>
                </c:pt>
                <c:pt idx="4">
                  <c:v>Налог, взимаемый в связи с применением патентной системы налогообложения</c:v>
                </c:pt>
                <c:pt idx="5">
                  <c:v>Государственная пошлина</c:v>
                </c:pt>
                <c:pt idx="6">
                  <c:v>Неналоговые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31.57546004879077</c:v>
                </c:pt>
                <c:pt idx="1">
                  <c:v>6.1989880432491038</c:v>
                </c:pt>
                <c:pt idx="3">
                  <c:v>0.25283859892178417</c:v>
                </c:pt>
                <c:pt idx="4">
                  <c:v>0.75535343191880255</c:v>
                </c:pt>
                <c:pt idx="5">
                  <c:v>1.2920519230190042</c:v>
                </c:pt>
                <c:pt idx="6">
                  <c:v>58.534921543234042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Дотации </a:t>
                    </a:r>
                    <a:r>
                      <a:rPr lang="ru-RU" dirty="0"/>
                      <a:t>бюджетам субъектов Российской Федерации 
134 653,1
</a:t>
                    </a:r>
                    <a:r>
                      <a:rPr lang="ru-RU" dirty="0" smtClean="0"/>
                      <a:t>52,</a:t>
                    </a:r>
                    <a:r>
                      <a:rPr lang="en-US" dirty="0" smtClean="0"/>
                      <a:t>1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Субсидии бюджетам бюджетной системы Российской Федерации (межбюджетные субсидии)
</a:t>
                    </a:r>
                    <a:r>
                      <a:rPr lang="en-US" dirty="0" smtClean="0"/>
                      <a:t>11 601,9</a:t>
                    </a:r>
                    <a:r>
                      <a:rPr lang="ru-RU" dirty="0"/>
                      <a:t>
</a:t>
                    </a:r>
                    <a:r>
                      <a:rPr lang="en-US" dirty="0" smtClean="0"/>
                      <a:t>4</a:t>
                    </a:r>
                    <a:r>
                      <a:rPr lang="ru-RU" dirty="0" smtClean="0"/>
                      <a:t>,</a:t>
                    </a:r>
                    <a:r>
                      <a:rPr lang="en-US" dirty="0" smtClean="0"/>
                      <a:t>5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/>
                      <a:t>Субвенции бюджетам субъектов Российской Федерации 
</a:t>
                    </a:r>
                    <a:r>
                      <a:rPr lang="ru-RU" dirty="0" smtClean="0"/>
                      <a:t>112 053,1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43,</a:t>
                    </a:r>
                    <a:r>
                      <a:rPr lang="en-US" dirty="0" smtClean="0"/>
                      <a:t>3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134653.1</c:v>
                </c:pt>
                <c:pt idx="1">
                  <c:v>8148.3</c:v>
                </c:pt>
                <c:pt idx="2">
                  <c:v>111453.8</c:v>
                </c:pt>
                <c:pt idx="3">
                  <c:v>157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  <dgm:t>
        <a:bodyPr/>
        <a:lstStyle/>
        <a:p>
          <a:endParaRPr lang="ru-RU"/>
        </a:p>
      </dgm:t>
    </dgm:pt>
    <dgm:pt modelId="{147FC4C8-0B46-4DB5-9122-53F801656C02}" type="pres">
      <dgm:prSet presAssocID="{C3AECEC9-B929-4952-9664-368345AD519D}" presName="dummyConnPt" presStyleCnt="0"/>
      <dgm:spPr/>
      <dgm:t>
        <a:bodyPr/>
        <a:lstStyle/>
        <a:p>
          <a:endParaRPr lang="ru-RU"/>
        </a:p>
      </dgm:t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  <dgm:t>
        <a:bodyPr/>
        <a:lstStyle/>
        <a:p>
          <a:endParaRPr lang="ru-RU"/>
        </a:p>
      </dgm:t>
    </dgm:pt>
    <dgm:pt modelId="{FB4B9E05-01FB-469C-906E-6F3C45759697}" type="pres">
      <dgm:prSet presAssocID="{F666FB88-1D50-4AA0-8CE1-2CC1C8167A94}" presName="dummyConnPt" presStyleCnt="0"/>
      <dgm:spPr/>
      <dgm:t>
        <a:bodyPr/>
        <a:lstStyle/>
        <a:p>
          <a:endParaRPr lang="ru-RU"/>
        </a:p>
      </dgm:t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  <dgm:t>
        <a:bodyPr/>
        <a:lstStyle/>
        <a:p>
          <a:endParaRPr lang="ru-RU"/>
        </a:p>
      </dgm:t>
    </dgm:pt>
    <dgm:pt modelId="{B27E15C3-D1E2-4C01-B75E-DC873196AFB1}" type="pres">
      <dgm:prSet presAssocID="{946D0D20-E282-432D-BD3B-354B28FBA75C}" presName="dummyConnPt" presStyleCnt="0"/>
      <dgm:spPr/>
      <dgm:t>
        <a:bodyPr/>
        <a:lstStyle/>
        <a:p>
          <a:endParaRPr lang="ru-RU"/>
        </a:p>
      </dgm:t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  <dgm:t>
        <a:bodyPr/>
        <a:lstStyle/>
        <a:p>
          <a:endParaRPr lang="ru-RU"/>
        </a:p>
      </dgm:t>
    </dgm:pt>
    <dgm:pt modelId="{793ED158-4B4D-4747-A6E7-A6A3FED7C445}" type="pres">
      <dgm:prSet presAssocID="{B67502CE-0500-4770-A0FA-7C4B325E40C4}" presName="dummyConnPt" presStyleCnt="0"/>
      <dgm:spPr/>
      <dgm:t>
        <a:bodyPr/>
        <a:lstStyle/>
        <a:p>
          <a:endParaRPr lang="ru-RU"/>
        </a:p>
      </dgm:t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  <dgm:t>
        <a:bodyPr/>
        <a:lstStyle/>
        <a:p>
          <a:endParaRPr lang="ru-RU"/>
        </a:p>
      </dgm:t>
    </dgm:pt>
    <dgm:pt modelId="{93C4DA98-334A-4311-84CC-18CD44ED84E0}" type="pres">
      <dgm:prSet presAssocID="{7A72BE24-C610-4CCE-A244-194817C21E99}" presName="dummyConnPt" presStyleCnt="0"/>
      <dgm:spPr/>
      <dgm:t>
        <a:bodyPr/>
        <a:lstStyle/>
        <a:p>
          <a:endParaRPr lang="ru-RU"/>
        </a:p>
      </dgm:t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  <dgm:t>
        <a:bodyPr/>
        <a:lstStyle/>
        <a:p>
          <a:endParaRPr lang="ru-RU"/>
        </a:p>
      </dgm:t>
    </dgm:pt>
    <dgm:pt modelId="{70A4DCDA-0A72-4B76-8B1C-FFD781B2E5F9}" type="pres">
      <dgm:prSet presAssocID="{54A1A0E5-973B-41CA-84C6-988DDCEF0C0F}" presName="dummyConnPt" presStyleCnt="0"/>
      <dgm:spPr/>
      <dgm:t>
        <a:bodyPr/>
        <a:lstStyle/>
        <a:p>
          <a:endParaRPr lang="ru-RU"/>
        </a:p>
      </dgm:t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  <dgm:t>
        <a:bodyPr/>
        <a:lstStyle/>
        <a:p>
          <a:endParaRPr lang="ru-RU"/>
        </a:p>
      </dgm:t>
    </dgm:pt>
    <dgm:pt modelId="{F5C48E52-58B0-445E-B0F0-83D482306C65}" type="pres">
      <dgm:prSet presAssocID="{25E9C371-F4CA-4944-8F77-1057F9EFF9EC}" presName="dummyConnPt" presStyleCnt="0"/>
      <dgm:spPr/>
      <dgm:t>
        <a:bodyPr/>
        <a:lstStyle/>
        <a:p>
          <a:endParaRPr lang="ru-RU"/>
        </a:p>
      </dgm:t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  <dgm:t>
        <a:bodyPr/>
        <a:lstStyle/>
        <a:p>
          <a:endParaRPr lang="ru-RU"/>
        </a:p>
      </dgm:t>
    </dgm:pt>
    <dgm:pt modelId="{B20251F3-7D8D-4B7F-9141-E2DB02B35524}" type="pres">
      <dgm:prSet presAssocID="{C0C67468-F832-4B6F-A183-08A1E6B102EA}" presName="dummyConnPt" presStyleCnt="0"/>
      <dgm:spPr/>
      <dgm:t>
        <a:bodyPr/>
        <a:lstStyle/>
        <a:p>
          <a:endParaRPr lang="ru-RU"/>
        </a:p>
      </dgm:t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  <dgm:t>
        <a:bodyPr/>
        <a:lstStyle/>
        <a:p>
          <a:endParaRPr lang="ru-RU"/>
        </a:p>
      </dgm:t>
    </dgm:pt>
    <dgm:pt modelId="{E28C1B7F-FE91-4392-84EA-BA6281658249}" type="pres">
      <dgm:prSet presAssocID="{5E048259-0B28-4392-BAE6-AF6041FFF9D3}" presName="dummyConnPt" presStyleCnt="0"/>
      <dgm:spPr/>
      <dgm:t>
        <a:bodyPr/>
        <a:lstStyle/>
        <a:p>
          <a:endParaRPr lang="ru-RU"/>
        </a:p>
      </dgm:t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  <dgm:t>
        <a:bodyPr/>
        <a:lstStyle/>
        <a:p>
          <a:endParaRPr lang="ru-RU"/>
        </a:p>
      </dgm:t>
    </dgm:pt>
    <dgm:pt modelId="{46FE5D12-A69E-46AE-9E91-7F9EF6398F12}" type="pres">
      <dgm:prSet presAssocID="{320B4D1F-01FD-4A26-B14E-0281286697F6}" presName="dummyConnPt" presStyleCnt="0"/>
      <dgm:spPr/>
      <dgm:t>
        <a:bodyPr/>
        <a:lstStyle/>
        <a:p>
          <a:endParaRPr lang="ru-RU"/>
        </a:p>
      </dgm:t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  <dgm:t>
        <a:bodyPr/>
        <a:lstStyle/>
        <a:p>
          <a:endParaRPr lang="ru-RU"/>
        </a:p>
      </dgm:t>
    </dgm:pt>
    <dgm:pt modelId="{237E301C-8020-49A1-B866-DF7092BB92C8}" type="pres">
      <dgm:prSet presAssocID="{DAB17D02-30B6-4549-900E-5DAD0C5187CF}" presName="dummyConnPt" presStyleCnt="0"/>
      <dgm:spPr/>
      <dgm:t>
        <a:bodyPr/>
        <a:lstStyle/>
        <a:p>
          <a:endParaRPr lang="ru-RU"/>
        </a:p>
      </dgm:t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  <dgm:t>
        <a:bodyPr/>
        <a:lstStyle/>
        <a:p>
          <a:endParaRPr lang="ru-RU"/>
        </a:p>
      </dgm:t>
    </dgm:pt>
    <dgm:pt modelId="{CA2549C4-2C85-4639-B788-B1DD5CFEACDD}" type="pres">
      <dgm:prSet presAssocID="{E4F24643-BB1A-465E-A29D-B039EB2645AA}" presName="dummyConnPt" presStyleCnt="0"/>
      <dgm:spPr/>
      <dgm:t>
        <a:bodyPr/>
        <a:lstStyle/>
        <a:p>
          <a:endParaRPr lang="ru-RU"/>
        </a:p>
      </dgm:t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  <dgm:t>
        <a:bodyPr/>
        <a:lstStyle/>
        <a:p>
          <a:endParaRPr lang="ru-RU"/>
        </a:p>
      </dgm:t>
    </dgm:pt>
    <dgm:pt modelId="{25991C21-516F-4795-A9E3-963524055B1B}" type="pres">
      <dgm:prSet presAssocID="{C49B8439-BC18-4024-A34A-2118A6B64AFB}" presName="dummyConnPt" presStyleCnt="0"/>
      <dgm:spPr/>
      <dgm:t>
        <a:bodyPr/>
        <a:lstStyle/>
        <a:p>
          <a:endParaRPr lang="ru-RU"/>
        </a:p>
      </dgm:t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  <dgm:t>
        <a:bodyPr/>
        <a:lstStyle/>
        <a:p>
          <a:endParaRPr lang="ru-RU"/>
        </a:p>
      </dgm:t>
    </dgm:pt>
    <dgm:pt modelId="{1FCA0C6D-DF2A-4CA3-A48D-6AB980A89CDB}" type="pres">
      <dgm:prSet presAssocID="{D62AFA8E-B68C-4FDA-BA8D-CA9B073095C5}" presName="dummyConnPt" presStyleCnt="0"/>
      <dgm:spPr/>
      <dgm:t>
        <a:bodyPr/>
        <a:lstStyle/>
        <a:p>
          <a:endParaRPr lang="ru-RU"/>
        </a:p>
      </dgm:t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  <dgm:t>
        <a:bodyPr/>
        <a:lstStyle/>
        <a:p>
          <a:endParaRPr lang="ru-RU"/>
        </a:p>
      </dgm:t>
    </dgm:pt>
    <dgm:pt modelId="{60F2A443-F893-4ABA-A397-22F68708FC2D}" type="pres">
      <dgm:prSet presAssocID="{876CD110-B0A9-47C9-98B9-6DF19B9EE21D}" presName="dummyConnPt" presStyleCnt="0"/>
      <dgm:spPr/>
      <dgm:t>
        <a:bodyPr/>
        <a:lstStyle/>
        <a:p>
          <a:endParaRPr lang="ru-RU"/>
        </a:p>
      </dgm:t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  <dgm:t>
        <a:bodyPr/>
        <a:lstStyle/>
        <a:p>
          <a:endParaRPr lang="ru-RU"/>
        </a:p>
      </dgm:t>
    </dgm:pt>
    <dgm:pt modelId="{3166508D-952F-4887-A0DA-9192F49A0809}" type="pres">
      <dgm:prSet presAssocID="{9280CB32-5803-4DA7-B026-CDDBA1A7007A}" presName="dummyConnPt" presStyleCnt="0"/>
      <dgm:spPr/>
      <dgm:t>
        <a:bodyPr/>
        <a:lstStyle/>
        <a:p>
          <a:endParaRPr lang="ru-RU"/>
        </a:p>
      </dgm:t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  <dgm:t>
        <a:bodyPr/>
        <a:lstStyle/>
        <a:p>
          <a:endParaRPr lang="ru-RU"/>
        </a:p>
      </dgm:t>
    </dgm:pt>
    <dgm:pt modelId="{05C0648D-B2DA-4204-AB63-9C60532B1FD4}" type="pres">
      <dgm:prSet presAssocID="{900A912E-7DCF-4921-9430-D387170BB6C0}" presName="dummyConnPt" presStyleCnt="0"/>
      <dgm:spPr/>
      <dgm:t>
        <a:bodyPr/>
        <a:lstStyle/>
        <a:p>
          <a:endParaRPr lang="ru-RU"/>
        </a:p>
      </dgm:t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  <dgm:t>
        <a:bodyPr/>
        <a:lstStyle/>
        <a:p>
          <a:endParaRPr lang="ru-RU"/>
        </a:p>
      </dgm:t>
    </dgm:pt>
    <dgm:pt modelId="{5EB7234E-EDF7-4AA1-90E3-F4952FC510FD}" type="pres">
      <dgm:prSet presAssocID="{50DD0875-F116-4278-B23C-1D2A907149CE}" presName="dummyConnPt" presStyleCnt="0"/>
      <dgm:spPr/>
      <dgm:t>
        <a:bodyPr/>
        <a:lstStyle/>
        <a:p>
          <a:endParaRPr lang="ru-RU"/>
        </a:p>
      </dgm:t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  <dgm:t>
        <a:bodyPr/>
        <a:lstStyle/>
        <a:p>
          <a:endParaRPr lang="ru-RU"/>
        </a:p>
      </dgm:t>
    </dgm:pt>
    <dgm:pt modelId="{D9B9A41A-6407-430B-BCAA-FBB8CDD9921B}" type="pres">
      <dgm:prSet presAssocID="{1CC53647-0BB5-40FF-9000-FB148BBD71DC}" presName="dummyConnPt" presStyleCnt="0"/>
      <dgm:spPr/>
      <dgm:t>
        <a:bodyPr/>
        <a:lstStyle/>
        <a:p>
          <a:endParaRPr lang="ru-RU"/>
        </a:p>
      </dgm:t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  <dgm:t>
        <a:bodyPr/>
        <a:lstStyle/>
        <a:p>
          <a:endParaRPr lang="ru-RU"/>
        </a:p>
      </dgm:t>
    </dgm:pt>
    <dgm:pt modelId="{C79630A9-F26F-4F6B-8F25-F92FEDE3853E}" type="pres">
      <dgm:prSet presAssocID="{AC2B3064-6F70-4153-AB77-41F1237C6AD0}" presName="arrow1" presStyleLbl="fgShp" presStyleIdx="0" presStyleCnt="1"/>
      <dgm:spPr/>
      <dgm:t>
        <a:bodyPr/>
        <a:lstStyle/>
        <a:p>
          <a:endParaRPr lang="ru-RU"/>
        </a:p>
      </dgm:t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  <dgm:t>
        <a:bodyPr/>
        <a:lstStyle/>
        <a:p>
          <a:endParaRPr lang="ru-RU"/>
        </a:p>
      </dgm:t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  <dgm:t>
        <a:bodyPr/>
        <a:lstStyle/>
        <a:p>
          <a:endParaRPr lang="ru-RU"/>
        </a:p>
      </dgm:t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  <dgm:t>
        <a:bodyPr/>
        <a:lstStyle/>
        <a:p>
          <a:endParaRPr lang="ru-RU"/>
        </a:p>
      </dgm:t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 </a:t>
          </a:r>
          <a:r>
            <a:rPr lang="ru-RU" b="1" smtClean="0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</a:t>
          </a:r>
          <a:r>
            <a:rPr lang="ru-RU" b="1" smtClean="0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III</a:t>
          </a:r>
          <a:r>
            <a:rPr lang="ru-RU" b="1" smtClean="0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IV</a:t>
          </a:r>
          <a:r>
            <a:rPr lang="ru-RU" b="1" smtClean="0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V</a:t>
          </a:r>
          <a:r>
            <a:rPr lang="ru-RU" b="1" smtClean="0"/>
            <a:t> стадия</a:t>
          </a:r>
          <a:r>
            <a:rPr lang="ru-RU" smtClean="0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  <dgm:t>
        <a:bodyPr/>
        <a:lstStyle/>
        <a:p>
          <a:endParaRPr lang="ru-RU"/>
        </a:p>
      </dgm:t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  <dgm:t>
        <a:bodyPr/>
        <a:lstStyle/>
        <a:p>
          <a:endParaRPr lang="ru-RU"/>
        </a:p>
      </dgm:t>
    </dgm:pt>
    <dgm:pt modelId="{DB83F7F3-7EAD-4FA3-89D3-454DA3D19B31}" type="pres">
      <dgm:prSet presAssocID="{4D556918-A93A-43C6-A4AF-81B5A9210FCA}" presName="composite" presStyleCnt="0"/>
      <dgm:spPr/>
      <dgm:t>
        <a:bodyPr/>
        <a:lstStyle/>
        <a:p>
          <a:endParaRPr lang="ru-RU"/>
        </a:p>
      </dgm:t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  <dgm:t>
        <a:bodyPr/>
        <a:lstStyle/>
        <a:p>
          <a:endParaRPr lang="ru-RU"/>
        </a:p>
      </dgm:t>
    </dgm:pt>
    <dgm:pt modelId="{DE8BA0DE-121C-4563-93CD-3D89756F3915}" type="pres">
      <dgm:prSet presAssocID="{6C57D9B6-8A67-48C0-81FB-A3DA919651A8}" presName="composite" presStyleCnt="0"/>
      <dgm:spPr/>
      <dgm:t>
        <a:bodyPr/>
        <a:lstStyle/>
        <a:p>
          <a:endParaRPr lang="ru-RU"/>
        </a:p>
      </dgm:t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  <dgm:t>
        <a:bodyPr/>
        <a:lstStyle/>
        <a:p>
          <a:endParaRPr lang="ru-RU"/>
        </a:p>
      </dgm:t>
    </dgm:pt>
    <dgm:pt modelId="{4D7FBF67-0F3C-4F68-A429-1E59845597D5}" type="pres">
      <dgm:prSet presAssocID="{61C9C804-2D2C-4A6B-B181-F741421AD925}" presName="composite" presStyleCnt="0"/>
      <dgm:spPr/>
      <dgm:t>
        <a:bodyPr/>
        <a:lstStyle/>
        <a:p>
          <a:endParaRPr lang="ru-RU"/>
        </a:p>
      </dgm:t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  <dgm:t>
        <a:bodyPr/>
        <a:lstStyle/>
        <a:p>
          <a:endParaRPr lang="ru-RU"/>
        </a:p>
      </dgm:t>
    </dgm:pt>
    <dgm:pt modelId="{4C0D17EF-5236-4DC3-B0B0-9AC4E451BE4F}" type="pres">
      <dgm:prSet presAssocID="{4BABA9BA-67A2-4C1F-9777-6A1A4A055364}" presName="composite" presStyleCnt="0"/>
      <dgm:spPr/>
      <dgm:t>
        <a:bodyPr/>
        <a:lstStyle/>
        <a:p>
          <a:endParaRPr lang="ru-RU"/>
        </a:p>
      </dgm:t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  <dgm:t>
        <a:bodyPr/>
        <a:lstStyle/>
        <a:p>
          <a:endParaRPr lang="ru-RU"/>
        </a:p>
      </dgm:t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  <dgm:t>
        <a:bodyPr/>
        <a:lstStyle/>
        <a:p>
          <a:endParaRPr lang="ru-RU"/>
        </a:p>
      </dgm:t>
    </dgm:pt>
    <dgm:pt modelId="{3C9350D4-77D3-4539-A7EB-3231F4B5DAD6}" type="pres">
      <dgm:prSet presAssocID="{488D8FCB-8A83-4065-8369-DEB010D6455A}" presName="theInnerList" presStyleCnt="0"/>
      <dgm:spPr/>
      <dgm:t>
        <a:bodyPr/>
        <a:lstStyle/>
        <a:p>
          <a:endParaRPr lang="ru-RU"/>
        </a:p>
      </dgm:t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  <dgm:t>
        <a:bodyPr/>
        <a:lstStyle/>
        <a:p>
          <a:endParaRPr lang="ru-RU"/>
        </a:p>
      </dgm:t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  <dgm:t>
        <a:bodyPr/>
        <a:lstStyle/>
        <a:p>
          <a:endParaRPr lang="ru-RU"/>
        </a:p>
      </dgm:t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  <dgm:t>
        <a:bodyPr/>
        <a:lstStyle/>
        <a:p>
          <a:endParaRPr lang="ru-RU"/>
        </a:p>
      </dgm:t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  <dgm:t>
        <a:bodyPr/>
        <a:lstStyle/>
        <a:p>
          <a:endParaRPr lang="ru-RU"/>
        </a:p>
      </dgm:t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  <dgm:t>
        <a:bodyPr/>
        <a:lstStyle/>
        <a:p>
          <a:endParaRPr lang="ru-RU"/>
        </a:p>
      </dgm:t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  <dgm:t>
        <a:bodyPr/>
        <a:lstStyle/>
        <a:p>
          <a:endParaRPr lang="ru-RU"/>
        </a:p>
      </dgm:t>
    </dgm:pt>
    <dgm:pt modelId="{14EC803E-C200-44E8-A638-51E0A84C73AE}" type="pres">
      <dgm:prSet presAssocID="{72514BE2-B86F-43AE-AE8F-83B9D3060B27}" presName="compNode" presStyleCnt="0"/>
      <dgm:spPr/>
      <dgm:t>
        <a:bodyPr/>
        <a:lstStyle/>
        <a:p>
          <a:endParaRPr lang="ru-RU"/>
        </a:p>
      </dgm:t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  <dgm:t>
        <a:bodyPr/>
        <a:lstStyle/>
        <a:p>
          <a:endParaRPr lang="ru-RU"/>
        </a:p>
      </dgm:t>
    </dgm:pt>
    <dgm:pt modelId="{F9A2882A-B9C0-40E8-98C0-DA536FFC1E10}" type="pres">
      <dgm:prSet presAssocID="{72514BE2-B86F-43AE-AE8F-83B9D3060B27}" presName="theInnerList" presStyleCnt="0"/>
      <dgm:spPr/>
      <dgm:t>
        <a:bodyPr/>
        <a:lstStyle/>
        <a:p>
          <a:endParaRPr lang="ru-RU"/>
        </a:p>
      </dgm:t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  <dgm:t>
        <a:bodyPr/>
        <a:lstStyle/>
        <a:p>
          <a:endParaRPr lang="ru-RU"/>
        </a:p>
      </dgm:t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  <dgm:t>
        <a:bodyPr/>
        <a:lstStyle/>
        <a:p>
          <a:endParaRPr lang="ru-RU"/>
        </a:p>
      </dgm:t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  <dgm:t>
        <a:bodyPr/>
        <a:lstStyle/>
        <a:p>
          <a:endParaRPr lang="ru-RU"/>
        </a:p>
      </dgm:t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  <dgm:t>
        <a:bodyPr/>
        <a:lstStyle/>
        <a:p>
          <a:endParaRPr lang="ru-RU"/>
        </a:p>
      </dgm:t>
    </dgm:pt>
    <dgm:pt modelId="{69646839-C221-411D-A775-D3B7DF0339E8}" type="pres">
      <dgm:prSet presAssocID="{53F7F1C0-9491-43AA-9BF2-17D0D96D70E6}" presName="compNode" presStyleCnt="0"/>
      <dgm:spPr/>
      <dgm:t>
        <a:bodyPr/>
        <a:lstStyle/>
        <a:p>
          <a:endParaRPr lang="ru-RU"/>
        </a:p>
      </dgm:t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  <dgm:t>
        <a:bodyPr/>
        <a:lstStyle/>
        <a:p>
          <a:endParaRPr lang="ru-RU"/>
        </a:p>
      </dgm:t>
    </dgm:pt>
    <dgm:pt modelId="{7EA104AB-C774-4FD7-8B89-73EFCA09A055}" type="pres">
      <dgm:prSet presAssocID="{53F7F1C0-9491-43AA-9BF2-17D0D96D70E6}" presName="theInnerList" presStyleCnt="0"/>
      <dgm:spPr/>
      <dgm:t>
        <a:bodyPr/>
        <a:lstStyle/>
        <a:p>
          <a:endParaRPr lang="ru-RU"/>
        </a:p>
      </dgm:t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  <dgm:t>
        <a:bodyPr/>
        <a:lstStyle/>
        <a:p>
          <a:endParaRPr lang="ru-RU"/>
        </a:p>
      </dgm:t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  <dgm:t>
        <a:bodyPr/>
        <a:lstStyle/>
        <a:p>
          <a:endParaRPr lang="ru-RU"/>
        </a:p>
      </dgm:t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  <dgm:t>
        <a:bodyPr/>
        <a:lstStyle/>
        <a:p>
          <a:endParaRPr lang="ru-RU"/>
        </a:p>
      </dgm:t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2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2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2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2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8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8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8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8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70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70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70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70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70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70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5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5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5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5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1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1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1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1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2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2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2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2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2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2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7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9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9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9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9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9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9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7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400" b="1" kern="1200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 </a:t>
          </a:r>
          <a:r>
            <a:rPr lang="ru-RU" sz="1300" b="1" kern="1200" smtClean="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II</a:t>
          </a:r>
          <a:r>
            <a:rPr lang="ru-RU" sz="1300" b="1" kern="1200" smtClean="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III</a:t>
          </a:r>
          <a:r>
            <a:rPr lang="ru-RU" sz="1300" b="1" kern="1200" smtClean="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IV</a:t>
          </a:r>
          <a:r>
            <a:rPr lang="ru-RU" sz="1300" b="1" kern="1200" smtClean="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smtClean="0"/>
            <a:t>V</a:t>
          </a:r>
          <a:r>
            <a:rPr lang="ru-RU" sz="1300" b="1" kern="1200" smtClean="0"/>
            <a:t> стадия</a:t>
          </a:r>
          <a:r>
            <a:rPr lang="ru-RU" sz="1300" kern="1200" smtClean="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8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2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2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2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2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2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8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8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8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8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8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9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3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5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5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5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5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5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7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1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1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1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1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1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7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7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7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7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7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2" y="9443661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17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7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728792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25.12.2020 года №52 «О местном бюджете муниципального образования «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на 2021 год и на плановый период 2022 и 2023 годов» (в редакции решения от 26.02.2021 года №12; от 01.06.2021 года №44; от 12.08.2021 года №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57, от  21.10.2021 года №87)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2022-2023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  <a:endParaRPr lang="ru-RU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=""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  <a:endParaRPr lang="ru-RU" sz="36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18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8641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2019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151,5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340,7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342,5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361,1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9 038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772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2021 ГОД И НА ПЛАНОВЫЙ ПЕРИОД 2022-2023 ГГ.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2021 ГОД И НА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2022 и 2023 ГОДОВ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соотношений к среднемесячному доходу от трудовой деятельности средней заработной платы отдельных категорий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сферы, поименованных в указах Президента Российской Федерации;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программах;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населения, в первую очередь исходя из адресности и нуждаемости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максимальная отдача, снижение неэффективных трат бюджета района, пересмотр бюджетных затрат на закупку товаров, работ и услуг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 и нужд муниципальных учреждений, а также иных возможных к сокращению расходов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предусмотренных указанным соглашением;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финансами, гарантирующих обществу право на доступ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данным, в том числе в рамках размещения финансовой и иной информации о бюджете и бюджетном процессе на едином портале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Российской Федерации, а также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социальных сетях.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ПЛАНОВЫЙ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консолидированный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зарегистрированы с указанием неполных (неактуальных)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необходимых для исчисления налогов.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для развития малых форматов торговли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2021 ГОД И </a:t>
            </a:r>
            <a:r>
              <a:rPr lang="ru-RU" sz="1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2022 и 2023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прогнозирование, своевременность, полноту поступления и сокращение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рамках деятельности межведомственных рабочих групп (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территориальными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органами индивидуальной работы с физическими лицами, имеющими задолженность в бюджет по имущественным налогам,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налога будет активизирована работа в рамках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контроля с целью выявления фактов использования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участков не по целевому назначению (неиспользования), а также фактов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0428100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2019 – 2023 ГОДАХ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  <a:endParaRPr lang="ru-RU" sz="24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32455696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</a:t>
            </a:r>
            <a:r>
              <a:rPr lang="ru-RU" sz="17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 в динамике на 2021 год и на плановый период 2022 и 2023 годов</a:t>
            </a:r>
            <a:endParaRPr lang="ru-RU" sz="17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26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975604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1 380,2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-4 091,1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5 799,2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30 513,0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25 704,5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22 184,8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23 829,9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13 802,3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2021 год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833441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5 799,</a:t>
                      </a:r>
                      <a:r>
                        <a:rPr lang="en-US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5 799,</a:t>
                      </a:r>
                      <a:r>
                        <a:rPr lang="en-US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на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371344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2022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  <a:endParaRPr lang="ru-RU" sz="5400" baseline="300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8 860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2021 год</a:t>
            </a:r>
            <a:b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905836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7029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672524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2021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91102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365475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79200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5719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303 578,2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7 329,3</a:t>
                      </a:r>
                      <a:endParaRPr lang="ru-RU" sz="1400" i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254 440,4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272 241,2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27 604,6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28 864,2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53 133,2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66 406,0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275 973,6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465,1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201 307,2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 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8 948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8 684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31,</a:t>
                      </a:r>
                      <a:r>
                        <a:rPr lang="en-US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17332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=""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=""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=""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2020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3 508,8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3 831,5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855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=""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=""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=""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=""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=""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33 867,0</a:t>
                      </a:r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  <a:endParaRPr lang="ru-RU" sz="40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2021 год и на плановый период 2022 и 2023 годов отсутствует в связи с не предоставлением налоговых льгот  по налогам, зачисляемым в бюджет муниципального района.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no Pro Captio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2021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353413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2022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4740437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7971073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45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2021 и плановый период 2022-2023 гг.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«Капитальный ремонт и ремонт  автомобильных дорог общего пользования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«Создание условий для обеспечения безопасности жизнедеятельности населения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«Развитие сельского хозяйства и регулирование рынков сельскохозяйственной продукции, сырья и продовольствия в 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Муниципальная программа «Гражданско-патриотическое воспитание граждан на территории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 0 00 00000    Муниципальная программа «Повышение значений показателей доступности для инвалидов объектов и услуг в 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0 00 00000     Муниципальная программа «Развитие добровольчества (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волонтерства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98 0 00 00000    </a:t>
            </a:r>
            <a:r>
              <a:rPr lang="ru-RU" sz="1200" b="1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Непрограммные</a:t>
            </a:r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расходы органов исполнительной власти</a:t>
            </a:r>
            <a:endParaRPr lang="ru-RU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7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 в 2021 году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4969383"/>
              </p:ext>
            </p:extLst>
          </p:nvPr>
        </p:nvGraphicFramePr>
        <p:xfrm>
          <a:off x="1" y="940427"/>
          <a:ext cx="8388423" cy="586914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157 946,2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53 527,4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r>
                        <a:rPr lang="ru-RU" sz="11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965,4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31 690,9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6 030,6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3 477,3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515,8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2 617,3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5 565,2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в разрезе муниципальных программ и непрограммных направлений деятельности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2022-2023 гг.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3442908"/>
              </p:ext>
            </p:extLst>
          </p:nvPr>
        </p:nvGraphicFramePr>
        <p:xfrm>
          <a:off x="0" y="617123"/>
          <a:ext cx="8388425" cy="624087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137 409,1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140 445,5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49 378,9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59 208,4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30 581,3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31 567,3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24 998,3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25 023,8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345,7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350,8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3 968,5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4 116,5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3 108,4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950,2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920,5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155456"/>
              </p:ext>
            </p:extLst>
          </p:nvPr>
        </p:nvGraphicFramePr>
        <p:xfrm>
          <a:off x="179512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  <a:endParaRPr lang="ru-RU" sz="32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174530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412393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2021 год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415065"/>
              </p:ext>
            </p:extLst>
          </p:nvPr>
        </p:nvGraphicFramePr>
        <p:xfrm>
          <a:off x="0" y="1196752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2021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37 683,8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7 235,6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156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227,9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47 129,4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19 015,9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25 634,2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 по разделам бюджетной классификации 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2022-2023 гг.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06142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31 005,3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3 968,5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4 116,5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142 448,5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145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447,4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43 401,6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53 231,1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4 483,6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4 526,2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25 427,7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26 413,7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2021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4797259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97526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584889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606523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6 227,9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3 200,0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47694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2020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2 179,9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568226857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2021 году и в плановом периоде 2022 и 2023 годов в муниципальном образовании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 предусмотрена реализация 3 национальных проектов.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национального проекта в 2021 году составляет 8 645,9 тыс. рублей, в 2022 году 8 248,5тыс. рублей, в 2023 году 20 414,0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2021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31 084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2 757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0,92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2 079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17 633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1 469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5 319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443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29 006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2 417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511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16 239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1 353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4 948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412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31 039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2 587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516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91980" y="3628544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16 749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1 395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4 998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416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30181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137 621,2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134 653,1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94 230</a:t>
                      </a:r>
                      <a:r>
                        <a:rPr lang="ru-RU" sz="1400" b="0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82 091,0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41 824,8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11 601,9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3 066,3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14 477,5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96 067,3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112 053,1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103 853,9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109 109,7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157,1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39472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23 712,9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25 427,7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26 413,7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180,0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17498</TotalTime>
  <Words>5623</Words>
  <Application>Microsoft Office PowerPoint</Application>
  <PresentationFormat>Экран (4:3)</PresentationFormat>
  <Paragraphs>993</Paragraphs>
  <Slides>66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8" baseType="lpstr">
      <vt:lpstr>Трек</vt:lpstr>
      <vt:lpstr>Лист</vt:lpstr>
      <vt:lpstr>Бюджет для граждан  к Решению Шямячского районного Совета депутатов от 25.12.2020 года №52 «О местном бюджете муниципального образования «Шумячский район» Смоленской области на 2021 год и на плановый период 2022 и 2023 годов» (в редакции решения от 26.02.2021 года №12; от 01.06.2021 года №44; от 12.08.2021 года №57, от  21.10.2021 года №87)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2021 ГОД И НА ПЛАНОВЫЙ ПЕРИОД 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 ОСНОВНЫЕ НАПРАВЛЕНИЯ НАЛОГОВОЙ ПОЛИТИКИ МУНИЦИПАЛЬНОГО ОБРАЗОВАНИЯ «ШУМЯЧСКИЙ РАЙОН» СМОЛЕНСКОЙ ОБЛАСТИ НА 2021 ГОД И пЛАНОВЫЙ ПЕРИОД 2022 и 2023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2021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2022-2023 гг. </vt:lpstr>
      <vt:lpstr>III. ДОХОДЫ МЕСТНОГО БЮДЖЕТА</vt:lpstr>
      <vt:lpstr>Состав Доходов местного бюджета </vt:lpstr>
      <vt:lpstr>Структура доходов местного бюджета На 2021 год </vt:lpstr>
      <vt:lpstr>Структура доходов местного бюджета на 2022 год </vt:lpstr>
      <vt:lpstr>Структура доходов местного бюджета на 2023 год </vt:lpstr>
      <vt:lpstr>Структура налоговых и неналоговых доходов местного бюджета на 2021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2021 год  </vt:lpstr>
      <vt:lpstr>Безвозмездные поступления  на 2022 год  </vt:lpstr>
      <vt:lpstr>Безвозмездные поступления  на 2023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2021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2022-2023 гг.</vt:lpstr>
      <vt:lpstr>ДИНАМИКА РАСПРЕДЕЛЕНИЯ БЮДЖЕТНЫХ АССИГНОВАНИЙ В РАЗРЕЗЕ МУНИЦИПАЛЬНЫХ ПРОГРАММ И НЕПРОГРАММНЫХ НАПРАВЛЕНИЙ ДЕЯТЕЛЬНОСТИ В 2021 ГОДУ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Расходы бюджета муниципального образования «Шумячский район» Смоленской области по разделам бюджетной классификации на 2021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2022-2023 гг.</vt:lpstr>
      <vt:lpstr>ДИНАМИКА РАСПРЕДЕЛЕНИЯ БЮДЖЕТНЫХ АССИГНОВАНИЙ ПО РАЗДЕЛАМ БЮДЖЕТНОЙ КЛАССИФИКАЦИИ В 2021 ГОДУ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User</cp:lastModifiedBy>
  <cp:revision>1921</cp:revision>
  <cp:lastPrinted>2021-10-22T11:45:07Z</cp:lastPrinted>
  <dcterms:created xsi:type="dcterms:W3CDTF">2015-12-24T11:55:56Z</dcterms:created>
  <dcterms:modified xsi:type="dcterms:W3CDTF">2021-11-11T08:48:58Z</dcterms:modified>
</cp:coreProperties>
</file>