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15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245217.8</c:v>
                </c:pt>
                <c:pt idx="1">
                  <c:v>303578.2</c:v>
                </c:pt>
                <c:pt idx="2">
                  <c:v>287329.3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250140.5</c:v>
                </c:pt>
                <c:pt idx="1">
                  <c:v>299487.09999999998</c:v>
                </c:pt>
                <c:pt idx="2">
                  <c:v>293128.5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-4922.7000000000116</c:v>
                </c:pt>
                <c:pt idx="1">
                  <c:v>4091.1000000000349</c:v>
                </c:pt>
                <c:pt idx="2">
                  <c:v>-5799.2000000000116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891712"/>
        <c:axId val="191893504"/>
        <c:axId val="182282432"/>
      </c:bar3DChart>
      <c:catAx>
        <c:axId val="1918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  <c:auto val="1"/>
        <c:lblAlgn val="ctr"/>
        <c:lblOffset val="100"/>
        <c:noMultiLvlLbl val="0"/>
      </c:catAx>
      <c:valAx>
        <c:axId val="1918935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91891712"/>
        <c:crosses val="autoZero"/>
        <c:crossBetween val="between"/>
      </c:valAx>
      <c:serAx>
        <c:axId val="1822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Дотации бюджетам субъектов Российской Федерации 
94 230,0
</a:t>
                    </a:r>
                    <a:r>
                      <a:rPr lang="ru-RU" dirty="0" smtClean="0"/>
                      <a:t>46,8%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23-4AC8-9F98-02CB7616A258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3 066,3</a:t>
                    </a:r>
                  </a:p>
                  <a:p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</a:t>
                    </a:r>
                    <a:r>
                      <a:rPr lang="ru-RU" dirty="0"/>
                      <a:t>бюджетам субъектов Российской Федерации 
103 853,9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94230</c:v>
                </c:pt>
                <c:pt idx="1">
                  <c:v>378.2</c:v>
                </c:pt>
                <c:pt idx="2">
                  <c:v>103853.9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 бюджетам субъектов Российской Федерации
82 091,0
</a:t>
                    </a:r>
                    <a:r>
                      <a:rPr lang="ru-RU" smtClean="0"/>
                      <a:t>39,9%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AF6-4F34-8D0A-FE230C4279F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14 477,5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109 109,7
</a:t>
                    </a:r>
                    <a:r>
                      <a:rPr lang="ru-RU" dirty="0" smtClean="0"/>
                      <a:t>53,0%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82091</c:v>
                </c:pt>
                <c:pt idx="1">
                  <c:v>11780.7</c:v>
                </c:pt>
                <c:pt idx="2">
                  <c:v>109109.7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158 331,5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Развитие культуры и спорта в муниципальном образовании "Шумячский район" Смоленской области"
53 527,4
</a:t>
                    </a:r>
                    <a:r>
                      <a:rPr lang="ru-RU" dirty="0" smtClean="0"/>
                      <a:t>18,3%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969636388689157E-2"/>
                  <c:y val="8.1935295721250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"Шумячский район" Смоленской области"
</a:t>
                    </a:r>
                    <a:r>
                      <a:rPr lang="ru-RU" dirty="0" smtClean="0"/>
                      <a:t>30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783,7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"Шумячский район" Смоленской области"
</a:t>
                    </a:r>
                    <a:r>
                      <a:rPr lang="ru-RU" dirty="0" smtClean="0"/>
                      <a:t>31 </a:t>
                    </a:r>
                    <a:r>
                      <a:rPr lang="ru-RU" dirty="0" smtClean="0"/>
                      <a:t>495,9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fld id="{618A29B1-9C73-4E78-AC0F-70A57DBF344F}" type="CATEGORYNAME">
                      <a:rPr lang="ru-RU"/>
                      <a:pPr>
                        <a:defRPr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0,0%</a:t>
                    </a:r>
                  </a:p>
                </c:rich>
              </c:tx>
              <c:numFmt formatCode="0.0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7"/>
                  <c:y val="-0.30028656019983135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fld id="{8F3C50E1-E77D-4B53-8A29-80DEE080F132}" type="CATEGORYNAME">
                      <a:rPr lang="ru-RU" dirty="0"/>
                      <a:pPr>
                        <a:defRPr sz="10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0,0%</a:t>
                    </a:r>
                  </a:p>
                </c:rich>
              </c:tx>
              <c:numFmt formatCode="0.0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"Повышение значений показателей доступности для инвалидов объектов и услуг в Шумячском районе Смоленской области"
 13,0
</a:t>
                    </a:r>
                    <a:r>
                      <a:rPr lang="ru-RU" dirty="0" smtClean="0"/>
                      <a:t>0,004%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tx>
                <c:rich>
                  <a:bodyPr/>
                  <a:lstStyle/>
                  <a:p>
                    <a:fld id="{D5FB16BC-3180-42C7-902E-AA3116998E13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3 477,3</a:t>
                    </a:r>
                    <a:r>
                      <a:rPr lang="ru-RU" baseline="0" dirty="0"/>
                      <a:t>
</a:t>
                    </a:r>
                    <a:fld id="{6A157FC5-A48A-4E85-9F17-E24166DAB29B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общегосударственные расходы
</a:t>
                    </a:r>
                    <a:r>
                      <a:rPr lang="ru-RU" dirty="0" smtClean="0"/>
                      <a:t>515,8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
 </a:t>
                    </a:r>
                    <a:r>
                      <a:rPr lang="ru-RU" dirty="0" smtClean="0"/>
                      <a:t>2 616,7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Непрограммные </a:t>
                    </a:r>
                    <a:r>
                      <a:rPr lang="ru-RU" dirty="0"/>
                      <a:t>расходы органов исполнительной власти
</a:t>
                    </a:r>
                    <a:r>
                      <a:rPr lang="ru-RU" dirty="0" smtClean="0"/>
                      <a:t>5 565,2</a:t>
                    </a:r>
                    <a:r>
                      <a:rPr lang="ru-RU" dirty="0"/>
                      <a:t>
1,9%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5"/>
                <c:pt idx="0">
                  <c:v>155090</c:v>
                </c:pt>
                <c:pt idx="1">
                  <c:v>53527.4</c:v>
                </c:pt>
                <c:pt idx="2">
                  <c:v>30005</c:v>
                </c:pt>
                <c:pt idx="3">
                  <c:v>32465.200000000001</c:v>
                </c:pt>
                <c:pt idx="4">
                  <c:v>767.3</c:v>
                </c:pt>
                <c:pt idx="5">
                  <c:v>6030.6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13</c:v>
                </c:pt>
                <c:pt idx="10">
                  <c:v>1</c:v>
                </c:pt>
                <c:pt idx="11">
                  <c:v>3452.4</c:v>
                </c:pt>
                <c:pt idx="12">
                  <c:v>61.5</c:v>
                </c:pt>
                <c:pt idx="13">
                  <c:v>125</c:v>
                </c:pt>
                <c:pt idx="14">
                  <c:v>5558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5"/>
                <c:pt idx="0">
                  <c:v>54.018113082421429</c:v>
                </c:pt>
                <c:pt idx="1">
                  <c:v>18.643685255064831</c:v>
                </c:pt>
                <c:pt idx="2">
                  <c:v>10.450792978516056</c:v>
                </c:pt>
                <c:pt idx="3">
                  <c:v>11.307684859394081</c:v>
                </c:pt>
                <c:pt idx="4">
                  <c:v>0.26725190642944069</c:v>
                </c:pt>
                <c:pt idx="5">
                  <c:v>2.1004683264868831</c:v>
                </c:pt>
                <c:pt idx="6" formatCode="0.000">
                  <c:v>1.0449051469937731E-3</c:v>
                </c:pt>
                <c:pt idx="7" formatCode="0.000">
                  <c:v>1.7415085783229554E-3</c:v>
                </c:pt>
                <c:pt idx="8" formatCode="0.000">
                  <c:v>1.0449051469937731E-3</c:v>
                </c:pt>
                <c:pt idx="9" formatCode="0.000">
                  <c:v>4.5279223036396839E-3</c:v>
                </c:pt>
                <c:pt idx="10" formatCode="0.000">
                  <c:v>3.4830171566459109E-4</c:v>
                </c:pt>
                <c:pt idx="11">
                  <c:v>1.2024768431604342</c:v>
                </c:pt>
                <c:pt idx="12">
                  <c:v>2.1420555513372349E-2</c:v>
                </c:pt>
                <c:pt idx="13">
                  <c:v>4.3537714458073883E-2</c:v>
                </c:pt>
                <c:pt idx="14">
                  <c:v>1.9358609356637972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137 409,1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E9-4F1B-9AED-EB32E6CCEC19}"/>
                </c:ext>
              </c:extLst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49 378,9
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30 581,3
</a:t>
                    </a:r>
                    <a:r>
                      <a:rPr lang="ru-RU" dirty="0" smtClean="0"/>
                      <a:t>12,0%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24 998,3
</a:t>
                    </a: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134721</c:v>
                </c:pt>
                <c:pt idx="1">
                  <c:v>49378.9</c:v>
                </c:pt>
                <c:pt idx="2">
                  <c:v>30581.3</c:v>
                </c:pt>
                <c:pt idx="3">
                  <c:v>24998.3</c:v>
                </c:pt>
                <c:pt idx="4">
                  <c:v>345.7</c:v>
                </c:pt>
                <c:pt idx="5">
                  <c:v>3968.5</c:v>
                </c:pt>
                <c:pt idx="6">
                  <c:v>3108.4</c:v>
                </c:pt>
                <c:pt idx="7">
                  <c:v>950.2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54.311530270027731</c:v>
                </c:pt>
                <c:pt idx="1">
                  <c:v>19.906648718838728</c:v>
                </c:pt>
                <c:pt idx="2">
                  <c:v>12.328569418626637</c:v>
                </c:pt>
                <c:pt idx="3">
                  <c:v>10.077834392182616</c:v>
                </c:pt>
                <c:pt idx="4">
                  <c:v>0.13936577084751883</c:v>
                </c:pt>
                <c:pt idx="5">
                  <c:v>1.5998642221821771</c:v>
                </c:pt>
                <c:pt idx="6">
                  <c:v>1.253122829338813</c:v>
                </c:pt>
                <c:pt idx="7">
                  <c:v>0.38306437795577791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140 445,5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"Шумячский район" Смоленской области"
59 208,4
</a:t>
                    </a:r>
                    <a:r>
                      <a:rPr lang="ru-RU" dirty="0" smtClean="0"/>
                      <a:t>21,7%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31 567,3
</a:t>
                    </a:r>
                    <a:r>
                      <a:rPr lang="ru-RU" dirty="0" smtClean="0"/>
                      <a:t>11,6%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МП"Создание</a:t>
                    </a:r>
                    <a:r>
                      <a:rPr lang="ru-RU" dirty="0"/>
                      <a:t> 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25 023,8
</a:t>
                    </a:r>
                    <a:r>
                      <a:rPr lang="ru-RU" dirty="0" smtClean="0"/>
                      <a:t>9,2%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МП"Капитальный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ремонт и ремонт автомобильных дорог общего пользования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137748.70000000001</c:v>
                </c:pt>
                <c:pt idx="1">
                  <c:v>59208.4</c:v>
                </c:pt>
                <c:pt idx="2">
                  <c:v>31567.3</c:v>
                </c:pt>
                <c:pt idx="3">
                  <c:v>25023.8</c:v>
                </c:pt>
                <c:pt idx="4">
                  <c:v>350.8</c:v>
                </c:pt>
                <c:pt idx="5">
                  <c:v>4116.5</c:v>
                </c:pt>
                <c:pt idx="6">
                  <c:v>3108.4</c:v>
                </c:pt>
                <c:pt idx="7">
                  <c:v>920.5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52.566931405517551</c:v>
                </c:pt>
                <c:pt idx="1">
                  <c:v>22.594796912278991</c:v>
                </c:pt>
                <c:pt idx="2">
                  <c:v>12.046546310472579</c:v>
                </c:pt>
                <c:pt idx="3">
                  <c:v>9.5494503984820902</c:v>
                </c:pt>
                <c:pt idx="4">
                  <c:v>0.13387044332945106</c:v>
                </c:pt>
                <c:pt idx="5">
                  <c:v>1.5709169896399238</c:v>
                </c:pt>
                <c:pt idx="6">
                  <c:v>1.1862111916911793</c:v>
                </c:pt>
                <c:pt idx="7">
                  <c:v>0.35127634858825457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37 </a:t>
                    </a:r>
                    <a:r>
                      <a:rPr lang="ru-RU" dirty="0" smtClean="0"/>
                      <a:t>387,6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FB0-4F48-959C-6A00E2927C97}"/>
                </c:ext>
              </c:extLst>
            </c:dLbl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tx>
                <c:rich>
                  <a:bodyPr/>
                  <a:lstStyle/>
                  <a:p>
                    <a:fld id="{2A44B408-228A-463B-A253-848CC5DC83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7 200,6</a:t>
                    </a:r>
                    <a:r>
                      <a:rPr lang="ru-RU" baseline="0" dirty="0"/>
                      <a:t>
</a:t>
                    </a:r>
                    <a:fld id="{FD1DA581-33BE-4144-A4CC-8C41824102D6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 </a:t>
                    </a:r>
                    <a:r>
                      <a:rPr lang="ru-RU" dirty="0" smtClean="0"/>
                      <a:t>106,0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156 </a:t>
                    </a:r>
                    <a:r>
                      <a:rPr lang="ru-RU" dirty="0" smtClean="0"/>
                      <a:t>612,6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FB0-4F48-959C-6A00E2927C9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47 </a:t>
                    </a:r>
                    <a:r>
                      <a:rPr lang="ru-RU" dirty="0" smtClean="0"/>
                      <a:t>129,4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FB0-4F48-959C-6A00E2927C97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 
</a:t>
                    </a:r>
                    <a:r>
                      <a:rPr lang="ru-RU" dirty="0" smtClean="0"/>
                      <a:t>18 951,4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FB0-4F48-959C-6A00E2927C97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 культура и спорт 
 </a:t>
                    </a:r>
                    <a:r>
                      <a:rPr lang="ru-RU" dirty="0" smtClean="0"/>
                      <a:t>105,7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FB0-4F48-959C-6A00E2927C97}"/>
                </c:ext>
              </c:extLst>
            </c:dLbl>
            <c:dLbl>
              <c:idx val="7"/>
              <c:layout>
                <c:manualLayout>
                  <c:x val="8.9675664056650714E-2"/>
                  <c:y val="-0.10099456042806515"/>
                </c:manualLayout>
              </c:layout>
              <c:tx>
                <c:rich>
                  <a:bodyPr/>
                  <a:lstStyle/>
                  <a:p>
                    <a:fld id="{3D500DDE-37BE-499C-A205-A85CBC23632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0,9</a:t>
                    </a:r>
                    <a:r>
                      <a:rPr lang="ru-RU" baseline="0" dirty="0"/>
                      <a:t>
</a:t>
                    </a:r>
                    <a:fld id="{99BDCDD5-BA4E-4B66-8BE6-43FC184B9333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58-4DC3-9738-F4FBBED869B6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25 634,2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37976</c:v>
                </c:pt>
                <c:pt idx="1">
                  <c:v>7235.6</c:v>
                </c:pt>
                <c:pt idx="2">
                  <c:v>95</c:v>
                </c:pt>
                <c:pt idx="3">
                  <c:v>151536.4</c:v>
                </c:pt>
                <c:pt idx="4">
                  <c:v>47038.1</c:v>
                </c:pt>
                <c:pt idx="5">
                  <c:v>18423.900000000001</c:v>
                </c:pt>
                <c:pt idx="6">
                  <c:v>200</c:v>
                </c:pt>
                <c:pt idx="7">
                  <c:v>1</c:v>
                </c:pt>
                <c:pt idx="8">
                  <c:v>24601.4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13.227105954078509</c:v>
                </c:pt>
                <c:pt idx="1">
                  <c:v>2.5201718938627145</c:v>
                </c:pt>
                <c:pt idx="2" formatCode="0.00">
                  <c:v>3.3088662988136147E-2</c:v>
                </c:pt>
                <c:pt idx="3">
                  <c:v>52.780388105635723</c:v>
                </c:pt>
                <c:pt idx="4">
                  <c:v>16.383450931602596</c:v>
                </c:pt>
                <c:pt idx="5">
                  <c:v>6.4170759792328589</c:v>
                </c:pt>
                <c:pt idx="6">
                  <c:v>6.966034313291819E-2</c:v>
                </c:pt>
                <c:pt idx="7" formatCode="0.0000">
                  <c:v>3.4830171566459098E-4</c:v>
                </c:pt>
                <c:pt idx="8">
                  <c:v>8.5687098277508706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31 009,5
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3 968,5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142 448,5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56%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43 401,6
</a:t>
                    </a:r>
                    <a:r>
                      <a:rPr lang="ru-RU" smtClean="0"/>
                      <a:t>17,1%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33-4A1D-B7DC-4CC7A0C91234}"/>
                </c:ext>
              </c:extLst>
            </c:dLbl>
            <c:dLbl>
              <c:idx val="5"/>
              <c:layout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25 427,7
</a:t>
                    </a:r>
                    <a:r>
                      <a:rPr lang="ru-RU" dirty="0" smtClean="0"/>
                      <a:t>10,0%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31009.5</c:v>
                </c:pt>
                <c:pt idx="1">
                  <c:v>3968.5</c:v>
                </c:pt>
                <c:pt idx="2">
                  <c:v>139760.4</c:v>
                </c:pt>
                <c:pt idx="3">
                  <c:v>43401.599999999999</c:v>
                </c:pt>
                <c:pt idx="4">
                  <c:v>4483.6000000000004</c:v>
                </c:pt>
                <c:pt idx="5">
                  <c:v>1</c:v>
                </c:pt>
                <c:pt idx="6">
                  <c:v>25427.7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12.501194304588187</c:v>
                </c:pt>
                <c:pt idx="1">
                  <c:v>1.5998642221821771</c:v>
                </c:pt>
                <c:pt idx="2">
                  <c:v>56.343117963429492</c:v>
                </c:pt>
                <c:pt idx="3">
                  <c:v>17.496955279189109</c:v>
                </c:pt>
                <c:pt idx="4">
                  <c:v>1.8075220427305052</c:v>
                </c:pt>
                <c:pt idx="5" formatCode="0.0000">
                  <c:v>4.0314078926097447E-4</c:v>
                </c:pt>
                <c:pt idx="6">
                  <c:v>10.25094304709128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31 005,3
</a:t>
                    </a:r>
                    <a:r>
                      <a:rPr lang="ru-RU" dirty="0" smtClean="0"/>
                      <a:t>11,4%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145 447,4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
53 231,1
</a:t>
                    </a:r>
                    <a:r>
                      <a:rPr lang="ru-RU" smtClean="0"/>
                      <a:t>19,1%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477-4BA2-93DE-A0CB0664B5CD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Федерации
26 413,7
</a:t>
                    </a:r>
                    <a:r>
                      <a:rPr lang="ru-RU" dirty="0" smtClean="0"/>
                      <a:t>9,7%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31005.3</c:v>
                </c:pt>
                <c:pt idx="1">
                  <c:v>4116.5</c:v>
                </c:pt>
                <c:pt idx="2">
                  <c:v>142750.6</c:v>
                </c:pt>
                <c:pt idx="3">
                  <c:v>53231.1</c:v>
                </c:pt>
                <c:pt idx="4">
                  <c:v>4526.2</c:v>
                </c:pt>
                <c:pt idx="5">
                  <c:v>1</c:v>
                </c:pt>
                <c:pt idx="6">
                  <c:v>26413.7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7"/>
                <c:pt idx="0">
                  <c:v>11.832078838547972</c:v>
                </c:pt>
                <c:pt idx="1">
                  <c:v>1.5709169896399238</c:v>
                </c:pt>
                <c:pt idx="2">
                  <c:v>54.475730067118398</c:v>
                </c:pt>
                <c:pt idx="3">
                  <c:v>20.31377125403176</c:v>
                </c:pt>
                <c:pt idx="4">
                  <c:v>1.727264539902398</c:v>
                </c:pt>
                <c:pt idx="5">
                  <c:v>3.8161471872705542E-4</c:v>
                </c:pt>
                <c:pt idx="6">
                  <c:v>10.079856696040824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13312"/>
        <c:axId val="135918336"/>
      </c:barChart>
      <c:catAx>
        <c:axId val="134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918336"/>
        <c:crosses val="autoZero"/>
        <c:auto val="1"/>
        <c:lblAlgn val="ctr"/>
        <c:lblOffset val="100"/>
        <c:noMultiLvlLbl val="0"/>
      </c:catAx>
      <c:valAx>
        <c:axId val="1359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1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5344"/>
        <c:axId val="75786880"/>
      </c:barChart>
      <c:catAx>
        <c:axId val="757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6880"/>
        <c:crosses val="autoZero"/>
        <c:auto val="1"/>
        <c:lblAlgn val="ctr"/>
        <c:lblOffset val="100"/>
        <c:noMultiLvlLbl val="0"/>
      </c:catAx>
      <c:valAx>
        <c:axId val="7578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249961.2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9.7147554768306534</c:v>
                </c:pt>
                <c:pt idx="1">
                  <c:v>90.285244523169354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198619.1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21.105348392050441</c:v>
                </c:pt>
                <c:pt idx="1">
                  <c:v>78.894651607949555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201569.9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24.780586612452833</c:v>
                </c:pt>
                <c:pt idx="1">
                  <c:v>75.219413387547149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70,9%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5622620232309856E-2"/>
                  <c:y val="-8.4474978832391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</a:t>
                    </a:r>
                    <a:r>
                      <a:rPr lang="ru-RU" dirty="0"/>
                      <a:t>по подакцизным товарам 
</a:t>
                    </a:r>
                    <a:r>
                      <a:rPr lang="ru-RU" dirty="0" smtClean="0"/>
                      <a:t>13,3%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УСН
</a:t>
                    </a:r>
                    <a:r>
                      <a:rPr lang="ru-RU" smtClean="0"/>
                      <a:t>2,6%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29-4D3B-B86F-A1B90569E11E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ЕНВД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ЕСХН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29-4D3B-B86F-A1B90569E11E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Государственная пошлина
</a:t>
                    </a:r>
                    <a:r>
                      <a:rPr lang="ru-RU" smtClean="0"/>
                      <a:t>2,8%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29-4D3B-B86F-A1B90569E11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
</a:t>
                    </a:r>
                    <a:r>
                      <a:rPr lang="ru-RU" smtClean="0"/>
                      <a:t>6,4%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29-4D3B-B86F-A1B90569E11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18933.3</c:v>
                </c:pt>
                <c:pt idx="1">
                  <c:v>3831.5</c:v>
                </c:pt>
                <c:pt idx="2">
                  <c:v>763.1</c:v>
                </c:pt>
                <c:pt idx="3">
                  <c:v>707.1</c:v>
                </c:pt>
                <c:pt idx="4">
                  <c:v>151.6</c:v>
                </c:pt>
                <c:pt idx="5">
                  <c:v>463.7</c:v>
                </c:pt>
                <c:pt idx="6" formatCode="General">
                  <c:v>794</c:v>
                </c:pt>
                <c:pt idx="7">
                  <c:v>1251.7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70.394482450922084</c:v>
                </c:pt>
                <c:pt idx="1">
                  <c:v>14.245612730517552</c:v>
                </c:pt>
                <c:pt idx="3">
                  <c:v>2.6290154669839385</c:v>
                </c:pt>
                <c:pt idx="4">
                  <c:v>0.56365258774538962</c:v>
                </c:pt>
                <c:pt idx="5">
                  <c:v>1.7240481856038077</c:v>
                </c:pt>
                <c:pt idx="6">
                  <c:v>2.952111838191553</c:v>
                </c:pt>
                <c:pt idx="7">
                  <c:v>4.6538518738845926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5E82-499D-8A62-AD93EF5F55BC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19896.3</c:v>
                </c:pt>
                <c:pt idx="1">
                  <c:v>3968.5</c:v>
                </c:pt>
                <c:pt idx="2">
                  <c:v>839.4</c:v>
                </c:pt>
                <c:pt idx="3">
                  <c:v>159.30000000000001</c:v>
                </c:pt>
                <c:pt idx="4">
                  <c:v>482.3</c:v>
                </c:pt>
                <c:pt idx="5" formatCode="General">
                  <c:v>825</c:v>
                </c:pt>
                <c:pt idx="6">
                  <c:v>26962.3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37.446149387105216</c:v>
                </c:pt>
                <c:pt idx="1">
                  <c:v>7.4689788474604351</c:v>
                </c:pt>
                <c:pt idx="2">
                  <c:v>1.5798061848452283</c:v>
                </c:pt>
                <c:pt idx="3">
                  <c:v>0.29981311084804013</c:v>
                </c:pt>
                <c:pt idx="4">
                  <c:v>0.90772042286258481</c:v>
                </c:pt>
                <c:pt idx="5">
                  <c:v>1.5527044347120722</c:v>
                </c:pt>
                <c:pt idx="6">
                  <c:v>50.744827612166432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20968</c:v>
                </c:pt>
                <c:pt idx="1">
                  <c:v>4116.5</c:v>
                </c:pt>
                <c:pt idx="2">
                  <c:v>923.3</c:v>
                </c:pt>
                <c:pt idx="3">
                  <c:v>167.9</c:v>
                </c:pt>
                <c:pt idx="4">
                  <c:v>501.6</c:v>
                </c:pt>
                <c:pt idx="5" formatCode="General">
                  <c:v>858</c:v>
                </c:pt>
                <c:pt idx="6">
                  <c:v>38870.699999999997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31.57546004879077</c:v>
                </c:pt>
                <c:pt idx="1">
                  <c:v>6.1989880432491038</c:v>
                </c:pt>
                <c:pt idx="3">
                  <c:v>0.25283859892178417</c:v>
                </c:pt>
                <c:pt idx="4">
                  <c:v>0.75535343191880255</c:v>
                </c:pt>
                <c:pt idx="5">
                  <c:v>1.2920519230190042</c:v>
                </c:pt>
                <c:pt idx="6">
                  <c:v>58.534921543234042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 </a:t>
                    </a:r>
                    <a:r>
                      <a:rPr lang="ru-RU" dirty="0"/>
                      <a:t>бюджетам субъектов Российской Федерации 
134 653,1
</a:t>
                    </a:r>
                    <a:r>
                      <a:rPr lang="ru-RU" dirty="0" smtClean="0"/>
                      <a:t>52,1%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11 601,9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4,5%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12-44FF-B086-4E3D216D866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</a:t>
                    </a:r>
                    <a:r>
                      <a:rPr lang="ru-RU" dirty="0" smtClean="0"/>
                      <a:t>112 053,1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43,3%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812-44FF-B086-4E3D216D86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134653.1</c:v>
                </c:pt>
                <c:pt idx="1">
                  <c:v>8148.3</c:v>
                </c:pt>
                <c:pt idx="2">
                  <c:v>111453.8</c:v>
                </c:pt>
                <c:pt idx="3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 </a:t>
          </a:r>
          <a:r>
            <a:rPr lang="ru-RU" sz="1100" b="1" kern="1200" smtClean="0"/>
            <a:t>стадия </a:t>
          </a:r>
          <a:endParaRPr lang="ru-RU" sz="11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IV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V</a:t>
          </a:r>
          <a:r>
            <a:rPr lang="ru-RU" sz="1100" b="1" kern="1200" smtClean="0"/>
            <a:t> стадия</a:t>
          </a:r>
          <a:r>
            <a:rPr lang="ru-RU" sz="1100" kern="1200" smtClean="0"/>
            <a:t>  </a:t>
          </a:r>
          <a:endParaRPr lang="ru-RU" sz="11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№57, от  21.10.2021 года №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87, от 10.12.2021 года №109)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26684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6419"/>
              </p:ext>
            </p:extLst>
          </p:nvPr>
        </p:nvGraphicFramePr>
        <p:xfrm>
          <a:off x="179512" y="1124744"/>
          <a:ext cx="8136902" cy="6219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2021 ГОД И НА ПЛАНОВЫЙ ПЕРИОД 2022-2023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2021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2022 и 2023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ПЛАНОВЫЙ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428100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2019 – 2023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23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32455696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</a:t>
            </a:r>
            <a:r>
              <a:rPr lang="ru-RU" sz="17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 в динамике на 2021 год и на плановый период 2022 и 2023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75604"/>
              </p:ext>
            </p:extLst>
          </p:nvPr>
        </p:nvGraphicFramePr>
        <p:xfrm>
          <a:off x="251520" y="980728"/>
          <a:ext cx="8136903" cy="5433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1 380,2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-4 091,1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30 513,0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25 704,5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22 184,8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23 829,9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13 802,3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2021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33441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71344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2022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8 860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2021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05836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02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7252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2021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91102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654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9200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5719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303 578,2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7 329,3</a:t>
                      </a:r>
                      <a:endParaRPr lang="ru-RU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254 440,4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272 241,2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27 604,6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53 133,2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66 406,0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275 973,6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465,1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201 307,2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7332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3 508,8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3 831,5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855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33 867,0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2021 год и на плановый период 2022 и 2023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2021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53413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40437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71073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2021 и плановый период 2022-2023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«Капитальный ремонт и ремонт  автомобильных дорог общего пользования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«Создание условий для обеспечения безопасности жизнедеятельности населения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«Развитие сельского хозяйства и регулирование рынков сельскохозяйственной продукции, сырья и продовольствия в 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Муниципальная программа «Гражданско-патриотическое воспитание граждан на территории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 00 00000    Муниципальная программа «Повышение значений показателей доступности для инвалидов объектов и услуг в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0 00 00000     Муниципальная программа «Развитие добровольчества (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98 0 00 00000    </a:t>
            </a:r>
            <a:r>
              <a:rPr lang="ru-RU" sz="1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 в 2021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733541"/>
              </p:ext>
            </p:extLst>
          </p:nvPr>
        </p:nvGraphicFramePr>
        <p:xfrm>
          <a:off x="1" y="940427"/>
          <a:ext cx="8388423" cy="58691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158 331,5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53 527,4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1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783,7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</a:t>
                      </a:r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3 477,3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5 565,2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2022-2023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42908"/>
              </p:ext>
            </p:extLst>
          </p:nvPr>
        </p:nvGraphicFramePr>
        <p:xfrm>
          <a:off x="0" y="617123"/>
          <a:ext cx="8388425" cy="6240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137 409,1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140 445,5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49 378,9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30 581,3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31 567,3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24 998,3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25 023,8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2062738"/>
              </p:ext>
            </p:extLst>
          </p:nvPr>
        </p:nvGraphicFramePr>
        <p:xfrm>
          <a:off x="179512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74530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12393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2021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43179"/>
              </p:ext>
            </p:extLst>
          </p:nvPr>
        </p:nvGraphicFramePr>
        <p:xfrm>
          <a:off x="0" y="1196752"/>
          <a:ext cx="8388424" cy="3653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2021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</a:t>
                      </a:r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</a:t>
                      </a:r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106,0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612,6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47 129,4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18 951,4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25 634,2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06142"/>
              </p:ext>
            </p:extLst>
          </p:nvPr>
        </p:nvGraphicFramePr>
        <p:xfrm>
          <a:off x="0" y="1196752"/>
          <a:ext cx="8388424" cy="3771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3 968,5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4 116,5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142 448,5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145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447,4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43 401,6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53 231,1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4 483,6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26 413,7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771946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9752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8488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0652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6 227,9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6946"/>
              </p:ext>
            </p:extLst>
          </p:nvPr>
        </p:nvGraphicFramePr>
        <p:xfrm>
          <a:off x="0" y="1201884"/>
          <a:ext cx="8388425" cy="1689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2 179,9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68226857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2021 году и в плановом периоде 2022 и 2023 годов в муниципальном образовании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 предусмотрена реализация 3 национальных проектов.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национального проекта в 2021 году составляет 8 645,9 тыс. рублей, в 2022 году 8 248,5тыс. рублей, в 2023 году 20 414,0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2021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084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2 757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139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676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5 319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443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27384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29 006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2 417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511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4 948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31 039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2 587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516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91980" y="3628544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16 749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1 395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4 998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0181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137 621,2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94 230</a:t>
                      </a:r>
                      <a:r>
                        <a:rPr lang="ru-RU" sz="1400" b="0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82 091,0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11 601,9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3 066,3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14 477,5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96 067,3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112 053,1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103 853,9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109 109,7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947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23 712,9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25 427,7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26 413,7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17741</TotalTime>
  <Words>5593</Words>
  <Application>Microsoft Office PowerPoint</Application>
  <PresentationFormat>Экран (4:3)</PresentationFormat>
  <Paragraphs>1009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№57, от  21.10.2021 года №87, от 10.12.2021 года №109)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2021 ГОД И НА ПЛАНОВЫЙ ПЕРИОД 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2021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2022-2023 гг. </vt:lpstr>
      <vt:lpstr>III. ДОХОДЫ МЕСТНОГО БЮДЖЕТА</vt:lpstr>
      <vt:lpstr>Состав Доходов местного бюджета </vt:lpstr>
      <vt:lpstr>Структура доходов местного бюджета На 2021 год </vt:lpstr>
      <vt:lpstr>Структура доходов местного бюджета на 2022 год </vt:lpstr>
      <vt:lpstr>Структура доходов местного бюджета на 2023 год </vt:lpstr>
      <vt:lpstr>Структура налоговых и неналоговых доходов местного бюджета на 2021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2021 год  </vt:lpstr>
      <vt:lpstr>Безвозмездные поступления  на 2022 год  </vt:lpstr>
      <vt:lpstr>Безвозмездные поступления  на 2023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2021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2022-2023 гг.</vt:lpstr>
      <vt:lpstr>ДИНАМИКА РАСПРЕДЕЛЕНИЯ БЮДЖЕТНЫХ АССИГНОВАНИЙ В РАЗРЕЗЕ МУНИЦИПАЛЬНЫХ ПРОГРАММ И НЕПРОГРАММНЫХ НАПРАВЛЕНИЙ ДЕЯТЕЛЬНОСТИ В 2021 ГОДУ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Смоленской области по разделам бюджетной классификации на 2021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2022-2023 гг.</vt:lpstr>
      <vt:lpstr>ДИНАМИКА РАСПРЕДЕЛЕНИЯ БЮДЖЕТНЫХ АССИГНОВАНИЙ ПО РАЗДЕЛАМ БЮДЖЕТНОЙ КЛАССИФИКАЦИИ В 2021 ГОДУ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MEZBUDG1</cp:lastModifiedBy>
  <cp:revision>1929</cp:revision>
  <cp:lastPrinted>2021-12-15T11:31:20Z</cp:lastPrinted>
  <dcterms:created xsi:type="dcterms:W3CDTF">2015-12-24T11:55:56Z</dcterms:created>
  <dcterms:modified xsi:type="dcterms:W3CDTF">2021-12-15T11:52:47Z</dcterms:modified>
</cp:coreProperties>
</file>